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2297" autoAdjust="0"/>
  </p:normalViewPr>
  <p:slideViewPr>
    <p:cSldViewPr snapToGrid="0">
      <p:cViewPr varScale="1">
        <p:scale>
          <a:sx n="51" d="100"/>
          <a:sy n="51" d="100"/>
        </p:scale>
        <p:origin x="4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a Diapouli" userId="56994a4fbe1b8b67" providerId="LiveId" clId="{90224932-592F-4881-A370-8BC39BC1E437}"/>
    <pc:docChg chg="modSld">
      <pc:chgData name="Lila Diapouli" userId="56994a4fbe1b8b67" providerId="LiveId" clId="{90224932-592F-4881-A370-8BC39BC1E437}" dt="2019-11-27T20:45:47.377" v="2" actId="6549"/>
      <pc:docMkLst>
        <pc:docMk/>
      </pc:docMkLst>
      <pc:sldChg chg="modNotesTx">
        <pc:chgData name="Lila Diapouli" userId="56994a4fbe1b8b67" providerId="LiveId" clId="{90224932-592F-4881-A370-8BC39BC1E437}" dt="2019-11-27T20:45:47.377" v="2" actId="6549"/>
        <pc:sldMkLst>
          <pc:docMk/>
          <pc:sldMk cId="1043528821" sldId="260"/>
        </pc:sldMkLst>
      </pc:sldChg>
      <pc:sldChg chg="modNotesTx">
        <pc:chgData name="Lila Diapouli" userId="56994a4fbe1b8b67" providerId="LiveId" clId="{90224932-592F-4881-A370-8BC39BC1E437}" dt="2019-11-27T20:43:44.652" v="1" actId="20577"/>
        <pc:sldMkLst>
          <pc:docMk/>
          <pc:sldMk cId="1634777024" sldId="265"/>
        </pc:sldMkLst>
      </pc:sldChg>
      <pc:sldChg chg="modNotesTx">
        <pc:chgData name="Lila Diapouli" userId="56994a4fbe1b8b67" providerId="LiveId" clId="{90224932-592F-4881-A370-8BC39BC1E437}" dt="2019-11-27T20:43:33.198" v="0" actId="6549"/>
        <pc:sldMkLst>
          <pc:docMk/>
          <pc:sldMk cId="1354740209"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77CBC4-236E-4168-ACAF-57E7170CCE0F}" type="datetimeFigureOut">
              <a:rPr lang="en-GB" smtClean="0"/>
              <a:t>27/11/2019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D4A71-5EC7-4CB2-B440-CFC3AEA5803E}" type="slidenum">
              <a:rPr lang="en-GB" smtClean="0"/>
              <a:t>‹#›</a:t>
            </a:fld>
            <a:endParaRPr lang="en-GB"/>
          </a:p>
        </p:txBody>
      </p:sp>
    </p:spTree>
    <p:extLst>
      <p:ext uri="{BB962C8B-B14F-4D97-AF65-F5344CB8AC3E}">
        <p14:creationId xmlns:p14="http://schemas.microsoft.com/office/powerpoint/2010/main" val="3732580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8D4A71-5EC7-4CB2-B440-CFC3AEA5803E}" type="slidenum">
              <a:rPr lang="en-GB" smtClean="0"/>
              <a:t>5</a:t>
            </a:fld>
            <a:endParaRPr lang="en-GB"/>
          </a:p>
        </p:txBody>
      </p:sp>
    </p:spTree>
    <p:extLst>
      <p:ext uri="{BB962C8B-B14F-4D97-AF65-F5344CB8AC3E}">
        <p14:creationId xmlns:p14="http://schemas.microsoft.com/office/powerpoint/2010/main" val="1462490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8D4A71-5EC7-4CB2-B440-CFC3AEA5803E}" type="slidenum">
              <a:rPr lang="en-GB" smtClean="0"/>
              <a:t>14</a:t>
            </a:fld>
            <a:endParaRPr lang="en-GB"/>
          </a:p>
        </p:txBody>
      </p:sp>
    </p:spTree>
    <p:extLst>
      <p:ext uri="{BB962C8B-B14F-4D97-AF65-F5344CB8AC3E}">
        <p14:creationId xmlns:p14="http://schemas.microsoft.com/office/powerpoint/2010/main" val="2448401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8D4A71-5EC7-4CB2-B440-CFC3AEA5803E}" type="slidenum">
              <a:rPr lang="en-GB" smtClean="0"/>
              <a:t>15</a:t>
            </a:fld>
            <a:endParaRPr lang="en-GB"/>
          </a:p>
        </p:txBody>
      </p:sp>
    </p:spTree>
    <p:extLst>
      <p:ext uri="{BB962C8B-B14F-4D97-AF65-F5344CB8AC3E}">
        <p14:creationId xmlns:p14="http://schemas.microsoft.com/office/powerpoint/2010/main" val="1305844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8D4A71-5EC7-4CB2-B440-CFC3AEA5803E}" type="slidenum">
              <a:rPr lang="en-GB" smtClean="0"/>
              <a:t>16</a:t>
            </a:fld>
            <a:endParaRPr lang="en-GB"/>
          </a:p>
        </p:txBody>
      </p:sp>
    </p:spTree>
    <p:extLst>
      <p:ext uri="{BB962C8B-B14F-4D97-AF65-F5344CB8AC3E}">
        <p14:creationId xmlns:p14="http://schemas.microsoft.com/office/powerpoint/2010/main" val="3574533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8D4A71-5EC7-4CB2-B440-CFC3AEA5803E}" type="slidenum">
              <a:rPr lang="en-GB" smtClean="0"/>
              <a:t>17</a:t>
            </a:fld>
            <a:endParaRPr lang="en-GB"/>
          </a:p>
        </p:txBody>
      </p:sp>
    </p:spTree>
    <p:extLst>
      <p:ext uri="{BB962C8B-B14F-4D97-AF65-F5344CB8AC3E}">
        <p14:creationId xmlns:p14="http://schemas.microsoft.com/office/powerpoint/2010/main" val="4041480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8D4A71-5EC7-4CB2-B440-CFC3AEA5803E}" type="slidenum">
              <a:rPr lang="en-GB" smtClean="0"/>
              <a:t>18</a:t>
            </a:fld>
            <a:endParaRPr lang="en-GB"/>
          </a:p>
        </p:txBody>
      </p:sp>
    </p:spTree>
    <p:extLst>
      <p:ext uri="{BB962C8B-B14F-4D97-AF65-F5344CB8AC3E}">
        <p14:creationId xmlns:p14="http://schemas.microsoft.com/office/powerpoint/2010/main" val="179540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8D4A71-5EC7-4CB2-B440-CFC3AEA5803E}" type="slidenum">
              <a:rPr lang="en-GB" smtClean="0"/>
              <a:t>6</a:t>
            </a:fld>
            <a:endParaRPr lang="en-GB"/>
          </a:p>
        </p:txBody>
      </p:sp>
    </p:spTree>
    <p:extLst>
      <p:ext uri="{BB962C8B-B14F-4D97-AF65-F5344CB8AC3E}">
        <p14:creationId xmlns:p14="http://schemas.microsoft.com/office/powerpoint/2010/main" val="3837837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8D4A71-5EC7-4CB2-B440-CFC3AEA5803E}" type="slidenum">
              <a:rPr lang="en-GB" smtClean="0"/>
              <a:t>7</a:t>
            </a:fld>
            <a:endParaRPr lang="en-GB"/>
          </a:p>
        </p:txBody>
      </p:sp>
    </p:spTree>
    <p:extLst>
      <p:ext uri="{BB962C8B-B14F-4D97-AF65-F5344CB8AC3E}">
        <p14:creationId xmlns:p14="http://schemas.microsoft.com/office/powerpoint/2010/main" val="357207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8D4A71-5EC7-4CB2-B440-CFC3AEA5803E}" type="slidenum">
              <a:rPr lang="en-GB" smtClean="0"/>
              <a:t>8</a:t>
            </a:fld>
            <a:endParaRPr lang="en-GB"/>
          </a:p>
        </p:txBody>
      </p:sp>
    </p:spTree>
    <p:extLst>
      <p:ext uri="{BB962C8B-B14F-4D97-AF65-F5344CB8AC3E}">
        <p14:creationId xmlns:p14="http://schemas.microsoft.com/office/powerpoint/2010/main" val="60871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8D4A71-5EC7-4CB2-B440-CFC3AEA5803E}" type="slidenum">
              <a:rPr lang="en-GB" smtClean="0"/>
              <a:t>9</a:t>
            </a:fld>
            <a:endParaRPr lang="en-GB"/>
          </a:p>
        </p:txBody>
      </p:sp>
    </p:spTree>
    <p:extLst>
      <p:ext uri="{BB962C8B-B14F-4D97-AF65-F5344CB8AC3E}">
        <p14:creationId xmlns:p14="http://schemas.microsoft.com/office/powerpoint/2010/main" val="537948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8D4A71-5EC7-4CB2-B440-CFC3AEA5803E}" type="slidenum">
              <a:rPr lang="en-GB" smtClean="0"/>
              <a:t>10</a:t>
            </a:fld>
            <a:endParaRPr lang="en-GB"/>
          </a:p>
        </p:txBody>
      </p:sp>
    </p:spTree>
    <p:extLst>
      <p:ext uri="{BB962C8B-B14F-4D97-AF65-F5344CB8AC3E}">
        <p14:creationId xmlns:p14="http://schemas.microsoft.com/office/powerpoint/2010/main" val="672907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8D4A71-5EC7-4CB2-B440-CFC3AEA5803E}" type="slidenum">
              <a:rPr lang="en-GB" smtClean="0"/>
              <a:t>11</a:t>
            </a:fld>
            <a:endParaRPr lang="en-GB"/>
          </a:p>
        </p:txBody>
      </p:sp>
    </p:spTree>
    <p:extLst>
      <p:ext uri="{BB962C8B-B14F-4D97-AF65-F5344CB8AC3E}">
        <p14:creationId xmlns:p14="http://schemas.microsoft.com/office/powerpoint/2010/main" val="580215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8D4A71-5EC7-4CB2-B440-CFC3AEA5803E}" type="slidenum">
              <a:rPr lang="en-GB" smtClean="0"/>
              <a:t>12</a:t>
            </a:fld>
            <a:endParaRPr lang="en-GB"/>
          </a:p>
        </p:txBody>
      </p:sp>
    </p:spTree>
    <p:extLst>
      <p:ext uri="{BB962C8B-B14F-4D97-AF65-F5344CB8AC3E}">
        <p14:creationId xmlns:p14="http://schemas.microsoft.com/office/powerpoint/2010/main" val="3498938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8D4A71-5EC7-4CB2-B440-CFC3AEA5803E}" type="slidenum">
              <a:rPr lang="en-GB" smtClean="0"/>
              <a:t>13</a:t>
            </a:fld>
            <a:endParaRPr lang="en-GB"/>
          </a:p>
        </p:txBody>
      </p:sp>
    </p:spTree>
    <p:extLst>
      <p:ext uri="{BB962C8B-B14F-4D97-AF65-F5344CB8AC3E}">
        <p14:creationId xmlns:p14="http://schemas.microsoft.com/office/powerpoint/2010/main" val="3906190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1815-C39A-454A-BE93-F20DD85EF9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EA8132B-F60A-4342-9424-F010FA60D3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FBDCAAD-DDF9-4D1D-A64E-E34129B7EA4B}"/>
              </a:ext>
            </a:extLst>
          </p:cNvPr>
          <p:cNvSpPr>
            <a:spLocks noGrp="1"/>
          </p:cNvSpPr>
          <p:nvPr>
            <p:ph type="dt" sz="half" idx="10"/>
          </p:nvPr>
        </p:nvSpPr>
        <p:spPr/>
        <p:txBody>
          <a:bodyPr/>
          <a:lstStyle/>
          <a:p>
            <a:fld id="{4478FA26-1A09-4AE7-90D9-E2E6BFD6478F}" type="datetimeFigureOut">
              <a:rPr lang="en-GB" smtClean="0"/>
              <a:t>27/11/2019</a:t>
            </a:fld>
            <a:endParaRPr lang="en-GB"/>
          </a:p>
        </p:txBody>
      </p:sp>
      <p:sp>
        <p:nvSpPr>
          <p:cNvPr id="5" name="Footer Placeholder 4">
            <a:extLst>
              <a:ext uri="{FF2B5EF4-FFF2-40B4-BE49-F238E27FC236}">
                <a16:creationId xmlns:a16="http://schemas.microsoft.com/office/drawing/2014/main" id="{5733E7C0-3CED-4202-84F6-7DB8BCF7B0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AB660B-4799-4B50-9036-E45E069A868A}"/>
              </a:ext>
            </a:extLst>
          </p:cNvPr>
          <p:cNvSpPr>
            <a:spLocks noGrp="1"/>
          </p:cNvSpPr>
          <p:nvPr>
            <p:ph type="sldNum" sz="quarter" idx="12"/>
          </p:nvPr>
        </p:nvSpPr>
        <p:spPr/>
        <p:txBody>
          <a:bodyPr/>
          <a:lstStyle/>
          <a:p>
            <a:fld id="{93D84038-AE92-430A-8F96-34C2C37CEEA9}" type="slidenum">
              <a:rPr lang="en-GB" smtClean="0"/>
              <a:t>‹#›</a:t>
            </a:fld>
            <a:endParaRPr lang="en-GB"/>
          </a:p>
        </p:txBody>
      </p:sp>
    </p:spTree>
    <p:extLst>
      <p:ext uri="{BB962C8B-B14F-4D97-AF65-F5344CB8AC3E}">
        <p14:creationId xmlns:p14="http://schemas.microsoft.com/office/powerpoint/2010/main" val="384628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E182E-0B8A-40B1-8A9A-2B448A34B2E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9B218E-D337-40C7-AFD7-65FA8E8BAC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C677B5-CCA4-494C-BE57-C1B83367E404}"/>
              </a:ext>
            </a:extLst>
          </p:cNvPr>
          <p:cNvSpPr>
            <a:spLocks noGrp="1"/>
          </p:cNvSpPr>
          <p:nvPr>
            <p:ph type="dt" sz="half" idx="10"/>
          </p:nvPr>
        </p:nvSpPr>
        <p:spPr/>
        <p:txBody>
          <a:bodyPr/>
          <a:lstStyle/>
          <a:p>
            <a:fld id="{4478FA26-1A09-4AE7-90D9-E2E6BFD6478F}" type="datetimeFigureOut">
              <a:rPr lang="en-GB" smtClean="0"/>
              <a:t>27/11/2019</a:t>
            </a:fld>
            <a:endParaRPr lang="en-GB"/>
          </a:p>
        </p:txBody>
      </p:sp>
      <p:sp>
        <p:nvSpPr>
          <p:cNvPr id="5" name="Footer Placeholder 4">
            <a:extLst>
              <a:ext uri="{FF2B5EF4-FFF2-40B4-BE49-F238E27FC236}">
                <a16:creationId xmlns:a16="http://schemas.microsoft.com/office/drawing/2014/main" id="{0C029008-7623-4745-B017-950602B37F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B4AED5-F461-43A4-901B-8AD4FBA3571C}"/>
              </a:ext>
            </a:extLst>
          </p:cNvPr>
          <p:cNvSpPr>
            <a:spLocks noGrp="1"/>
          </p:cNvSpPr>
          <p:nvPr>
            <p:ph type="sldNum" sz="quarter" idx="12"/>
          </p:nvPr>
        </p:nvSpPr>
        <p:spPr/>
        <p:txBody>
          <a:bodyPr/>
          <a:lstStyle/>
          <a:p>
            <a:fld id="{93D84038-AE92-430A-8F96-34C2C37CEEA9}" type="slidenum">
              <a:rPr lang="en-GB" smtClean="0"/>
              <a:t>‹#›</a:t>
            </a:fld>
            <a:endParaRPr lang="en-GB"/>
          </a:p>
        </p:txBody>
      </p:sp>
    </p:spTree>
    <p:extLst>
      <p:ext uri="{BB962C8B-B14F-4D97-AF65-F5344CB8AC3E}">
        <p14:creationId xmlns:p14="http://schemas.microsoft.com/office/powerpoint/2010/main" val="109674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AB3F62-F09D-41CE-BA27-E17329B11A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22989B-F615-4142-BBB1-DC53CF1F48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5401FE-C144-4C7F-8D9C-95E961BB02F3}"/>
              </a:ext>
            </a:extLst>
          </p:cNvPr>
          <p:cNvSpPr>
            <a:spLocks noGrp="1"/>
          </p:cNvSpPr>
          <p:nvPr>
            <p:ph type="dt" sz="half" idx="10"/>
          </p:nvPr>
        </p:nvSpPr>
        <p:spPr/>
        <p:txBody>
          <a:bodyPr/>
          <a:lstStyle/>
          <a:p>
            <a:fld id="{4478FA26-1A09-4AE7-90D9-E2E6BFD6478F}" type="datetimeFigureOut">
              <a:rPr lang="en-GB" smtClean="0"/>
              <a:t>27/11/2019</a:t>
            </a:fld>
            <a:endParaRPr lang="en-GB"/>
          </a:p>
        </p:txBody>
      </p:sp>
      <p:sp>
        <p:nvSpPr>
          <p:cNvPr id="5" name="Footer Placeholder 4">
            <a:extLst>
              <a:ext uri="{FF2B5EF4-FFF2-40B4-BE49-F238E27FC236}">
                <a16:creationId xmlns:a16="http://schemas.microsoft.com/office/drawing/2014/main" id="{4B4FC6C8-1F2A-4744-BF03-5A547C1C43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5E969B-5F08-4FFB-AB58-E7A0B103EBB8}"/>
              </a:ext>
            </a:extLst>
          </p:cNvPr>
          <p:cNvSpPr>
            <a:spLocks noGrp="1"/>
          </p:cNvSpPr>
          <p:nvPr>
            <p:ph type="sldNum" sz="quarter" idx="12"/>
          </p:nvPr>
        </p:nvSpPr>
        <p:spPr/>
        <p:txBody>
          <a:bodyPr/>
          <a:lstStyle/>
          <a:p>
            <a:fld id="{93D84038-AE92-430A-8F96-34C2C37CEEA9}" type="slidenum">
              <a:rPr lang="en-GB" smtClean="0"/>
              <a:t>‹#›</a:t>
            </a:fld>
            <a:endParaRPr lang="en-GB"/>
          </a:p>
        </p:txBody>
      </p:sp>
    </p:spTree>
    <p:extLst>
      <p:ext uri="{BB962C8B-B14F-4D97-AF65-F5344CB8AC3E}">
        <p14:creationId xmlns:p14="http://schemas.microsoft.com/office/powerpoint/2010/main" val="101769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EF1A8-0ACE-42B6-95F1-AEF3EB7718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DB6276-8B31-4452-812E-A3703AB0E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C3B978-AA54-4FA5-A6D0-1660FC4403AD}"/>
              </a:ext>
            </a:extLst>
          </p:cNvPr>
          <p:cNvSpPr>
            <a:spLocks noGrp="1"/>
          </p:cNvSpPr>
          <p:nvPr>
            <p:ph type="dt" sz="half" idx="10"/>
          </p:nvPr>
        </p:nvSpPr>
        <p:spPr/>
        <p:txBody>
          <a:bodyPr/>
          <a:lstStyle/>
          <a:p>
            <a:fld id="{4478FA26-1A09-4AE7-90D9-E2E6BFD6478F}" type="datetimeFigureOut">
              <a:rPr lang="en-GB" smtClean="0"/>
              <a:t>27/11/2019</a:t>
            </a:fld>
            <a:endParaRPr lang="en-GB"/>
          </a:p>
        </p:txBody>
      </p:sp>
      <p:sp>
        <p:nvSpPr>
          <p:cNvPr id="5" name="Footer Placeholder 4">
            <a:extLst>
              <a:ext uri="{FF2B5EF4-FFF2-40B4-BE49-F238E27FC236}">
                <a16:creationId xmlns:a16="http://schemas.microsoft.com/office/drawing/2014/main" id="{BEEE7642-F936-4E7C-9B80-3F609732F6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223ECA-23E1-4534-A270-5E1E5EBF2794}"/>
              </a:ext>
            </a:extLst>
          </p:cNvPr>
          <p:cNvSpPr>
            <a:spLocks noGrp="1"/>
          </p:cNvSpPr>
          <p:nvPr>
            <p:ph type="sldNum" sz="quarter" idx="12"/>
          </p:nvPr>
        </p:nvSpPr>
        <p:spPr/>
        <p:txBody>
          <a:bodyPr/>
          <a:lstStyle/>
          <a:p>
            <a:fld id="{93D84038-AE92-430A-8F96-34C2C37CEEA9}" type="slidenum">
              <a:rPr lang="en-GB" smtClean="0"/>
              <a:t>‹#›</a:t>
            </a:fld>
            <a:endParaRPr lang="en-GB"/>
          </a:p>
        </p:txBody>
      </p:sp>
    </p:spTree>
    <p:extLst>
      <p:ext uri="{BB962C8B-B14F-4D97-AF65-F5344CB8AC3E}">
        <p14:creationId xmlns:p14="http://schemas.microsoft.com/office/powerpoint/2010/main" val="326029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867A0-C7DE-414C-A62B-EFA175AD94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01BA6B-CBD3-4892-8093-6AE412204F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D056B9-9904-4FD3-93D5-7664B9BA95B2}"/>
              </a:ext>
            </a:extLst>
          </p:cNvPr>
          <p:cNvSpPr>
            <a:spLocks noGrp="1"/>
          </p:cNvSpPr>
          <p:nvPr>
            <p:ph type="dt" sz="half" idx="10"/>
          </p:nvPr>
        </p:nvSpPr>
        <p:spPr/>
        <p:txBody>
          <a:bodyPr/>
          <a:lstStyle/>
          <a:p>
            <a:fld id="{4478FA26-1A09-4AE7-90D9-E2E6BFD6478F}" type="datetimeFigureOut">
              <a:rPr lang="en-GB" smtClean="0"/>
              <a:t>27/11/2019</a:t>
            </a:fld>
            <a:endParaRPr lang="en-GB"/>
          </a:p>
        </p:txBody>
      </p:sp>
      <p:sp>
        <p:nvSpPr>
          <p:cNvPr id="5" name="Footer Placeholder 4">
            <a:extLst>
              <a:ext uri="{FF2B5EF4-FFF2-40B4-BE49-F238E27FC236}">
                <a16:creationId xmlns:a16="http://schemas.microsoft.com/office/drawing/2014/main" id="{96EF7AFE-B4B4-46F2-A7DE-8AA18A64FA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FE3475-2495-44F3-A600-544E008C885B}"/>
              </a:ext>
            </a:extLst>
          </p:cNvPr>
          <p:cNvSpPr>
            <a:spLocks noGrp="1"/>
          </p:cNvSpPr>
          <p:nvPr>
            <p:ph type="sldNum" sz="quarter" idx="12"/>
          </p:nvPr>
        </p:nvSpPr>
        <p:spPr/>
        <p:txBody>
          <a:bodyPr/>
          <a:lstStyle/>
          <a:p>
            <a:fld id="{93D84038-AE92-430A-8F96-34C2C37CEEA9}" type="slidenum">
              <a:rPr lang="en-GB" smtClean="0"/>
              <a:t>‹#›</a:t>
            </a:fld>
            <a:endParaRPr lang="en-GB"/>
          </a:p>
        </p:txBody>
      </p:sp>
    </p:spTree>
    <p:extLst>
      <p:ext uri="{BB962C8B-B14F-4D97-AF65-F5344CB8AC3E}">
        <p14:creationId xmlns:p14="http://schemas.microsoft.com/office/powerpoint/2010/main" val="989129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F655E-71FE-4F2B-9D55-050FCD10C8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0E354B-3EBD-43C7-AD62-4FB340BF37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D98A89-B267-42CC-A03B-684EE416E4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EBB393A-BC11-43A4-BDB2-86AE3E6794A9}"/>
              </a:ext>
            </a:extLst>
          </p:cNvPr>
          <p:cNvSpPr>
            <a:spLocks noGrp="1"/>
          </p:cNvSpPr>
          <p:nvPr>
            <p:ph type="dt" sz="half" idx="10"/>
          </p:nvPr>
        </p:nvSpPr>
        <p:spPr/>
        <p:txBody>
          <a:bodyPr/>
          <a:lstStyle/>
          <a:p>
            <a:fld id="{4478FA26-1A09-4AE7-90D9-E2E6BFD6478F}" type="datetimeFigureOut">
              <a:rPr lang="en-GB" smtClean="0"/>
              <a:t>27/11/2019</a:t>
            </a:fld>
            <a:endParaRPr lang="en-GB"/>
          </a:p>
        </p:txBody>
      </p:sp>
      <p:sp>
        <p:nvSpPr>
          <p:cNvPr id="6" name="Footer Placeholder 5">
            <a:extLst>
              <a:ext uri="{FF2B5EF4-FFF2-40B4-BE49-F238E27FC236}">
                <a16:creationId xmlns:a16="http://schemas.microsoft.com/office/drawing/2014/main" id="{5BEBF9E6-1DF8-4BCD-9D1B-1BFA925226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656062-D25D-4DF7-AE2E-7D51A66E2F57}"/>
              </a:ext>
            </a:extLst>
          </p:cNvPr>
          <p:cNvSpPr>
            <a:spLocks noGrp="1"/>
          </p:cNvSpPr>
          <p:nvPr>
            <p:ph type="sldNum" sz="quarter" idx="12"/>
          </p:nvPr>
        </p:nvSpPr>
        <p:spPr/>
        <p:txBody>
          <a:bodyPr/>
          <a:lstStyle/>
          <a:p>
            <a:fld id="{93D84038-AE92-430A-8F96-34C2C37CEEA9}" type="slidenum">
              <a:rPr lang="en-GB" smtClean="0"/>
              <a:t>‹#›</a:t>
            </a:fld>
            <a:endParaRPr lang="en-GB"/>
          </a:p>
        </p:txBody>
      </p:sp>
    </p:spTree>
    <p:extLst>
      <p:ext uri="{BB962C8B-B14F-4D97-AF65-F5344CB8AC3E}">
        <p14:creationId xmlns:p14="http://schemas.microsoft.com/office/powerpoint/2010/main" val="168614059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86558-3EED-4BA0-920A-FAF89DC639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A59886-346E-4A08-BDBA-B3138E9BD0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C5DAD6-3759-4C2A-933B-18D4B07516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E6FF7F-623A-494D-8E3E-3217CEE3E0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81D762-688D-4240-B3DA-284D1D4345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085591E-146F-4524-902F-228B568EBCF0}"/>
              </a:ext>
            </a:extLst>
          </p:cNvPr>
          <p:cNvSpPr>
            <a:spLocks noGrp="1"/>
          </p:cNvSpPr>
          <p:nvPr>
            <p:ph type="dt" sz="half" idx="10"/>
          </p:nvPr>
        </p:nvSpPr>
        <p:spPr/>
        <p:txBody>
          <a:bodyPr/>
          <a:lstStyle/>
          <a:p>
            <a:fld id="{4478FA26-1A09-4AE7-90D9-E2E6BFD6478F}" type="datetimeFigureOut">
              <a:rPr lang="en-GB" smtClean="0"/>
              <a:t>27/11/2019</a:t>
            </a:fld>
            <a:endParaRPr lang="en-GB"/>
          </a:p>
        </p:txBody>
      </p:sp>
      <p:sp>
        <p:nvSpPr>
          <p:cNvPr id="8" name="Footer Placeholder 7">
            <a:extLst>
              <a:ext uri="{FF2B5EF4-FFF2-40B4-BE49-F238E27FC236}">
                <a16:creationId xmlns:a16="http://schemas.microsoft.com/office/drawing/2014/main" id="{B36F4788-2252-4674-8F33-8EB7225DFA1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6A1FA21-FBF6-4C62-A19B-B34FCA79B407}"/>
              </a:ext>
            </a:extLst>
          </p:cNvPr>
          <p:cNvSpPr>
            <a:spLocks noGrp="1"/>
          </p:cNvSpPr>
          <p:nvPr>
            <p:ph type="sldNum" sz="quarter" idx="12"/>
          </p:nvPr>
        </p:nvSpPr>
        <p:spPr/>
        <p:txBody>
          <a:bodyPr/>
          <a:lstStyle/>
          <a:p>
            <a:fld id="{93D84038-AE92-430A-8F96-34C2C37CEEA9}" type="slidenum">
              <a:rPr lang="en-GB" smtClean="0"/>
              <a:t>‹#›</a:t>
            </a:fld>
            <a:endParaRPr lang="en-GB"/>
          </a:p>
        </p:txBody>
      </p:sp>
    </p:spTree>
    <p:extLst>
      <p:ext uri="{BB962C8B-B14F-4D97-AF65-F5344CB8AC3E}">
        <p14:creationId xmlns:p14="http://schemas.microsoft.com/office/powerpoint/2010/main" val="404651386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264FF-67D9-4990-862B-4C0103B836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D7F7E6-9DF8-4793-ACE0-2F8BC3710B08}"/>
              </a:ext>
            </a:extLst>
          </p:cNvPr>
          <p:cNvSpPr>
            <a:spLocks noGrp="1"/>
          </p:cNvSpPr>
          <p:nvPr>
            <p:ph type="dt" sz="half" idx="10"/>
          </p:nvPr>
        </p:nvSpPr>
        <p:spPr/>
        <p:txBody>
          <a:bodyPr/>
          <a:lstStyle/>
          <a:p>
            <a:fld id="{4478FA26-1A09-4AE7-90D9-E2E6BFD6478F}" type="datetimeFigureOut">
              <a:rPr lang="en-GB" smtClean="0"/>
              <a:t>27/11/2019</a:t>
            </a:fld>
            <a:endParaRPr lang="en-GB"/>
          </a:p>
        </p:txBody>
      </p:sp>
      <p:sp>
        <p:nvSpPr>
          <p:cNvPr id="4" name="Footer Placeholder 3">
            <a:extLst>
              <a:ext uri="{FF2B5EF4-FFF2-40B4-BE49-F238E27FC236}">
                <a16:creationId xmlns:a16="http://schemas.microsoft.com/office/drawing/2014/main" id="{E26DF8D0-2CBA-44F7-8543-711C62D933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CE5A0E-C9E3-456C-BF3E-253C492D953F}"/>
              </a:ext>
            </a:extLst>
          </p:cNvPr>
          <p:cNvSpPr>
            <a:spLocks noGrp="1"/>
          </p:cNvSpPr>
          <p:nvPr>
            <p:ph type="sldNum" sz="quarter" idx="12"/>
          </p:nvPr>
        </p:nvSpPr>
        <p:spPr/>
        <p:txBody>
          <a:bodyPr/>
          <a:lstStyle/>
          <a:p>
            <a:fld id="{93D84038-AE92-430A-8F96-34C2C37CEEA9}" type="slidenum">
              <a:rPr lang="en-GB" smtClean="0"/>
              <a:t>‹#›</a:t>
            </a:fld>
            <a:endParaRPr lang="en-GB"/>
          </a:p>
        </p:txBody>
      </p:sp>
    </p:spTree>
    <p:extLst>
      <p:ext uri="{BB962C8B-B14F-4D97-AF65-F5344CB8AC3E}">
        <p14:creationId xmlns:p14="http://schemas.microsoft.com/office/powerpoint/2010/main" val="4105146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EA3A95-E145-46A4-A4F5-A3426E368AFB}"/>
              </a:ext>
            </a:extLst>
          </p:cNvPr>
          <p:cNvSpPr>
            <a:spLocks noGrp="1"/>
          </p:cNvSpPr>
          <p:nvPr>
            <p:ph type="dt" sz="half" idx="10"/>
          </p:nvPr>
        </p:nvSpPr>
        <p:spPr/>
        <p:txBody>
          <a:bodyPr/>
          <a:lstStyle/>
          <a:p>
            <a:fld id="{4478FA26-1A09-4AE7-90D9-E2E6BFD6478F}" type="datetimeFigureOut">
              <a:rPr lang="en-GB" smtClean="0"/>
              <a:t>27/11/2019</a:t>
            </a:fld>
            <a:endParaRPr lang="en-GB"/>
          </a:p>
        </p:txBody>
      </p:sp>
      <p:sp>
        <p:nvSpPr>
          <p:cNvPr id="3" name="Footer Placeholder 2">
            <a:extLst>
              <a:ext uri="{FF2B5EF4-FFF2-40B4-BE49-F238E27FC236}">
                <a16:creationId xmlns:a16="http://schemas.microsoft.com/office/drawing/2014/main" id="{152247C2-E953-4DCE-B049-839BB8097C5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9B3276-9E44-48FB-AF72-78694E13F48D}"/>
              </a:ext>
            </a:extLst>
          </p:cNvPr>
          <p:cNvSpPr>
            <a:spLocks noGrp="1"/>
          </p:cNvSpPr>
          <p:nvPr>
            <p:ph type="sldNum" sz="quarter" idx="12"/>
          </p:nvPr>
        </p:nvSpPr>
        <p:spPr/>
        <p:txBody>
          <a:bodyPr/>
          <a:lstStyle/>
          <a:p>
            <a:fld id="{93D84038-AE92-430A-8F96-34C2C37CEEA9}" type="slidenum">
              <a:rPr lang="en-GB" smtClean="0"/>
              <a:t>‹#›</a:t>
            </a:fld>
            <a:endParaRPr lang="en-GB"/>
          </a:p>
        </p:txBody>
      </p:sp>
    </p:spTree>
    <p:extLst>
      <p:ext uri="{BB962C8B-B14F-4D97-AF65-F5344CB8AC3E}">
        <p14:creationId xmlns:p14="http://schemas.microsoft.com/office/powerpoint/2010/main" val="199252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648CD-245F-40B5-B071-96F197294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C272450-F798-455D-8AB6-440454CEC1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17683E-1FCF-47E5-A207-954904445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BEAC9-38D7-4CB6-BF2B-50BE83FD9A3D}"/>
              </a:ext>
            </a:extLst>
          </p:cNvPr>
          <p:cNvSpPr>
            <a:spLocks noGrp="1"/>
          </p:cNvSpPr>
          <p:nvPr>
            <p:ph type="dt" sz="half" idx="10"/>
          </p:nvPr>
        </p:nvSpPr>
        <p:spPr/>
        <p:txBody>
          <a:bodyPr/>
          <a:lstStyle/>
          <a:p>
            <a:fld id="{4478FA26-1A09-4AE7-90D9-E2E6BFD6478F}" type="datetimeFigureOut">
              <a:rPr lang="en-GB" smtClean="0"/>
              <a:t>27/11/2019</a:t>
            </a:fld>
            <a:endParaRPr lang="en-GB"/>
          </a:p>
        </p:txBody>
      </p:sp>
      <p:sp>
        <p:nvSpPr>
          <p:cNvPr id="6" name="Footer Placeholder 5">
            <a:extLst>
              <a:ext uri="{FF2B5EF4-FFF2-40B4-BE49-F238E27FC236}">
                <a16:creationId xmlns:a16="http://schemas.microsoft.com/office/drawing/2014/main" id="{4E4673B8-56EE-4BB9-93DB-CF8B9F0FD5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67054A-1A6F-4216-9BD3-73F80B13FAA1}"/>
              </a:ext>
            </a:extLst>
          </p:cNvPr>
          <p:cNvSpPr>
            <a:spLocks noGrp="1"/>
          </p:cNvSpPr>
          <p:nvPr>
            <p:ph type="sldNum" sz="quarter" idx="12"/>
          </p:nvPr>
        </p:nvSpPr>
        <p:spPr/>
        <p:txBody>
          <a:bodyPr/>
          <a:lstStyle/>
          <a:p>
            <a:fld id="{93D84038-AE92-430A-8F96-34C2C37CEEA9}" type="slidenum">
              <a:rPr lang="en-GB" smtClean="0"/>
              <a:t>‹#›</a:t>
            </a:fld>
            <a:endParaRPr lang="en-GB"/>
          </a:p>
        </p:txBody>
      </p:sp>
    </p:spTree>
    <p:extLst>
      <p:ext uri="{BB962C8B-B14F-4D97-AF65-F5344CB8AC3E}">
        <p14:creationId xmlns:p14="http://schemas.microsoft.com/office/powerpoint/2010/main" val="189538150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52E3-ADAA-455A-A9F5-7DD2D8D3EA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724CEF-5D2B-4F85-93DC-AFB68C027E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D4408C-0483-49BC-A43A-FD176250D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40D5E2-3072-4FD3-B10F-163A38D6E62E}"/>
              </a:ext>
            </a:extLst>
          </p:cNvPr>
          <p:cNvSpPr>
            <a:spLocks noGrp="1"/>
          </p:cNvSpPr>
          <p:nvPr>
            <p:ph type="dt" sz="half" idx="10"/>
          </p:nvPr>
        </p:nvSpPr>
        <p:spPr/>
        <p:txBody>
          <a:bodyPr/>
          <a:lstStyle/>
          <a:p>
            <a:fld id="{4478FA26-1A09-4AE7-90D9-E2E6BFD6478F}" type="datetimeFigureOut">
              <a:rPr lang="en-GB" smtClean="0"/>
              <a:t>27/11/2019</a:t>
            </a:fld>
            <a:endParaRPr lang="en-GB"/>
          </a:p>
        </p:txBody>
      </p:sp>
      <p:sp>
        <p:nvSpPr>
          <p:cNvPr id="6" name="Footer Placeholder 5">
            <a:extLst>
              <a:ext uri="{FF2B5EF4-FFF2-40B4-BE49-F238E27FC236}">
                <a16:creationId xmlns:a16="http://schemas.microsoft.com/office/drawing/2014/main" id="{DD493B8E-E57E-41DA-87CF-9337D1C275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0C7618-5E61-4B9D-A673-3E8576D49373}"/>
              </a:ext>
            </a:extLst>
          </p:cNvPr>
          <p:cNvSpPr>
            <a:spLocks noGrp="1"/>
          </p:cNvSpPr>
          <p:nvPr>
            <p:ph type="sldNum" sz="quarter" idx="12"/>
          </p:nvPr>
        </p:nvSpPr>
        <p:spPr/>
        <p:txBody>
          <a:bodyPr/>
          <a:lstStyle/>
          <a:p>
            <a:fld id="{93D84038-AE92-430A-8F96-34C2C37CEEA9}" type="slidenum">
              <a:rPr lang="en-GB" smtClean="0"/>
              <a:t>‹#›</a:t>
            </a:fld>
            <a:endParaRPr lang="en-GB"/>
          </a:p>
        </p:txBody>
      </p:sp>
    </p:spTree>
    <p:extLst>
      <p:ext uri="{BB962C8B-B14F-4D97-AF65-F5344CB8AC3E}">
        <p14:creationId xmlns:p14="http://schemas.microsoft.com/office/powerpoint/2010/main" val="64862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03A37-5958-496D-BF5C-A81FD49076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871A66-B312-44A6-9289-9A05C2279D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230354-009A-494F-BCCB-F4E9C2BCC7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8FA26-1A09-4AE7-90D9-E2E6BFD6478F}" type="datetimeFigureOut">
              <a:rPr lang="en-GB" smtClean="0"/>
              <a:t>27/11/2019</a:t>
            </a:fld>
            <a:endParaRPr lang="en-GB"/>
          </a:p>
        </p:txBody>
      </p:sp>
      <p:sp>
        <p:nvSpPr>
          <p:cNvPr id="5" name="Footer Placeholder 4">
            <a:extLst>
              <a:ext uri="{FF2B5EF4-FFF2-40B4-BE49-F238E27FC236}">
                <a16:creationId xmlns:a16="http://schemas.microsoft.com/office/drawing/2014/main" id="{AA70EFE1-32E1-4570-B5CD-41B0546BED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06B497-459B-4933-A2D8-F2E612FE91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84038-AE92-430A-8F96-34C2C37CEEA9}" type="slidenum">
              <a:rPr lang="en-GB" smtClean="0"/>
              <a:t>‹#›</a:t>
            </a:fld>
            <a:endParaRPr lang="en-GB"/>
          </a:p>
        </p:txBody>
      </p:sp>
    </p:spTree>
    <p:extLst>
      <p:ext uri="{BB962C8B-B14F-4D97-AF65-F5344CB8AC3E}">
        <p14:creationId xmlns:p14="http://schemas.microsoft.com/office/powerpoint/2010/main" val="3985360894"/>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emf"/><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emf"/><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mailto:ldiapouli@ipta.demokrios.gr" TargetMode="External"/><Relationship Id="rId5" Type="http://schemas.openxmlformats.org/officeDocument/2006/relationships/hyperlink" Target="mailto:elefther@ipta.demokritos.gr"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50953"/>
            <a:ext cx="9144000" cy="2207438"/>
          </a:xfrm>
        </p:spPr>
        <p:txBody>
          <a:bodyPr>
            <a:normAutofit fontScale="90000"/>
          </a:bodyPr>
          <a:lstStyle/>
          <a:p>
            <a:r>
              <a:rPr lang="el-GR" sz="3600" b="1" dirty="0"/>
              <a:t>Έλεγχος της ποιότητας αέρα, υδάτων και εδάφους και</a:t>
            </a:r>
            <a:br>
              <a:rPr lang="el-GR" sz="3600" b="1" dirty="0"/>
            </a:br>
            <a:r>
              <a:rPr lang="el-GR" sz="3600" b="1" dirty="0"/>
              <a:t>εκτίμηση έκθεσης του πληθυσμού, </a:t>
            </a:r>
            <a:br>
              <a:rPr lang="el-GR" sz="3600" b="1" dirty="0"/>
            </a:br>
            <a:r>
              <a:rPr lang="el-GR" sz="3600" b="1" dirty="0"/>
              <a:t>στις πυρόπληκτες περιοχές της Ανατολικής Αττικής</a:t>
            </a:r>
            <a:br>
              <a:rPr lang="el-GR" b="1" dirty="0"/>
            </a:br>
            <a:endParaRPr lang="en-GB" b="1" dirty="0"/>
          </a:p>
        </p:txBody>
      </p:sp>
      <p:sp>
        <p:nvSpPr>
          <p:cNvPr id="3" name="Subtitle 2"/>
          <p:cNvSpPr>
            <a:spLocks noGrp="1"/>
          </p:cNvSpPr>
          <p:nvPr>
            <p:ph type="subTitle" idx="1"/>
          </p:nvPr>
        </p:nvSpPr>
        <p:spPr>
          <a:xfrm>
            <a:off x="1524000" y="4473908"/>
            <a:ext cx="9285767" cy="1655762"/>
          </a:xfrm>
        </p:spPr>
        <p:txBody>
          <a:bodyPr/>
          <a:lstStyle/>
          <a:p>
            <a:r>
              <a:rPr lang="el-GR" b="1" dirty="0">
                <a:latin typeface="+mj-lt"/>
              </a:rPr>
              <a:t>Δρ. Ευαγγελία </a:t>
            </a:r>
            <a:r>
              <a:rPr lang="el-GR" b="1" dirty="0" err="1">
                <a:latin typeface="+mj-lt"/>
              </a:rPr>
              <a:t>Διαπούλη</a:t>
            </a:r>
            <a:r>
              <a:rPr lang="el-GR" b="1" dirty="0">
                <a:latin typeface="+mj-lt"/>
              </a:rPr>
              <a:t>, Ερευνήτρια Γ΄</a:t>
            </a:r>
          </a:p>
          <a:p>
            <a:r>
              <a:rPr lang="el-GR" b="1" dirty="0">
                <a:latin typeface="+mj-lt"/>
              </a:rPr>
              <a:t>Εργαστήριο Ραδιενέργειας Περιβάλλοντος </a:t>
            </a:r>
          </a:p>
          <a:p>
            <a:r>
              <a:rPr lang="el-GR" b="1" dirty="0">
                <a:latin typeface="+mj-lt"/>
              </a:rPr>
              <a:t>ΙΠΡΕΤΕA, ΕΚΕΦΕ Δημόκριτος</a:t>
            </a:r>
            <a:endParaRPr lang="en-GB" b="1" dirty="0">
              <a:latin typeface="+mj-lt"/>
            </a:endParaRPr>
          </a:p>
        </p:txBody>
      </p:sp>
      <p:sp>
        <p:nvSpPr>
          <p:cNvPr id="4" name="Rectangle 3">
            <a:extLst>
              <a:ext uri="{FF2B5EF4-FFF2-40B4-BE49-F238E27FC236}">
                <a16:creationId xmlns:a16="http://schemas.microsoft.com/office/drawing/2014/main" id="{0E05E424-94E9-43B7-8845-2BC6109C027E}"/>
              </a:ext>
            </a:extLst>
          </p:cNvPr>
          <p:cNvSpPr/>
          <p:nvPr/>
        </p:nvSpPr>
        <p:spPr>
          <a:xfrm>
            <a:off x="0" y="0"/>
            <a:ext cx="12192000" cy="124669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2052FE47-FCFE-4A7F-816B-34216C54F295}"/>
              </a:ext>
            </a:extLst>
          </p:cNvPr>
          <p:cNvPicPr>
            <a:picLocks noChangeAspect="1"/>
          </p:cNvPicPr>
          <p:nvPr/>
        </p:nvPicPr>
        <p:blipFill>
          <a:blip r:embed="rId2"/>
          <a:stretch>
            <a:fillRect/>
          </a:stretch>
        </p:blipFill>
        <p:spPr>
          <a:xfrm>
            <a:off x="0" y="0"/>
            <a:ext cx="822960" cy="1246696"/>
          </a:xfrm>
          <a:prstGeom prst="rect">
            <a:avLst/>
          </a:prstGeom>
        </p:spPr>
      </p:pic>
      <p:sp>
        <p:nvSpPr>
          <p:cNvPr id="6" name="TextBox 5">
            <a:extLst>
              <a:ext uri="{FF2B5EF4-FFF2-40B4-BE49-F238E27FC236}">
                <a16:creationId xmlns:a16="http://schemas.microsoft.com/office/drawing/2014/main" id="{F0FE2FAA-DE4C-4477-B710-F7A2768A646C}"/>
              </a:ext>
            </a:extLst>
          </p:cNvPr>
          <p:cNvSpPr txBox="1"/>
          <p:nvPr/>
        </p:nvSpPr>
        <p:spPr>
          <a:xfrm>
            <a:off x="822959" y="115516"/>
            <a:ext cx="10122343" cy="1015663"/>
          </a:xfrm>
          <a:prstGeom prst="rect">
            <a:avLst/>
          </a:prstGeom>
          <a:noFill/>
        </p:spPr>
        <p:txBody>
          <a:bodyPr wrap="square" rtlCol="0">
            <a:spAutoFit/>
          </a:bodyPr>
          <a:lstStyle/>
          <a:p>
            <a:pPr algn="ctr"/>
            <a:r>
              <a:rPr lang="el-GR" sz="2000" b="1" dirty="0">
                <a:solidFill>
                  <a:schemeClr val="accent1">
                    <a:lumMod val="50000"/>
                  </a:schemeClr>
                </a:solidFill>
              </a:rPr>
              <a:t>Ημερίδα ΕΕΑ </a:t>
            </a:r>
          </a:p>
          <a:p>
            <a:pPr algn="ctr"/>
            <a:r>
              <a:rPr lang="el-GR" sz="2000" b="1" dirty="0">
                <a:solidFill>
                  <a:schemeClr val="accent1">
                    <a:lumMod val="50000"/>
                  </a:schemeClr>
                </a:solidFill>
              </a:rPr>
              <a:t>Συμβολή των Ερευνητικών Κέντρων στην αντιμετώπιση των φυσικών καταστροφών</a:t>
            </a:r>
          </a:p>
          <a:p>
            <a:pPr algn="ctr"/>
            <a:r>
              <a:rPr lang="el-GR" sz="2000" b="1" dirty="0">
                <a:solidFill>
                  <a:schemeClr val="accent1">
                    <a:lumMod val="50000"/>
                  </a:schemeClr>
                </a:solidFill>
              </a:rPr>
              <a:t>Εθνικό Ίδρυμα Ερευνών - 29.11.2019</a:t>
            </a:r>
          </a:p>
        </p:txBody>
      </p:sp>
      <p:pic>
        <p:nvPicPr>
          <p:cNvPr id="7" name="Picture 3">
            <a:extLst>
              <a:ext uri="{FF2B5EF4-FFF2-40B4-BE49-F238E27FC236}">
                <a16:creationId xmlns:a16="http://schemas.microsoft.com/office/drawing/2014/main" id="{77BEA038-F1F6-4988-911B-D6EAD30237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5762" y="-21266"/>
            <a:ext cx="1288801" cy="128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366360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05E424-94E9-43B7-8845-2BC6109C027E}"/>
              </a:ext>
            </a:extLst>
          </p:cNvPr>
          <p:cNvSpPr/>
          <p:nvPr/>
        </p:nvSpPr>
        <p:spPr>
          <a:xfrm>
            <a:off x="0" y="-10633"/>
            <a:ext cx="12192000" cy="9753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0FE2FAA-DE4C-4477-B710-F7A2768A646C}"/>
              </a:ext>
            </a:extLst>
          </p:cNvPr>
          <p:cNvSpPr txBox="1"/>
          <p:nvPr/>
        </p:nvSpPr>
        <p:spPr>
          <a:xfrm>
            <a:off x="1" y="6447257"/>
            <a:ext cx="12224562" cy="400110"/>
          </a:xfrm>
          <a:prstGeom prst="rect">
            <a:avLst/>
          </a:prstGeom>
          <a:noFill/>
        </p:spPr>
        <p:txBody>
          <a:bodyPr wrap="square" rtlCol="0">
            <a:spAutoFit/>
          </a:bodyPr>
          <a:lstStyle/>
          <a:p>
            <a:pPr algn="ctr"/>
            <a:r>
              <a:rPr lang="el-GR" sz="2000" b="1" dirty="0">
                <a:solidFill>
                  <a:schemeClr val="accent1">
                    <a:lumMod val="50000"/>
                  </a:schemeClr>
                </a:solidFill>
              </a:rPr>
              <a:t>Συμβολή των Ερευνητικών Κέντρων στην αντιμετώπιση των φυσικών καταστροφών, 29.11.2019</a:t>
            </a:r>
          </a:p>
        </p:txBody>
      </p:sp>
      <p:pic>
        <p:nvPicPr>
          <p:cNvPr id="7" name="Picture 3">
            <a:extLst>
              <a:ext uri="{FF2B5EF4-FFF2-40B4-BE49-F238E27FC236}">
                <a16:creationId xmlns:a16="http://schemas.microsoft.com/office/drawing/2014/main" id="{77BEA038-F1F6-4988-911B-D6EAD30237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7349" y="-21266"/>
            <a:ext cx="1007214" cy="10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cxnSp>
        <p:nvCxnSpPr>
          <p:cNvPr id="8" name="Straight Connector 7">
            <a:extLst>
              <a:ext uri="{FF2B5EF4-FFF2-40B4-BE49-F238E27FC236}">
                <a16:creationId xmlns:a16="http://schemas.microsoft.com/office/drawing/2014/main" id="{A6796799-B01A-4E38-BA39-B46D28E6B400}"/>
              </a:ext>
            </a:extLst>
          </p:cNvPr>
          <p:cNvCxnSpPr>
            <a:cxnSpLocks/>
          </p:cNvCxnSpPr>
          <p:nvPr/>
        </p:nvCxnSpPr>
        <p:spPr>
          <a:xfrm>
            <a:off x="4017334" y="6337005"/>
            <a:ext cx="4157331"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792A2A-4227-45DC-90CF-FAC6067872F2}"/>
              </a:ext>
            </a:extLst>
          </p:cNvPr>
          <p:cNvSpPr txBox="1"/>
          <p:nvPr/>
        </p:nvSpPr>
        <p:spPr>
          <a:xfrm>
            <a:off x="499730" y="204521"/>
            <a:ext cx="10473070" cy="584775"/>
          </a:xfrm>
          <a:prstGeom prst="rect">
            <a:avLst/>
          </a:prstGeom>
          <a:noFill/>
        </p:spPr>
        <p:txBody>
          <a:bodyPr wrap="square" rtlCol="0">
            <a:spAutoFit/>
          </a:bodyPr>
          <a:lstStyle/>
          <a:p>
            <a:r>
              <a:rPr lang="el-GR" sz="3200" b="1" dirty="0">
                <a:solidFill>
                  <a:schemeClr val="tx2"/>
                </a:solidFill>
              </a:rPr>
              <a:t>Συνεχής παρακολούθηση Ποιότητας Αέρα</a:t>
            </a:r>
            <a:endParaRPr lang="en-GB" sz="3200" b="1" dirty="0">
              <a:solidFill>
                <a:schemeClr val="tx2"/>
              </a:solidFill>
            </a:endParaRPr>
          </a:p>
        </p:txBody>
      </p:sp>
      <p:grpSp>
        <p:nvGrpSpPr>
          <p:cNvPr id="23" name="Group 22">
            <a:extLst>
              <a:ext uri="{FF2B5EF4-FFF2-40B4-BE49-F238E27FC236}">
                <a16:creationId xmlns:a16="http://schemas.microsoft.com/office/drawing/2014/main" id="{FE227E0B-7F99-450A-8F73-B6D42AF70CF8}"/>
              </a:ext>
            </a:extLst>
          </p:cNvPr>
          <p:cNvGrpSpPr/>
          <p:nvPr/>
        </p:nvGrpSpPr>
        <p:grpSpPr>
          <a:xfrm>
            <a:off x="6648723" y="1201101"/>
            <a:ext cx="5340999" cy="5475648"/>
            <a:chOff x="6824087" y="1396771"/>
            <a:chExt cx="5340999" cy="5475648"/>
          </a:xfrm>
        </p:grpSpPr>
        <p:pic>
          <p:nvPicPr>
            <p:cNvPr id="13" name="Picture 12">
              <a:extLst>
                <a:ext uri="{FF2B5EF4-FFF2-40B4-BE49-F238E27FC236}">
                  <a16:creationId xmlns:a16="http://schemas.microsoft.com/office/drawing/2014/main" id="{36A6F45A-F2DF-48EB-9D70-B25BEB54AC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64" r="7409"/>
            <a:stretch/>
          </p:blipFill>
          <p:spPr>
            <a:xfrm>
              <a:off x="6824087" y="1396771"/>
              <a:ext cx="2317972" cy="4928991"/>
            </a:xfrm>
            <a:prstGeom prst="rect">
              <a:avLst/>
            </a:prstGeom>
          </p:spPr>
        </p:pic>
        <p:pic>
          <p:nvPicPr>
            <p:cNvPr id="16" name="Picture 15">
              <a:extLst>
                <a:ext uri="{FF2B5EF4-FFF2-40B4-BE49-F238E27FC236}">
                  <a16:creationId xmlns:a16="http://schemas.microsoft.com/office/drawing/2014/main" id="{29F19350-6629-48E2-8703-31C93902811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494"/>
            <a:stretch/>
          </p:blipFill>
          <p:spPr>
            <a:xfrm>
              <a:off x="9142059" y="1396771"/>
              <a:ext cx="3023027" cy="3730910"/>
            </a:xfrm>
            <a:prstGeom prst="rect">
              <a:avLst/>
            </a:prstGeom>
          </p:spPr>
        </p:pic>
        <p:pic>
          <p:nvPicPr>
            <p:cNvPr id="3" name="Picture 2">
              <a:extLst>
                <a:ext uri="{FF2B5EF4-FFF2-40B4-BE49-F238E27FC236}">
                  <a16:creationId xmlns:a16="http://schemas.microsoft.com/office/drawing/2014/main" id="{22D7944D-4AE4-4EB2-8427-583E45E7953F}"/>
                </a:ext>
              </a:extLst>
            </p:cNvPr>
            <p:cNvPicPr>
              <a:picLocks noChangeAspect="1"/>
            </p:cNvPicPr>
            <p:nvPr/>
          </p:nvPicPr>
          <p:blipFill rotWithShape="1">
            <a:blip r:embed="rId6"/>
            <a:srcRect t="5879"/>
            <a:stretch/>
          </p:blipFill>
          <p:spPr>
            <a:xfrm>
              <a:off x="10680527" y="4070597"/>
              <a:ext cx="1477277" cy="2801822"/>
            </a:xfrm>
            <a:prstGeom prst="rect">
              <a:avLst/>
            </a:prstGeom>
          </p:spPr>
        </p:pic>
        <p:pic>
          <p:nvPicPr>
            <p:cNvPr id="9" name="Picture 8">
              <a:extLst>
                <a:ext uri="{FF2B5EF4-FFF2-40B4-BE49-F238E27FC236}">
                  <a16:creationId xmlns:a16="http://schemas.microsoft.com/office/drawing/2014/main" id="{A59EB71D-CEC8-451F-8089-82D5C3B5A78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8992" r="18530" b="19026"/>
            <a:stretch/>
          </p:blipFill>
          <p:spPr>
            <a:xfrm>
              <a:off x="7951293" y="4070597"/>
              <a:ext cx="2731923" cy="2801822"/>
            </a:xfrm>
            <a:prstGeom prst="rect">
              <a:avLst/>
            </a:prstGeom>
          </p:spPr>
        </p:pic>
        <p:sp>
          <p:nvSpPr>
            <p:cNvPr id="18" name="Oval 17">
              <a:extLst>
                <a:ext uri="{FF2B5EF4-FFF2-40B4-BE49-F238E27FC236}">
                  <a16:creationId xmlns:a16="http://schemas.microsoft.com/office/drawing/2014/main" id="{51C26122-650B-4BB3-BD57-AE36CE1FBE5C}"/>
                </a:ext>
              </a:extLst>
            </p:cNvPr>
            <p:cNvSpPr/>
            <p:nvPr/>
          </p:nvSpPr>
          <p:spPr>
            <a:xfrm>
              <a:off x="10421655" y="2617940"/>
              <a:ext cx="388307" cy="6012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52EC4DC6-4C46-437C-AD98-B261C21DEED1}"/>
                </a:ext>
              </a:extLst>
            </p:cNvPr>
            <p:cNvCxnSpPr>
              <a:cxnSpLocks/>
            </p:cNvCxnSpPr>
            <p:nvPr/>
          </p:nvCxnSpPr>
          <p:spPr>
            <a:xfrm>
              <a:off x="10678624" y="3219189"/>
              <a:ext cx="644377" cy="16676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D4E6CBC2-B954-43A0-8D4B-90E894CC8C55}"/>
              </a:ext>
            </a:extLst>
          </p:cNvPr>
          <p:cNvPicPr>
            <a:picLocks noChangeAspect="1"/>
          </p:cNvPicPr>
          <p:nvPr/>
        </p:nvPicPr>
        <p:blipFill>
          <a:blip r:embed="rId8"/>
          <a:stretch>
            <a:fillRect/>
          </a:stretch>
        </p:blipFill>
        <p:spPr>
          <a:xfrm>
            <a:off x="154773" y="1671886"/>
            <a:ext cx="6458684" cy="3957913"/>
          </a:xfrm>
          <a:prstGeom prst="rect">
            <a:avLst/>
          </a:prstGeom>
        </p:spPr>
      </p:pic>
    </p:spTree>
    <p:extLst>
      <p:ext uri="{BB962C8B-B14F-4D97-AF65-F5344CB8AC3E}">
        <p14:creationId xmlns:p14="http://schemas.microsoft.com/office/powerpoint/2010/main" val="1634777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05E424-94E9-43B7-8845-2BC6109C027E}"/>
              </a:ext>
            </a:extLst>
          </p:cNvPr>
          <p:cNvSpPr/>
          <p:nvPr/>
        </p:nvSpPr>
        <p:spPr>
          <a:xfrm>
            <a:off x="0" y="-10633"/>
            <a:ext cx="12192000" cy="9753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0FE2FAA-DE4C-4477-B710-F7A2768A646C}"/>
              </a:ext>
            </a:extLst>
          </p:cNvPr>
          <p:cNvSpPr txBox="1"/>
          <p:nvPr/>
        </p:nvSpPr>
        <p:spPr>
          <a:xfrm>
            <a:off x="1" y="6447257"/>
            <a:ext cx="12224562" cy="400110"/>
          </a:xfrm>
          <a:prstGeom prst="rect">
            <a:avLst/>
          </a:prstGeom>
          <a:noFill/>
        </p:spPr>
        <p:txBody>
          <a:bodyPr wrap="square" rtlCol="0">
            <a:spAutoFit/>
          </a:bodyPr>
          <a:lstStyle/>
          <a:p>
            <a:pPr algn="ctr"/>
            <a:r>
              <a:rPr lang="el-GR" sz="2000" b="1" dirty="0">
                <a:solidFill>
                  <a:schemeClr val="accent1">
                    <a:lumMod val="50000"/>
                  </a:schemeClr>
                </a:solidFill>
              </a:rPr>
              <a:t>Συμβολή των Ερευνητικών Κέντρων στην αντιμετώπιση των φυσικών καταστροφών, 29.11.2019</a:t>
            </a:r>
          </a:p>
        </p:txBody>
      </p:sp>
      <p:pic>
        <p:nvPicPr>
          <p:cNvPr id="7" name="Picture 3">
            <a:extLst>
              <a:ext uri="{FF2B5EF4-FFF2-40B4-BE49-F238E27FC236}">
                <a16:creationId xmlns:a16="http://schemas.microsoft.com/office/drawing/2014/main" id="{77BEA038-F1F6-4988-911B-D6EAD30237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7349" y="-21266"/>
            <a:ext cx="1007214" cy="10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cxnSp>
        <p:nvCxnSpPr>
          <p:cNvPr id="8" name="Straight Connector 7">
            <a:extLst>
              <a:ext uri="{FF2B5EF4-FFF2-40B4-BE49-F238E27FC236}">
                <a16:creationId xmlns:a16="http://schemas.microsoft.com/office/drawing/2014/main" id="{A6796799-B01A-4E38-BA39-B46D28E6B400}"/>
              </a:ext>
            </a:extLst>
          </p:cNvPr>
          <p:cNvCxnSpPr>
            <a:cxnSpLocks/>
          </p:cNvCxnSpPr>
          <p:nvPr/>
        </p:nvCxnSpPr>
        <p:spPr>
          <a:xfrm>
            <a:off x="4017334" y="6337005"/>
            <a:ext cx="4157331"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792A2A-4227-45DC-90CF-FAC6067872F2}"/>
              </a:ext>
            </a:extLst>
          </p:cNvPr>
          <p:cNvSpPr txBox="1"/>
          <p:nvPr/>
        </p:nvSpPr>
        <p:spPr>
          <a:xfrm>
            <a:off x="499730" y="204521"/>
            <a:ext cx="10473070" cy="584775"/>
          </a:xfrm>
          <a:prstGeom prst="rect">
            <a:avLst/>
          </a:prstGeom>
          <a:noFill/>
        </p:spPr>
        <p:txBody>
          <a:bodyPr wrap="square" rtlCol="0">
            <a:spAutoFit/>
          </a:bodyPr>
          <a:lstStyle/>
          <a:p>
            <a:r>
              <a:rPr lang="el-GR" sz="3200" b="1" dirty="0">
                <a:solidFill>
                  <a:schemeClr val="tx2"/>
                </a:solidFill>
              </a:rPr>
              <a:t>Συνεχής παρακολούθηση Ποιότητας Αέρα</a:t>
            </a:r>
            <a:endParaRPr lang="en-GB" sz="3200" b="1" dirty="0">
              <a:solidFill>
                <a:schemeClr val="tx2"/>
              </a:solidFill>
            </a:endParaRPr>
          </a:p>
        </p:txBody>
      </p:sp>
      <p:pic>
        <p:nvPicPr>
          <p:cNvPr id="2" name="Picture 1">
            <a:extLst>
              <a:ext uri="{FF2B5EF4-FFF2-40B4-BE49-F238E27FC236}">
                <a16:creationId xmlns:a16="http://schemas.microsoft.com/office/drawing/2014/main" id="{6AD4135C-2240-4658-B354-F39D5FD31815}"/>
              </a:ext>
            </a:extLst>
          </p:cNvPr>
          <p:cNvPicPr>
            <a:picLocks noChangeAspect="1"/>
          </p:cNvPicPr>
          <p:nvPr/>
        </p:nvPicPr>
        <p:blipFill>
          <a:blip r:embed="rId4"/>
          <a:stretch>
            <a:fillRect/>
          </a:stretch>
        </p:blipFill>
        <p:spPr>
          <a:xfrm>
            <a:off x="154773" y="1671886"/>
            <a:ext cx="6458684" cy="3957913"/>
          </a:xfrm>
          <a:prstGeom prst="rect">
            <a:avLst/>
          </a:prstGeom>
        </p:spPr>
      </p:pic>
      <p:sp>
        <p:nvSpPr>
          <p:cNvPr id="15" name="TextBox 14">
            <a:extLst>
              <a:ext uri="{FF2B5EF4-FFF2-40B4-BE49-F238E27FC236}">
                <a16:creationId xmlns:a16="http://schemas.microsoft.com/office/drawing/2014/main" id="{CE8CF9BC-84CB-43F9-B4AB-0DADDF665DBB}"/>
              </a:ext>
            </a:extLst>
          </p:cNvPr>
          <p:cNvSpPr txBox="1"/>
          <p:nvPr/>
        </p:nvSpPr>
        <p:spPr>
          <a:xfrm>
            <a:off x="6874831" y="1518225"/>
            <a:ext cx="4991492" cy="4185761"/>
          </a:xfrm>
          <a:prstGeom prst="rect">
            <a:avLst/>
          </a:prstGeom>
          <a:noFill/>
        </p:spPr>
        <p:txBody>
          <a:bodyPr wrap="square" rtlCol="0">
            <a:spAutoFit/>
          </a:bodyPr>
          <a:lstStyle/>
          <a:p>
            <a:pPr algn="ctr">
              <a:spcAft>
                <a:spcPts val="1200"/>
              </a:spcAft>
              <a:buClr>
                <a:schemeClr val="tx2"/>
              </a:buClr>
            </a:pPr>
            <a:r>
              <a:rPr lang="el-GR" sz="2400" b="1" dirty="0"/>
              <a:t>10/8 – 10/10/2018</a:t>
            </a:r>
          </a:p>
          <a:p>
            <a:pPr marL="457200" indent="-457200">
              <a:spcAft>
                <a:spcPts val="1200"/>
              </a:spcAft>
              <a:buClr>
                <a:schemeClr val="tx2"/>
              </a:buClr>
              <a:buFont typeface="Wingdings" panose="05000000000000000000" pitchFamily="2" charset="2"/>
              <a:buChar char="ü"/>
            </a:pPr>
            <a:r>
              <a:rPr lang="el-GR" sz="2400" dirty="0"/>
              <a:t>Δειγματοληψία </a:t>
            </a:r>
            <a:r>
              <a:rPr lang="en-GB" sz="2400" dirty="0"/>
              <a:t>PM</a:t>
            </a:r>
            <a:r>
              <a:rPr lang="el-GR" sz="2400" baseline="-25000" dirty="0"/>
              <a:t>10</a:t>
            </a:r>
          </a:p>
          <a:p>
            <a:pPr marL="457200" indent="-457200">
              <a:spcAft>
                <a:spcPts val="1200"/>
              </a:spcAft>
              <a:buClr>
                <a:schemeClr val="tx2"/>
              </a:buClr>
              <a:buFont typeface="Wingdings" panose="05000000000000000000" pitchFamily="2" charset="2"/>
              <a:buChar char="ü"/>
            </a:pPr>
            <a:r>
              <a:rPr lang="el-GR" sz="2400" dirty="0"/>
              <a:t>Ανάλυση δειγμάτων για </a:t>
            </a:r>
            <a:r>
              <a:rPr lang="el-GR" sz="2400" dirty="0" err="1"/>
              <a:t>βαρέα</a:t>
            </a:r>
            <a:r>
              <a:rPr lang="el-GR" sz="2400" dirty="0"/>
              <a:t> μέταλλα και </a:t>
            </a:r>
            <a:r>
              <a:rPr lang="el-GR" sz="2400" dirty="0" err="1"/>
              <a:t>πολυαρωματικούς</a:t>
            </a:r>
            <a:r>
              <a:rPr lang="el-GR" sz="2400" dirty="0"/>
              <a:t> υδρογονάνθρακες</a:t>
            </a:r>
          </a:p>
          <a:p>
            <a:pPr marL="457200" indent="-457200">
              <a:spcAft>
                <a:spcPts val="1200"/>
              </a:spcAft>
              <a:buClr>
                <a:schemeClr val="tx2"/>
              </a:buClr>
              <a:buFont typeface="Wingdings" panose="05000000000000000000" pitchFamily="2" charset="2"/>
              <a:buChar char="ü"/>
            </a:pPr>
            <a:r>
              <a:rPr lang="el-GR" sz="2400" dirty="0"/>
              <a:t>Συνεχής καταγραφή αιθάλης</a:t>
            </a:r>
          </a:p>
          <a:p>
            <a:pPr marL="457200" indent="-457200">
              <a:spcAft>
                <a:spcPts val="1200"/>
              </a:spcAft>
              <a:buClr>
                <a:schemeClr val="tx2"/>
              </a:buClr>
              <a:buFont typeface="Wingdings" panose="05000000000000000000" pitchFamily="2" charset="2"/>
              <a:buChar char="ü"/>
            </a:pPr>
            <a:r>
              <a:rPr lang="el-GR" sz="2400" dirty="0"/>
              <a:t>Συνεχής καταγραφή </a:t>
            </a:r>
            <a:r>
              <a:rPr lang="en-GB" sz="2400" dirty="0"/>
              <a:t>PM</a:t>
            </a:r>
            <a:r>
              <a:rPr lang="en-GB" sz="2400" baseline="-25000" dirty="0"/>
              <a:t>10</a:t>
            </a:r>
            <a:endParaRPr lang="el-GR" sz="2400" baseline="-25000" dirty="0"/>
          </a:p>
          <a:p>
            <a:pPr marL="457200" indent="-457200">
              <a:spcAft>
                <a:spcPts val="1200"/>
              </a:spcAft>
              <a:buClr>
                <a:schemeClr val="tx2"/>
              </a:buClr>
              <a:buFont typeface="Wingdings" panose="05000000000000000000" pitchFamily="2" charset="2"/>
              <a:buChar char="ü"/>
            </a:pPr>
            <a:r>
              <a:rPr lang="el-GR" sz="2400" dirty="0"/>
              <a:t>Μέτρηση ραδιενέργειας δειγμάτων </a:t>
            </a:r>
            <a:r>
              <a:rPr lang="en-GB" sz="2400" dirty="0"/>
              <a:t>PM</a:t>
            </a:r>
            <a:r>
              <a:rPr lang="en-GB" sz="2400" baseline="-25000" dirty="0"/>
              <a:t>10</a:t>
            </a:r>
            <a:endParaRPr lang="el-GR" sz="2400" baseline="-25000" dirty="0"/>
          </a:p>
        </p:txBody>
      </p:sp>
    </p:spTree>
    <p:extLst>
      <p:ext uri="{BB962C8B-B14F-4D97-AF65-F5344CB8AC3E}">
        <p14:creationId xmlns:p14="http://schemas.microsoft.com/office/powerpoint/2010/main" val="335190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 calcmode="lin" valueType="num">
                                      <p:cBhvr additive="base">
                                        <p:cTn id="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 calcmode="lin" valueType="num">
                                      <p:cBhvr additive="base">
                                        <p:cTn id="19"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 calcmode="lin" valueType="num">
                                      <p:cBhvr additive="base">
                                        <p:cTn id="23"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
                                            <p:txEl>
                                              <p:pRg st="5" end="5"/>
                                            </p:txEl>
                                          </p:spTgt>
                                        </p:tgtEl>
                                        <p:attrNameLst>
                                          <p:attrName>style.visibility</p:attrName>
                                        </p:attrNameLst>
                                      </p:cBhvr>
                                      <p:to>
                                        <p:strVal val="visible"/>
                                      </p:to>
                                    </p:set>
                                    <p:anim calcmode="lin" valueType="num">
                                      <p:cBhvr additive="base">
                                        <p:cTn id="29"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0FE2FAA-DE4C-4477-B710-F7A2768A646C}"/>
              </a:ext>
            </a:extLst>
          </p:cNvPr>
          <p:cNvSpPr txBox="1"/>
          <p:nvPr/>
        </p:nvSpPr>
        <p:spPr>
          <a:xfrm>
            <a:off x="1" y="6447257"/>
            <a:ext cx="12224562" cy="400110"/>
          </a:xfrm>
          <a:prstGeom prst="rect">
            <a:avLst/>
          </a:prstGeom>
          <a:noFill/>
        </p:spPr>
        <p:txBody>
          <a:bodyPr wrap="square" rtlCol="0">
            <a:spAutoFit/>
          </a:bodyPr>
          <a:lstStyle/>
          <a:p>
            <a:pPr algn="ctr"/>
            <a:r>
              <a:rPr lang="el-GR" sz="2000" b="1" dirty="0">
                <a:solidFill>
                  <a:schemeClr val="accent1">
                    <a:lumMod val="50000"/>
                  </a:schemeClr>
                </a:solidFill>
              </a:rPr>
              <a:t>Συμβολή των Ερευνητικών Κέντρων στην αντιμετώπιση των φυσικών καταστροφών, 29.11.2019</a:t>
            </a:r>
          </a:p>
        </p:txBody>
      </p:sp>
      <p:cxnSp>
        <p:nvCxnSpPr>
          <p:cNvPr id="8" name="Straight Connector 7">
            <a:extLst>
              <a:ext uri="{FF2B5EF4-FFF2-40B4-BE49-F238E27FC236}">
                <a16:creationId xmlns:a16="http://schemas.microsoft.com/office/drawing/2014/main" id="{A6796799-B01A-4E38-BA39-B46D28E6B400}"/>
              </a:ext>
            </a:extLst>
          </p:cNvPr>
          <p:cNvCxnSpPr>
            <a:cxnSpLocks/>
          </p:cNvCxnSpPr>
          <p:nvPr/>
        </p:nvCxnSpPr>
        <p:spPr>
          <a:xfrm>
            <a:off x="4017334" y="6337005"/>
            <a:ext cx="4157331"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768870F-87C2-4D2A-8E2D-A8BBCF517666}"/>
              </a:ext>
            </a:extLst>
          </p:cNvPr>
          <p:cNvPicPr>
            <a:picLocks noChangeAspect="1"/>
          </p:cNvPicPr>
          <p:nvPr/>
        </p:nvPicPr>
        <p:blipFill>
          <a:blip r:embed="rId3"/>
          <a:stretch>
            <a:fillRect/>
          </a:stretch>
        </p:blipFill>
        <p:spPr>
          <a:xfrm>
            <a:off x="2299748" y="938936"/>
            <a:ext cx="8198385" cy="5908431"/>
          </a:xfrm>
          <a:prstGeom prst="rect">
            <a:avLst/>
          </a:prstGeom>
        </p:spPr>
      </p:pic>
      <p:sp>
        <p:nvSpPr>
          <p:cNvPr id="10" name="Rectangle 9">
            <a:extLst>
              <a:ext uri="{FF2B5EF4-FFF2-40B4-BE49-F238E27FC236}">
                <a16:creationId xmlns:a16="http://schemas.microsoft.com/office/drawing/2014/main" id="{AC6ABC16-C109-4F18-8B6C-E4A43310C3E1}"/>
              </a:ext>
            </a:extLst>
          </p:cNvPr>
          <p:cNvSpPr/>
          <p:nvPr/>
        </p:nvSpPr>
        <p:spPr>
          <a:xfrm>
            <a:off x="8054236" y="3101457"/>
            <a:ext cx="4045906" cy="362003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E05E424-94E9-43B7-8845-2BC6109C027E}"/>
              </a:ext>
            </a:extLst>
          </p:cNvPr>
          <p:cNvSpPr/>
          <p:nvPr/>
        </p:nvSpPr>
        <p:spPr>
          <a:xfrm>
            <a:off x="0" y="-10633"/>
            <a:ext cx="12192000" cy="9753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3">
            <a:extLst>
              <a:ext uri="{FF2B5EF4-FFF2-40B4-BE49-F238E27FC236}">
                <a16:creationId xmlns:a16="http://schemas.microsoft.com/office/drawing/2014/main" id="{77BEA038-F1F6-4988-911B-D6EAD30237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17349" y="-21266"/>
            <a:ext cx="1007214" cy="10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TextBox 13">
            <a:extLst>
              <a:ext uri="{FF2B5EF4-FFF2-40B4-BE49-F238E27FC236}">
                <a16:creationId xmlns:a16="http://schemas.microsoft.com/office/drawing/2014/main" id="{1E792A2A-4227-45DC-90CF-FAC6067872F2}"/>
              </a:ext>
            </a:extLst>
          </p:cNvPr>
          <p:cNvSpPr txBox="1"/>
          <p:nvPr/>
        </p:nvSpPr>
        <p:spPr>
          <a:xfrm>
            <a:off x="499730" y="204521"/>
            <a:ext cx="10473070" cy="584775"/>
          </a:xfrm>
          <a:prstGeom prst="rect">
            <a:avLst/>
          </a:prstGeom>
          <a:noFill/>
        </p:spPr>
        <p:txBody>
          <a:bodyPr wrap="square" rtlCol="0">
            <a:spAutoFit/>
          </a:bodyPr>
          <a:lstStyle/>
          <a:p>
            <a:r>
              <a:rPr lang="el-GR" sz="3200" b="1" dirty="0">
                <a:solidFill>
                  <a:schemeClr val="tx2"/>
                </a:solidFill>
              </a:rPr>
              <a:t>Συνεχής παρακολούθηση Ποιότητας Αέρα</a:t>
            </a:r>
            <a:endParaRPr lang="en-GB" sz="3200" b="1" dirty="0">
              <a:solidFill>
                <a:schemeClr val="tx2"/>
              </a:solidFill>
            </a:endParaRPr>
          </a:p>
        </p:txBody>
      </p:sp>
      <p:grpSp>
        <p:nvGrpSpPr>
          <p:cNvPr id="15" name="Group 14">
            <a:extLst>
              <a:ext uri="{FF2B5EF4-FFF2-40B4-BE49-F238E27FC236}">
                <a16:creationId xmlns:a16="http://schemas.microsoft.com/office/drawing/2014/main" id="{A9D5DF69-C029-4D73-97EF-3A793D7574F8}"/>
              </a:ext>
            </a:extLst>
          </p:cNvPr>
          <p:cNvGrpSpPr/>
          <p:nvPr/>
        </p:nvGrpSpPr>
        <p:grpSpPr>
          <a:xfrm>
            <a:off x="8174665" y="3227334"/>
            <a:ext cx="3807627" cy="3419978"/>
            <a:chOff x="6824087" y="1396771"/>
            <a:chExt cx="5340999" cy="5475648"/>
          </a:xfrm>
        </p:grpSpPr>
        <p:pic>
          <p:nvPicPr>
            <p:cNvPr id="17" name="Picture 16">
              <a:extLst>
                <a:ext uri="{FF2B5EF4-FFF2-40B4-BE49-F238E27FC236}">
                  <a16:creationId xmlns:a16="http://schemas.microsoft.com/office/drawing/2014/main" id="{14F58E81-DB06-4AF6-8E86-F8A2BACA44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164" r="7409"/>
            <a:stretch/>
          </p:blipFill>
          <p:spPr>
            <a:xfrm>
              <a:off x="6824087" y="1396771"/>
              <a:ext cx="2317972" cy="4928991"/>
            </a:xfrm>
            <a:prstGeom prst="rect">
              <a:avLst/>
            </a:prstGeom>
          </p:spPr>
        </p:pic>
        <p:pic>
          <p:nvPicPr>
            <p:cNvPr id="19" name="Picture 18">
              <a:extLst>
                <a:ext uri="{FF2B5EF4-FFF2-40B4-BE49-F238E27FC236}">
                  <a16:creationId xmlns:a16="http://schemas.microsoft.com/office/drawing/2014/main" id="{66C742F6-8976-40E8-BE16-237BBB0F661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494"/>
            <a:stretch/>
          </p:blipFill>
          <p:spPr>
            <a:xfrm>
              <a:off x="9142059" y="1396771"/>
              <a:ext cx="3023027" cy="3730910"/>
            </a:xfrm>
            <a:prstGeom prst="rect">
              <a:avLst/>
            </a:prstGeom>
          </p:spPr>
        </p:pic>
        <p:pic>
          <p:nvPicPr>
            <p:cNvPr id="21" name="Picture 20">
              <a:extLst>
                <a:ext uri="{FF2B5EF4-FFF2-40B4-BE49-F238E27FC236}">
                  <a16:creationId xmlns:a16="http://schemas.microsoft.com/office/drawing/2014/main" id="{0E32C0E1-FE48-451D-ACF3-5F2B3B3D7C84}"/>
                </a:ext>
              </a:extLst>
            </p:cNvPr>
            <p:cNvPicPr>
              <a:picLocks noChangeAspect="1"/>
            </p:cNvPicPr>
            <p:nvPr/>
          </p:nvPicPr>
          <p:blipFill rotWithShape="1">
            <a:blip r:embed="rId7"/>
            <a:srcRect t="5879"/>
            <a:stretch/>
          </p:blipFill>
          <p:spPr>
            <a:xfrm>
              <a:off x="10687176" y="4070597"/>
              <a:ext cx="1477277" cy="2801822"/>
            </a:xfrm>
            <a:prstGeom prst="rect">
              <a:avLst/>
            </a:prstGeom>
          </p:spPr>
        </p:pic>
        <p:pic>
          <p:nvPicPr>
            <p:cNvPr id="22" name="Picture 21">
              <a:extLst>
                <a:ext uri="{FF2B5EF4-FFF2-40B4-BE49-F238E27FC236}">
                  <a16:creationId xmlns:a16="http://schemas.microsoft.com/office/drawing/2014/main" id="{801E40EE-CBBB-4FF5-A940-A8E09C5E127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8992" r="18530" b="19026"/>
            <a:stretch/>
          </p:blipFill>
          <p:spPr>
            <a:xfrm>
              <a:off x="7951293" y="4070597"/>
              <a:ext cx="2731923" cy="2801822"/>
            </a:xfrm>
            <a:prstGeom prst="rect">
              <a:avLst/>
            </a:prstGeom>
          </p:spPr>
        </p:pic>
        <p:sp>
          <p:nvSpPr>
            <p:cNvPr id="24" name="Oval 23">
              <a:extLst>
                <a:ext uri="{FF2B5EF4-FFF2-40B4-BE49-F238E27FC236}">
                  <a16:creationId xmlns:a16="http://schemas.microsoft.com/office/drawing/2014/main" id="{80036F72-872C-417F-8497-BDB93A01DCE7}"/>
                </a:ext>
              </a:extLst>
            </p:cNvPr>
            <p:cNvSpPr/>
            <p:nvPr/>
          </p:nvSpPr>
          <p:spPr>
            <a:xfrm>
              <a:off x="10421655" y="2617940"/>
              <a:ext cx="388307" cy="6012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DA99639F-6668-4169-97BF-8AEF149E62C8}"/>
                </a:ext>
              </a:extLst>
            </p:cNvPr>
            <p:cNvCxnSpPr>
              <a:cxnSpLocks/>
            </p:cNvCxnSpPr>
            <p:nvPr/>
          </p:nvCxnSpPr>
          <p:spPr>
            <a:xfrm>
              <a:off x="10678624" y="3219189"/>
              <a:ext cx="644377" cy="16676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6" name="Picture 25">
            <a:extLst>
              <a:ext uri="{FF2B5EF4-FFF2-40B4-BE49-F238E27FC236}">
                <a16:creationId xmlns:a16="http://schemas.microsoft.com/office/drawing/2014/main" id="{B1D17B7F-40DE-40FF-9F2D-CE074E1B88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4499" y="1138106"/>
            <a:ext cx="3277181" cy="4365197"/>
          </a:xfrm>
          <a:prstGeom prst="rect">
            <a:avLst/>
          </a:prstGeom>
          <a:ln w="114300">
            <a:solidFill>
              <a:srgbClr val="00B0F0"/>
            </a:solidFill>
          </a:ln>
        </p:spPr>
      </p:pic>
    </p:spTree>
    <p:extLst>
      <p:ext uri="{BB962C8B-B14F-4D97-AF65-F5344CB8AC3E}">
        <p14:creationId xmlns:p14="http://schemas.microsoft.com/office/powerpoint/2010/main" val="1440553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0FE2FAA-DE4C-4477-B710-F7A2768A646C}"/>
              </a:ext>
            </a:extLst>
          </p:cNvPr>
          <p:cNvSpPr txBox="1"/>
          <p:nvPr/>
        </p:nvSpPr>
        <p:spPr>
          <a:xfrm>
            <a:off x="1" y="6447257"/>
            <a:ext cx="12224562" cy="400110"/>
          </a:xfrm>
          <a:prstGeom prst="rect">
            <a:avLst/>
          </a:prstGeom>
          <a:noFill/>
        </p:spPr>
        <p:txBody>
          <a:bodyPr wrap="square" rtlCol="0">
            <a:spAutoFit/>
          </a:bodyPr>
          <a:lstStyle/>
          <a:p>
            <a:pPr algn="ctr"/>
            <a:r>
              <a:rPr lang="el-GR" sz="2000" b="1" dirty="0">
                <a:solidFill>
                  <a:schemeClr val="accent1">
                    <a:lumMod val="50000"/>
                  </a:schemeClr>
                </a:solidFill>
              </a:rPr>
              <a:t>Συμβολή των Ερευνητικών Κέντρων στην αντιμετώπιση των φυσικών καταστροφών, 29.11.2019</a:t>
            </a:r>
          </a:p>
        </p:txBody>
      </p:sp>
      <p:cxnSp>
        <p:nvCxnSpPr>
          <p:cNvPr id="8" name="Straight Connector 7">
            <a:extLst>
              <a:ext uri="{FF2B5EF4-FFF2-40B4-BE49-F238E27FC236}">
                <a16:creationId xmlns:a16="http://schemas.microsoft.com/office/drawing/2014/main" id="{A6796799-B01A-4E38-BA39-B46D28E6B400}"/>
              </a:ext>
            </a:extLst>
          </p:cNvPr>
          <p:cNvCxnSpPr>
            <a:cxnSpLocks/>
          </p:cNvCxnSpPr>
          <p:nvPr/>
        </p:nvCxnSpPr>
        <p:spPr>
          <a:xfrm>
            <a:off x="4017334" y="6337005"/>
            <a:ext cx="4157331"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E05E424-94E9-43B7-8845-2BC6109C027E}"/>
              </a:ext>
            </a:extLst>
          </p:cNvPr>
          <p:cNvSpPr/>
          <p:nvPr/>
        </p:nvSpPr>
        <p:spPr>
          <a:xfrm>
            <a:off x="0" y="-10633"/>
            <a:ext cx="12192000" cy="9753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3">
            <a:extLst>
              <a:ext uri="{FF2B5EF4-FFF2-40B4-BE49-F238E27FC236}">
                <a16:creationId xmlns:a16="http://schemas.microsoft.com/office/drawing/2014/main" id="{77BEA038-F1F6-4988-911B-D6EAD30237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7349" y="-21266"/>
            <a:ext cx="1007214" cy="10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TextBox 13">
            <a:extLst>
              <a:ext uri="{FF2B5EF4-FFF2-40B4-BE49-F238E27FC236}">
                <a16:creationId xmlns:a16="http://schemas.microsoft.com/office/drawing/2014/main" id="{1E792A2A-4227-45DC-90CF-FAC6067872F2}"/>
              </a:ext>
            </a:extLst>
          </p:cNvPr>
          <p:cNvSpPr txBox="1"/>
          <p:nvPr/>
        </p:nvSpPr>
        <p:spPr>
          <a:xfrm>
            <a:off x="499730" y="204521"/>
            <a:ext cx="10473070" cy="584775"/>
          </a:xfrm>
          <a:prstGeom prst="rect">
            <a:avLst/>
          </a:prstGeom>
          <a:noFill/>
        </p:spPr>
        <p:txBody>
          <a:bodyPr wrap="square" rtlCol="0">
            <a:spAutoFit/>
          </a:bodyPr>
          <a:lstStyle/>
          <a:p>
            <a:r>
              <a:rPr lang="el-GR" sz="3200" b="1" dirty="0">
                <a:solidFill>
                  <a:schemeClr val="tx2"/>
                </a:solidFill>
              </a:rPr>
              <a:t>Συνεχής παρακολούθηση Ποιότητας Αέρα</a:t>
            </a:r>
            <a:endParaRPr lang="en-GB" sz="3200" b="1" dirty="0">
              <a:solidFill>
                <a:schemeClr val="tx2"/>
              </a:solidFill>
            </a:endParaRPr>
          </a:p>
        </p:txBody>
      </p:sp>
      <p:pic>
        <p:nvPicPr>
          <p:cNvPr id="2" name="Picture 1">
            <a:extLst>
              <a:ext uri="{FF2B5EF4-FFF2-40B4-BE49-F238E27FC236}">
                <a16:creationId xmlns:a16="http://schemas.microsoft.com/office/drawing/2014/main" id="{824C2416-F168-41EB-ADD6-667C75455F27}"/>
              </a:ext>
            </a:extLst>
          </p:cNvPr>
          <p:cNvPicPr>
            <a:picLocks noChangeAspect="1"/>
          </p:cNvPicPr>
          <p:nvPr/>
        </p:nvPicPr>
        <p:blipFill>
          <a:blip r:embed="rId4"/>
          <a:stretch>
            <a:fillRect/>
          </a:stretch>
        </p:blipFill>
        <p:spPr>
          <a:xfrm>
            <a:off x="-16308" y="1711843"/>
            <a:ext cx="5966171" cy="4449769"/>
          </a:xfrm>
          <a:prstGeom prst="rect">
            <a:avLst/>
          </a:prstGeom>
        </p:spPr>
      </p:pic>
      <p:sp>
        <p:nvSpPr>
          <p:cNvPr id="5" name="Flowchart: Alternate Process 4">
            <a:extLst>
              <a:ext uri="{FF2B5EF4-FFF2-40B4-BE49-F238E27FC236}">
                <a16:creationId xmlns:a16="http://schemas.microsoft.com/office/drawing/2014/main" id="{79D9DB7E-DEC5-469F-9E0F-154DFE443E4C}"/>
              </a:ext>
            </a:extLst>
          </p:cNvPr>
          <p:cNvSpPr/>
          <p:nvPr/>
        </p:nvSpPr>
        <p:spPr>
          <a:xfrm>
            <a:off x="1152395" y="1215025"/>
            <a:ext cx="4308953" cy="496818"/>
          </a:xfrm>
          <a:prstGeom prst="flowChartAlternateProcess">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Αιωρούμενα σωματίδια </a:t>
            </a:r>
            <a:r>
              <a:rPr lang="en-GB" sz="2400" b="1" dirty="0">
                <a:solidFill>
                  <a:schemeClr val="tx1"/>
                </a:solidFill>
              </a:rPr>
              <a:t>PM</a:t>
            </a:r>
            <a:r>
              <a:rPr lang="en-GB" sz="2400" b="1" baseline="-25000" dirty="0">
                <a:solidFill>
                  <a:schemeClr val="tx1"/>
                </a:solidFill>
              </a:rPr>
              <a:t>10</a:t>
            </a:r>
          </a:p>
        </p:txBody>
      </p:sp>
      <p:sp>
        <p:nvSpPr>
          <p:cNvPr id="20" name="Flowchart: Alternate Process 19">
            <a:extLst>
              <a:ext uri="{FF2B5EF4-FFF2-40B4-BE49-F238E27FC236}">
                <a16:creationId xmlns:a16="http://schemas.microsoft.com/office/drawing/2014/main" id="{7210A9E4-759C-46C6-B125-F0FF0E1AEE4B}"/>
              </a:ext>
            </a:extLst>
          </p:cNvPr>
          <p:cNvSpPr/>
          <p:nvPr/>
        </p:nvSpPr>
        <p:spPr>
          <a:xfrm>
            <a:off x="8632318" y="1234606"/>
            <a:ext cx="1957842" cy="496818"/>
          </a:xfrm>
          <a:prstGeom prst="flowChartAlternateProcess">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Αιθάλη</a:t>
            </a:r>
            <a:endParaRPr lang="en-GB" sz="2400" b="1" dirty="0">
              <a:solidFill>
                <a:schemeClr val="tx1"/>
              </a:solidFill>
            </a:endParaRPr>
          </a:p>
        </p:txBody>
      </p:sp>
      <p:pic>
        <p:nvPicPr>
          <p:cNvPr id="9" name="Picture 8">
            <a:extLst>
              <a:ext uri="{FF2B5EF4-FFF2-40B4-BE49-F238E27FC236}">
                <a16:creationId xmlns:a16="http://schemas.microsoft.com/office/drawing/2014/main" id="{E63A78D0-EA32-45F3-9427-5904CF217A03}"/>
              </a:ext>
            </a:extLst>
          </p:cNvPr>
          <p:cNvPicPr>
            <a:picLocks noChangeAspect="1"/>
          </p:cNvPicPr>
          <p:nvPr/>
        </p:nvPicPr>
        <p:blipFill>
          <a:blip r:embed="rId5"/>
          <a:stretch>
            <a:fillRect/>
          </a:stretch>
        </p:blipFill>
        <p:spPr>
          <a:xfrm>
            <a:off x="5949863" y="1748971"/>
            <a:ext cx="5965944" cy="4449600"/>
          </a:xfrm>
          <a:prstGeom prst="rect">
            <a:avLst/>
          </a:prstGeom>
        </p:spPr>
      </p:pic>
    </p:spTree>
    <p:extLst>
      <p:ext uri="{BB962C8B-B14F-4D97-AF65-F5344CB8AC3E}">
        <p14:creationId xmlns:p14="http://schemas.microsoft.com/office/powerpoint/2010/main" val="4183402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0FE2FAA-DE4C-4477-B710-F7A2768A646C}"/>
              </a:ext>
            </a:extLst>
          </p:cNvPr>
          <p:cNvSpPr txBox="1"/>
          <p:nvPr/>
        </p:nvSpPr>
        <p:spPr>
          <a:xfrm>
            <a:off x="1" y="6447257"/>
            <a:ext cx="12224562" cy="400110"/>
          </a:xfrm>
          <a:prstGeom prst="rect">
            <a:avLst/>
          </a:prstGeom>
          <a:noFill/>
        </p:spPr>
        <p:txBody>
          <a:bodyPr wrap="square" rtlCol="0">
            <a:spAutoFit/>
          </a:bodyPr>
          <a:lstStyle/>
          <a:p>
            <a:pPr algn="ctr"/>
            <a:r>
              <a:rPr lang="el-GR" sz="2000" b="1" dirty="0">
                <a:solidFill>
                  <a:schemeClr val="accent1">
                    <a:lumMod val="50000"/>
                  </a:schemeClr>
                </a:solidFill>
              </a:rPr>
              <a:t>Συμβολή των Ερευνητικών Κέντρων στην αντιμετώπιση των φυσικών καταστροφών, 29.11.2019</a:t>
            </a:r>
          </a:p>
        </p:txBody>
      </p:sp>
      <p:cxnSp>
        <p:nvCxnSpPr>
          <p:cNvPr id="8" name="Straight Connector 7">
            <a:extLst>
              <a:ext uri="{FF2B5EF4-FFF2-40B4-BE49-F238E27FC236}">
                <a16:creationId xmlns:a16="http://schemas.microsoft.com/office/drawing/2014/main" id="{A6796799-B01A-4E38-BA39-B46D28E6B400}"/>
              </a:ext>
            </a:extLst>
          </p:cNvPr>
          <p:cNvCxnSpPr>
            <a:cxnSpLocks/>
          </p:cNvCxnSpPr>
          <p:nvPr/>
        </p:nvCxnSpPr>
        <p:spPr>
          <a:xfrm>
            <a:off x="4017334" y="6337005"/>
            <a:ext cx="4157331"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E05E424-94E9-43B7-8845-2BC6109C027E}"/>
              </a:ext>
            </a:extLst>
          </p:cNvPr>
          <p:cNvSpPr/>
          <p:nvPr/>
        </p:nvSpPr>
        <p:spPr>
          <a:xfrm>
            <a:off x="0" y="-10633"/>
            <a:ext cx="12192000" cy="9753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3">
            <a:extLst>
              <a:ext uri="{FF2B5EF4-FFF2-40B4-BE49-F238E27FC236}">
                <a16:creationId xmlns:a16="http://schemas.microsoft.com/office/drawing/2014/main" id="{77BEA038-F1F6-4988-911B-D6EAD30237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7349" y="-21266"/>
            <a:ext cx="1007214" cy="10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TextBox 13">
            <a:extLst>
              <a:ext uri="{FF2B5EF4-FFF2-40B4-BE49-F238E27FC236}">
                <a16:creationId xmlns:a16="http://schemas.microsoft.com/office/drawing/2014/main" id="{1E792A2A-4227-45DC-90CF-FAC6067872F2}"/>
              </a:ext>
            </a:extLst>
          </p:cNvPr>
          <p:cNvSpPr txBox="1"/>
          <p:nvPr/>
        </p:nvSpPr>
        <p:spPr>
          <a:xfrm>
            <a:off x="499730" y="204521"/>
            <a:ext cx="10473070" cy="584775"/>
          </a:xfrm>
          <a:prstGeom prst="rect">
            <a:avLst/>
          </a:prstGeom>
          <a:noFill/>
        </p:spPr>
        <p:txBody>
          <a:bodyPr wrap="square" rtlCol="0">
            <a:spAutoFit/>
          </a:bodyPr>
          <a:lstStyle/>
          <a:p>
            <a:r>
              <a:rPr lang="el-GR" sz="3200" b="1" dirty="0">
                <a:solidFill>
                  <a:schemeClr val="tx2"/>
                </a:solidFill>
              </a:rPr>
              <a:t>Συνεχής παρακολούθηση Ποιότητας Αέρα</a:t>
            </a:r>
            <a:endParaRPr lang="en-GB" sz="3200" b="1" dirty="0">
              <a:solidFill>
                <a:schemeClr val="tx2"/>
              </a:solidFill>
            </a:endParaRPr>
          </a:p>
        </p:txBody>
      </p:sp>
      <p:pic>
        <p:nvPicPr>
          <p:cNvPr id="11" name="Picture 10">
            <a:extLst>
              <a:ext uri="{FF2B5EF4-FFF2-40B4-BE49-F238E27FC236}">
                <a16:creationId xmlns:a16="http://schemas.microsoft.com/office/drawing/2014/main" id="{AF8F4BA0-C711-40C5-A45E-988C6DE8A25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29731"/>
            <a:ext cx="12192000" cy="4699568"/>
          </a:xfrm>
          <a:prstGeom prst="rect">
            <a:avLst/>
          </a:prstGeom>
          <a:noFill/>
        </p:spPr>
      </p:pic>
    </p:spTree>
    <p:extLst>
      <p:ext uri="{BB962C8B-B14F-4D97-AF65-F5344CB8AC3E}">
        <p14:creationId xmlns:p14="http://schemas.microsoft.com/office/powerpoint/2010/main" val="1354740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0FE2FAA-DE4C-4477-B710-F7A2768A646C}"/>
              </a:ext>
            </a:extLst>
          </p:cNvPr>
          <p:cNvSpPr txBox="1"/>
          <p:nvPr/>
        </p:nvSpPr>
        <p:spPr>
          <a:xfrm>
            <a:off x="1" y="6447257"/>
            <a:ext cx="12224562" cy="400110"/>
          </a:xfrm>
          <a:prstGeom prst="rect">
            <a:avLst/>
          </a:prstGeom>
          <a:noFill/>
        </p:spPr>
        <p:txBody>
          <a:bodyPr wrap="square" rtlCol="0">
            <a:spAutoFit/>
          </a:bodyPr>
          <a:lstStyle/>
          <a:p>
            <a:pPr algn="ctr"/>
            <a:r>
              <a:rPr lang="el-GR" sz="2000" b="1" dirty="0">
                <a:solidFill>
                  <a:schemeClr val="accent1">
                    <a:lumMod val="50000"/>
                  </a:schemeClr>
                </a:solidFill>
              </a:rPr>
              <a:t>Συμβολή των Ερευνητικών Κέντρων στην αντιμετώπιση των φυσικών καταστροφών, 29.11.2019</a:t>
            </a:r>
          </a:p>
        </p:txBody>
      </p:sp>
      <p:cxnSp>
        <p:nvCxnSpPr>
          <p:cNvPr id="8" name="Straight Connector 7">
            <a:extLst>
              <a:ext uri="{FF2B5EF4-FFF2-40B4-BE49-F238E27FC236}">
                <a16:creationId xmlns:a16="http://schemas.microsoft.com/office/drawing/2014/main" id="{A6796799-B01A-4E38-BA39-B46D28E6B400}"/>
              </a:ext>
            </a:extLst>
          </p:cNvPr>
          <p:cNvCxnSpPr>
            <a:cxnSpLocks/>
          </p:cNvCxnSpPr>
          <p:nvPr/>
        </p:nvCxnSpPr>
        <p:spPr>
          <a:xfrm>
            <a:off x="4017334" y="6337005"/>
            <a:ext cx="4157331"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E05E424-94E9-43B7-8845-2BC6109C027E}"/>
              </a:ext>
            </a:extLst>
          </p:cNvPr>
          <p:cNvSpPr/>
          <p:nvPr/>
        </p:nvSpPr>
        <p:spPr>
          <a:xfrm>
            <a:off x="0" y="-10633"/>
            <a:ext cx="12192000" cy="9753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3">
            <a:extLst>
              <a:ext uri="{FF2B5EF4-FFF2-40B4-BE49-F238E27FC236}">
                <a16:creationId xmlns:a16="http://schemas.microsoft.com/office/drawing/2014/main" id="{77BEA038-F1F6-4988-911B-D6EAD30237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7349" y="-21266"/>
            <a:ext cx="1007214" cy="10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TextBox 13">
            <a:extLst>
              <a:ext uri="{FF2B5EF4-FFF2-40B4-BE49-F238E27FC236}">
                <a16:creationId xmlns:a16="http://schemas.microsoft.com/office/drawing/2014/main" id="{1E792A2A-4227-45DC-90CF-FAC6067872F2}"/>
              </a:ext>
            </a:extLst>
          </p:cNvPr>
          <p:cNvSpPr txBox="1"/>
          <p:nvPr/>
        </p:nvSpPr>
        <p:spPr>
          <a:xfrm>
            <a:off x="499730" y="204521"/>
            <a:ext cx="10473070" cy="584775"/>
          </a:xfrm>
          <a:prstGeom prst="rect">
            <a:avLst/>
          </a:prstGeom>
          <a:noFill/>
        </p:spPr>
        <p:txBody>
          <a:bodyPr wrap="square" rtlCol="0">
            <a:spAutoFit/>
          </a:bodyPr>
          <a:lstStyle/>
          <a:p>
            <a:r>
              <a:rPr lang="el-GR" sz="3200" b="1" dirty="0">
                <a:solidFill>
                  <a:schemeClr val="tx2"/>
                </a:solidFill>
              </a:rPr>
              <a:t>Συνεχής παρακολούθηση Ποιότητας Αέρα</a:t>
            </a:r>
            <a:endParaRPr lang="en-GB" sz="3200" b="1" dirty="0">
              <a:solidFill>
                <a:schemeClr val="tx2"/>
              </a:solidFill>
            </a:endParaRPr>
          </a:p>
        </p:txBody>
      </p:sp>
      <p:pic>
        <p:nvPicPr>
          <p:cNvPr id="9" name="Picture 8">
            <a:extLst>
              <a:ext uri="{FF2B5EF4-FFF2-40B4-BE49-F238E27FC236}">
                <a16:creationId xmlns:a16="http://schemas.microsoft.com/office/drawing/2014/main" id="{1A5C879E-FCAD-43BC-9BAF-6B134FB7EF0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802" y="985948"/>
            <a:ext cx="9310959" cy="5801010"/>
          </a:xfrm>
          <a:prstGeom prst="rect">
            <a:avLst/>
          </a:prstGeom>
          <a:noFill/>
        </p:spPr>
      </p:pic>
    </p:spTree>
    <p:extLst>
      <p:ext uri="{BB962C8B-B14F-4D97-AF65-F5344CB8AC3E}">
        <p14:creationId xmlns:p14="http://schemas.microsoft.com/office/powerpoint/2010/main" val="137784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0FE2FAA-DE4C-4477-B710-F7A2768A646C}"/>
              </a:ext>
            </a:extLst>
          </p:cNvPr>
          <p:cNvSpPr txBox="1"/>
          <p:nvPr/>
        </p:nvSpPr>
        <p:spPr>
          <a:xfrm>
            <a:off x="1" y="6447257"/>
            <a:ext cx="12224562" cy="400110"/>
          </a:xfrm>
          <a:prstGeom prst="rect">
            <a:avLst/>
          </a:prstGeom>
          <a:noFill/>
        </p:spPr>
        <p:txBody>
          <a:bodyPr wrap="square" rtlCol="0">
            <a:spAutoFit/>
          </a:bodyPr>
          <a:lstStyle/>
          <a:p>
            <a:pPr algn="ctr"/>
            <a:r>
              <a:rPr lang="el-GR" sz="2000" b="1" dirty="0">
                <a:solidFill>
                  <a:schemeClr val="accent1">
                    <a:lumMod val="50000"/>
                  </a:schemeClr>
                </a:solidFill>
              </a:rPr>
              <a:t>Συμβολή των Ερευνητικών Κέντρων στην αντιμετώπιση των φυσικών καταστροφών, 29.11.2019</a:t>
            </a:r>
          </a:p>
        </p:txBody>
      </p:sp>
      <p:cxnSp>
        <p:nvCxnSpPr>
          <p:cNvPr id="8" name="Straight Connector 7">
            <a:extLst>
              <a:ext uri="{FF2B5EF4-FFF2-40B4-BE49-F238E27FC236}">
                <a16:creationId xmlns:a16="http://schemas.microsoft.com/office/drawing/2014/main" id="{A6796799-B01A-4E38-BA39-B46D28E6B400}"/>
              </a:ext>
            </a:extLst>
          </p:cNvPr>
          <p:cNvCxnSpPr>
            <a:cxnSpLocks/>
          </p:cNvCxnSpPr>
          <p:nvPr/>
        </p:nvCxnSpPr>
        <p:spPr>
          <a:xfrm>
            <a:off x="4017334" y="6337005"/>
            <a:ext cx="4157331"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E05E424-94E9-43B7-8845-2BC6109C027E}"/>
              </a:ext>
            </a:extLst>
          </p:cNvPr>
          <p:cNvSpPr/>
          <p:nvPr/>
        </p:nvSpPr>
        <p:spPr>
          <a:xfrm>
            <a:off x="0" y="-10633"/>
            <a:ext cx="12192000" cy="9753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3">
            <a:extLst>
              <a:ext uri="{FF2B5EF4-FFF2-40B4-BE49-F238E27FC236}">
                <a16:creationId xmlns:a16="http://schemas.microsoft.com/office/drawing/2014/main" id="{77BEA038-F1F6-4988-911B-D6EAD30237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7349" y="-21266"/>
            <a:ext cx="1007214" cy="10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TextBox 13">
            <a:extLst>
              <a:ext uri="{FF2B5EF4-FFF2-40B4-BE49-F238E27FC236}">
                <a16:creationId xmlns:a16="http://schemas.microsoft.com/office/drawing/2014/main" id="{1E792A2A-4227-45DC-90CF-FAC6067872F2}"/>
              </a:ext>
            </a:extLst>
          </p:cNvPr>
          <p:cNvSpPr txBox="1"/>
          <p:nvPr/>
        </p:nvSpPr>
        <p:spPr>
          <a:xfrm>
            <a:off x="499730" y="204521"/>
            <a:ext cx="10473070" cy="584775"/>
          </a:xfrm>
          <a:prstGeom prst="rect">
            <a:avLst/>
          </a:prstGeom>
          <a:noFill/>
        </p:spPr>
        <p:txBody>
          <a:bodyPr wrap="square" rtlCol="0">
            <a:spAutoFit/>
          </a:bodyPr>
          <a:lstStyle/>
          <a:p>
            <a:r>
              <a:rPr lang="el-GR" sz="3200" b="1" dirty="0">
                <a:solidFill>
                  <a:schemeClr val="tx2"/>
                </a:solidFill>
              </a:rPr>
              <a:t>Συνεχής παρακολούθηση Ποιότητας Αέρα</a:t>
            </a:r>
            <a:endParaRPr lang="en-GB" sz="3200" b="1" dirty="0">
              <a:solidFill>
                <a:schemeClr val="tx2"/>
              </a:solidFill>
            </a:endParaRPr>
          </a:p>
        </p:txBody>
      </p:sp>
      <p:pic>
        <p:nvPicPr>
          <p:cNvPr id="3" name="Picture 2">
            <a:extLst>
              <a:ext uri="{FF2B5EF4-FFF2-40B4-BE49-F238E27FC236}">
                <a16:creationId xmlns:a16="http://schemas.microsoft.com/office/drawing/2014/main" id="{F21C63A1-288C-437A-9512-057E3CB021F4}"/>
              </a:ext>
            </a:extLst>
          </p:cNvPr>
          <p:cNvPicPr>
            <a:picLocks noChangeAspect="1"/>
          </p:cNvPicPr>
          <p:nvPr/>
        </p:nvPicPr>
        <p:blipFill>
          <a:blip r:embed="rId4"/>
          <a:stretch>
            <a:fillRect/>
          </a:stretch>
        </p:blipFill>
        <p:spPr>
          <a:xfrm>
            <a:off x="373105" y="1837196"/>
            <a:ext cx="6701518" cy="3887159"/>
          </a:xfrm>
          <a:prstGeom prst="rect">
            <a:avLst/>
          </a:prstGeom>
        </p:spPr>
      </p:pic>
      <p:sp>
        <p:nvSpPr>
          <p:cNvPr id="5" name="TextBox 4">
            <a:extLst>
              <a:ext uri="{FF2B5EF4-FFF2-40B4-BE49-F238E27FC236}">
                <a16:creationId xmlns:a16="http://schemas.microsoft.com/office/drawing/2014/main" id="{EFFF9D0C-D9FF-41F0-B640-BD56588D9767}"/>
              </a:ext>
            </a:extLst>
          </p:cNvPr>
          <p:cNvSpPr txBox="1"/>
          <p:nvPr/>
        </p:nvSpPr>
        <p:spPr>
          <a:xfrm>
            <a:off x="7653403" y="2771508"/>
            <a:ext cx="3952253" cy="1938992"/>
          </a:xfrm>
          <a:prstGeom prst="rect">
            <a:avLst/>
          </a:prstGeom>
          <a:noFill/>
        </p:spPr>
        <p:txBody>
          <a:bodyPr wrap="square" rtlCol="0">
            <a:spAutoFit/>
          </a:bodyPr>
          <a:lstStyle/>
          <a:p>
            <a:pPr marL="342900" indent="-342900">
              <a:buFont typeface="Wingdings" panose="05000000000000000000" pitchFamily="2" charset="2"/>
              <a:buChar char="Ø"/>
            </a:pPr>
            <a:r>
              <a:rPr lang="el-GR" sz="2400" dirty="0"/>
              <a:t>Από τις ενδεικτικές μετρήσεις </a:t>
            </a:r>
            <a:r>
              <a:rPr lang="el-GR" sz="2400" b="1" dirty="0">
                <a:solidFill>
                  <a:schemeClr val="tx2"/>
                </a:solidFill>
              </a:rPr>
              <a:t>ραδιενέργειας </a:t>
            </a:r>
            <a:r>
              <a:rPr lang="el-GR" sz="2400" dirty="0"/>
              <a:t>δεν ανιχνεύθηκε κάτι πέραν της </a:t>
            </a:r>
            <a:r>
              <a:rPr lang="el-GR" sz="2400" dirty="0" err="1"/>
              <a:t>ενεργότητας</a:t>
            </a:r>
            <a:r>
              <a:rPr lang="el-GR" sz="2400" dirty="0"/>
              <a:t> του φυσικού υποβάθρου</a:t>
            </a:r>
            <a:endParaRPr lang="en-GB" sz="2400" dirty="0"/>
          </a:p>
        </p:txBody>
      </p:sp>
    </p:spTree>
    <p:extLst>
      <p:ext uri="{BB962C8B-B14F-4D97-AF65-F5344CB8AC3E}">
        <p14:creationId xmlns:p14="http://schemas.microsoft.com/office/powerpoint/2010/main" val="29690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0FE2FAA-DE4C-4477-B710-F7A2768A646C}"/>
              </a:ext>
            </a:extLst>
          </p:cNvPr>
          <p:cNvSpPr txBox="1"/>
          <p:nvPr/>
        </p:nvSpPr>
        <p:spPr>
          <a:xfrm>
            <a:off x="1" y="6447257"/>
            <a:ext cx="12224562" cy="400110"/>
          </a:xfrm>
          <a:prstGeom prst="rect">
            <a:avLst/>
          </a:prstGeom>
          <a:noFill/>
        </p:spPr>
        <p:txBody>
          <a:bodyPr wrap="square" rtlCol="0">
            <a:spAutoFit/>
          </a:bodyPr>
          <a:lstStyle/>
          <a:p>
            <a:pPr algn="ctr"/>
            <a:r>
              <a:rPr lang="el-GR" sz="2000" b="1" dirty="0">
                <a:solidFill>
                  <a:schemeClr val="accent1">
                    <a:lumMod val="50000"/>
                  </a:schemeClr>
                </a:solidFill>
              </a:rPr>
              <a:t>Συμβολή των Ερευνητικών Κέντρων στην αντιμετώπιση των φυσικών καταστροφών, 29.11.2019</a:t>
            </a:r>
          </a:p>
        </p:txBody>
      </p:sp>
      <p:cxnSp>
        <p:nvCxnSpPr>
          <p:cNvPr id="8" name="Straight Connector 7">
            <a:extLst>
              <a:ext uri="{FF2B5EF4-FFF2-40B4-BE49-F238E27FC236}">
                <a16:creationId xmlns:a16="http://schemas.microsoft.com/office/drawing/2014/main" id="{A6796799-B01A-4E38-BA39-B46D28E6B400}"/>
              </a:ext>
            </a:extLst>
          </p:cNvPr>
          <p:cNvCxnSpPr>
            <a:cxnSpLocks/>
          </p:cNvCxnSpPr>
          <p:nvPr/>
        </p:nvCxnSpPr>
        <p:spPr>
          <a:xfrm>
            <a:off x="4017334" y="6337005"/>
            <a:ext cx="4157331"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E05E424-94E9-43B7-8845-2BC6109C027E}"/>
              </a:ext>
            </a:extLst>
          </p:cNvPr>
          <p:cNvSpPr/>
          <p:nvPr/>
        </p:nvSpPr>
        <p:spPr>
          <a:xfrm>
            <a:off x="0" y="-10633"/>
            <a:ext cx="12192000" cy="9753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3">
            <a:extLst>
              <a:ext uri="{FF2B5EF4-FFF2-40B4-BE49-F238E27FC236}">
                <a16:creationId xmlns:a16="http://schemas.microsoft.com/office/drawing/2014/main" id="{77BEA038-F1F6-4988-911B-D6EAD30237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7349" y="-21266"/>
            <a:ext cx="1007214" cy="10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TextBox 13">
            <a:extLst>
              <a:ext uri="{FF2B5EF4-FFF2-40B4-BE49-F238E27FC236}">
                <a16:creationId xmlns:a16="http://schemas.microsoft.com/office/drawing/2014/main" id="{1E792A2A-4227-45DC-90CF-FAC6067872F2}"/>
              </a:ext>
            </a:extLst>
          </p:cNvPr>
          <p:cNvSpPr txBox="1"/>
          <p:nvPr/>
        </p:nvSpPr>
        <p:spPr>
          <a:xfrm>
            <a:off x="499730" y="204521"/>
            <a:ext cx="10473070" cy="584775"/>
          </a:xfrm>
          <a:prstGeom prst="rect">
            <a:avLst/>
          </a:prstGeom>
          <a:noFill/>
        </p:spPr>
        <p:txBody>
          <a:bodyPr wrap="square" rtlCol="0">
            <a:spAutoFit/>
          </a:bodyPr>
          <a:lstStyle/>
          <a:p>
            <a:r>
              <a:rPr lang="el-GR" sz="3200" b="1" dirty="0">
                <a:solidFill>
                  <a:schemeClr val="tx2"/>
                </a:solidFill>
              </a:rPr>
              <a:t>Συγκεντρωτικά συμπεράσματα</a:t>
            </a:r>
            <a:endParaRPr lang="en-GB" sz="3200" b="1" dirty="0">
              <a:solidFill>
                <a:schemeClr val="tx2"/>
              </a:solidFill>
            </a:endParaRPr>
          </a:p>
        </p:txBody>
      </p:sp>
      <p:sp>
        <p:nvSpPr>
          <p:cNvPr id="5" name="TextBox 4">
            <a:extLst>
              <a:ext uri="{FF2B5EF4-FFF2-40B4-BE49-F238E27FC236}">
                <a16:creationId xmlns:a16="http://schemas.microsoft.com/office/drawing/2014/main" id="{EFFF9D0C-D9FF-41F0-B640-BD56588D9767}"/>
              </a:ext>
            </a:extLst>
          </p:cNvPr>
          <p:cNvSpPr txBox="1"/>
          <p:nvPr/>
        </p:nvSpPr>
        <p:spPr>
          <a:xfrm>
            <a:off x="499730" y="1859339"/>
            <a:ext cx="10966829" cy="3139321"/>
          </a:xfrm>
          <a:prstGeom prst="rect">
            <a:avLst/>
          </a:prstGeom>
          <a:noFill/>
        </p:spPr>
        <p:txBody>
          <a:bodyPr wrap="square" rtlCol="0">
            <a:spAutoFit/>
          </a:bodyPr>
          <a:lstStyle/>
          <a:p>
            <a:pPr marL="538163" indent="-538163">
              <a:spcAft>
                <a:spcPts val="1800"/>
              </a:spcAft>
              <a:buFont typeface="Wingdings" panose="05000000000000000000" pitchFamily="2" charset="2"/>
              <a:buChar char="Ø"/>
            </a:pPr>
            <a:r>
              <a:rPr lang="el-GR" sz="2800" dirty="0"/>
              <a:t>Δεν παρατηρήθηκε επιβάρυνση του εδάφους και των υπόγειων νερών σε σχέση με </a:t>
            </a:r>
            <a:r>
              <a:rPr lang="el-GR" sz="2800" dirty="0" err="1"/>
              <a:t>βαρέα</a:t>
            </a:r>
            <a:r>
              <a:rPr lang="el-GR" sz="2800" dirty="0"/>
              <a:t> μέταλλα και τοξικούς οργανικούς ρύπους</a:t>
            </a:r>
          </a:p>
          <a:p>
            <a:pPr marL="538163" indent="-538163">
              <a:spcAft>
                <a:spcPts val="1800"/>
              </a:spcAft>
              <a:buFont typeface="Wingdings" panose="05000000000000000000" pitchFamily="2" charset="2"/>
              <a:buChar char="Ø"/>
            </a:pPr>
            <a:r>
              <a:rPr lang="el-GR" sz="2800" dirty="0"/>
              <a:t>Οι βασικές παράμετροι ατμοσφαιρικής ρύπανσης δεν καταδεικνύουν έκθεση του πληθυσμού σε συγκεντρώσεις πέραν των αναμενόμενων. </a:t>
            </a:r>
          </a:p>
          <a:p>
            <a:pPr marL="538163" indent="-538163">
              <a:spcAft>
                <a:spcPts val="1800"/>
              </a:spcAft>
              <a:buFont typeface="Wingdings" panose="05000000000000000000" pitchFamily="2" charset="2"/>
              <a:buChar char="Ø"/>
            </a:pPr>
            <a:r>
              <a:rPr lang="el-GR" sz="2800" dirty="0"/>
              <a:t>Παρατηρήθηκε τοπική επιβάρυνση της ατμόσφαιρας λόγω της μαζικής εκτέλεσης εργασιών αποκατάστασης.</a:t>
            </a:r>
            <a:endParaRPr lang="en-GB" sz="2800" dirty="0"/>
          </a:p>
        </p:txBody>
      </p:sp>
    </p:spTree>
    <p:extLst>
      <p:ext uri="{BB962C8B-B14F-4D97-AF65-F5344CB8AC3E}">
        <p14:creationId xmlns:p14="http://schemas.microsoft.com/office/powerpoint/2010/main" val="2687856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6796799-B01A-4E38-BA39-B46D28E6B400}"/>
              </a:ext>
            </a:extLst>
          </p:cNvPr>
          <p:cNvCxnSpPr>
            <a:cxnSpLocks/>
          </p:cNvCxnSpPr>
          <p:nvPr/>
        </p:nvCxnSpPr>
        <p:spPr>
          <a:xfrm>
            <a:off x="4217750" y="3819273"/>
            <a:ext cx="4157331"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E05E424-94E9-43B7-8845-2BC6109C027E}"/>
              </a:ext>
            </a:extLst>
          </p:cNvPr>
          <p:cNvSpPr/>
          <p:nvPr/>
        </p:nvSpPr>
        <p:spPr>
          <a:xfrm>
            <a:off x="0" y="-10634"/>
            <a:ext cx="12192000" cy="125732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3">
            <a:extLst>
              <a:ext uri="{FF2B5EF4-FFF2-40B4-BE49-F238E27FC236}">
                <a16:creationId xmlns:a16="http://schemas.microsoft.com/office/drawing/2014/main" id="{77BEA038-F1F6-4988-911B-D6EAD30237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5302" y="-21266"/>
            <a:ext cx="1279261" cy="127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TextBox 13">
            <a:extLst>
              <a:ext uri="{FF2B5EF4-FFF2-40B4-BE49-F238E27FC236}">
                <a16:creationId xmlns:a16="http://schemas.microsoft.com/office/drawing/2014/main" id="{1E792A2A-4227-45DC-90CF-FAC6067872F2}"/>
              </a:ext>
            </a:extLst>
          </p:cNvPr>
          <p:cNvSpPr txBox="1"/>
          <p:nvPr/>
        </p:nvSpPr>
        <p:spPr>
          <a:xfrm>
            <a:off x="399522" y="2718555"/>
            <a:ext cx="11500204" cy="584775"/>
          </a:xfrm>
          <a:prstGeom prst="rect">
            <a:avLst/>
          </a:prstGeom>
          <a:noFill/>
        </p:spPr>
        <p:txBody>
          <a:bodyPr wrap="square" rtlCol="0">
            <a:spAutoFit/>
          </a:bodyPr>
          <a:lstStyle/>
          <a:p>
            <a:pPr algn="ctr"/>
            <a:r>
              <a:rPr lang="el-GR" sz="3200" b="1" dirty="0">
                <a:solidFill>
                  <a:schemeClr val="tx2"/>
                </a:solidFill>
              </a:rPr>
              <a:t>Ευχαριστώ για την προσοχή σας!</a:t>
            </a:r>
            <a:endParaRPr lang="en-GB" sz="3200" b="1" dirty="0">
              <a:solidFill>
                <a:schemeClr val="tx2"/>
              </a:solidFill>
            </a:endParaRPr>
          </a:p>
        </p:txBody>
      </p:sp>
      <p:pic>
        <p:nvPicPr>
          <p:cNvPr id="9" name="Picture 8">
            <a:extLst>
              <a:ext uri="{FF2B5EF4-FFF2-40B4-BE49-F238E27FC236}">
                <a16:creationId xmlns:a16="http://schemas.microsoft.com/office/drawing/2014/main" id="{E70E4B16-B1FC-424E-AA3A-2963121FBB07}"/>
              </a:ext>
            </a:extLst>
          </p:cNvPr>
          <p:cNvPicPr>
            <a:picLocks noChangeAspect="1"/>
          </p:cNvPicPr>
          <p:nvPr/>
        </p:nvPicPr>
        <p:blipFill>
          <a:blip r:embed="rId4"/>
          <a:stretch>
            <a:fillRect/>
          </a:stretch>
        </p:blipFill>
        <p:spPr>
          <a:xfrm>
            <a:off x="0" y="0"/>
            <a:ext cx="822960" cy="1246696"/>
          </a:xfrm>
          <a:prstGeom prst="rect">
            <a:avLst/>
          </a:prstGeom>
        </p:spPr>
      </p:pic>
      <p:sp>
        <p:nvSpPr>
          <p:cNvPr id="10" name="TextBox 9">
            <a:extLst>
              <a:ext uri="{FF2B5EF4-FFF2-40B4-BE49-F238E27FC236}">
                <a16:creationId xmlns:a16="http://schemas.microsoft.com/office/drawing/2014/main" id="{AD1B0435-68E4-4878-B2EC-870981E8B9CA}"/>
              </a:ext>
            </a:extLst>
          </p:cNvPr>
          <p:cNvSpPr txBox="1"/>
          <p:nvPr/>
        </p:nvSpPr>
        <p:spPr>
          <a:xfrm>
            <a:off x="822959" y="115516"/>
            <a:ext cx="10122343" cy="1015663"/>
          </a:xfrm>
          <a:prstGeom prst="rect">
            <a:avLst/>
          </a:prstGeom>
          <a:noFill/>
        </p:spPr>
        <p:txBody>
          <a:bodyPr wrap="square" rtlCol="0">
            <a:spAutoFit/>
          </a:bodyPr>
          <a:lstStyle/>
          <a:p>
            <a:pPr algn="ctr"/>
            <a:r>
              <a:rPr lang="el-GR" sz="2000" b="1" dirty="0">
                <a:solidFill>
                  <a:schemeClr val="accent1">
                    <a:lumMod val="50000"/>
                  </a:schemeClr>
                </a:solidFill>
              </a:rPr>
              <a:t>Ημερίδα ΕΕΑ </a:t>
            </a:r>
          </a:p>
          <a:p>
            <a:pPr algn="ctr"/>
            <a:r>
              <a:rPr lang="el-GR" sz="2000" b="1" dirty="0">
                <a:solidFill>
                  <a:schemeClr val="accent1">
                    <a:lumMod val="50000"/>
                  </a:schemeClr>
                </a:solidFill>
              </a:rPr>
              <a:t>Συμβολή των Ερευνητικών Κέντρων στην αντιμετώπιση των φυσικών καταστροφών</a:t>
            </a:r>
          </a:p>
          <a:p>
            <a:pPr algn="ctr"/>
            <a:r>
              <a:rPr lang="el-GR" sz="2000" b="1" dirty="0">
                <a:solidFill>
                  <a:schemeClr val="accent1">
                    <a:lumMod val="50000"/>
                  </a:schemeClr>
                </a:solidFill>
              </a:rPr>
              <a:t>Εθνικό Ίδρυμα Ερευνών - 29.11.2019</a:t>
            </a:r>
          </a:p>
        </p:txBody>
      </p:sp>
      <p:sp>
        <p:nvSpPr>
          <p:cNvPr id="11" name="TextBox 10">
            <a:extLst>
              <a:ext uri="{FF2B5EF4-FFF2-40B4-BE49-F238E27FC236}">
                <a16:creationId xmlns:a16="http://schemas.microsoft.com/office/drawing/2014/main" id="{C9DC7CB4-D053-4410-83D4-CF86EEB38DF5}"/>
              </a:ext>
            </a:extLst>
          </p:cNvPr>
          <p:cNvSpPr txBox="1"/>
          <p:nvPr/>
        </p:nvSpPr>
        <p:spPr>
          <a:xfrm>
            <a:off x="618103" y="4335217"/>
            <a:ext cx="10966829" cy="1200329"/>
          </a:xfrm>
          <a:prstGeom prst="rect">
            <a:avLst/>
          </a:prstGeom>
          <a:noFill/>
        </p:spPr>
        <p:txBody>
          <a:bodyPr wrap="square" rtlCol="0">
            <a:spAutoFit/>
          </a:bodyPr>
          <a:lstStyle/>
          <a:p>
            <a:pPr algn="ctr"/>
            <a:r>
              <a:rPr lang="en-GB" sz="2400" dirty="0">
                <a:hlinkClick r:id="rId5"/>
              </a:rPr>
              <a:t>elefther@ipta.demokritos.gr</a:t>
            </a:r>
            <a:endParaRPr lang="en-GB" sz="2400" dirty="0"/>
          </a:p>
          <a:p>
            <a:pPr algn="ctr"/>
            <a:r>
              <a:rPr lang="en-GB" sz="2400" dirty="0">
                <a:hlinkClick r:id="rId6"/>
              </a:rPr>
              <a:t>ldiapouli@ipta.demokritos.gr</a:t>
            </a:r>
            <a:endParaRPr lang="en-GB" sz="2400" dirty="0"/>
          </a:p>
          <a:p>
            <a:endParaRPr lang="el-GR" sz="2400" dirty="0"/>
          </a:p>
        </p:txBody>
      </p:sp>
    </p:spTree>
    <p:extLst>
      <p:ext uri="{BB962C8B-B14F-4D97-AF65-F5344CB8AC3E}">
        <p14:creationId xmlns:p14="http://schemas.microsoft.com/office/powerpoint/2010/main" val="1531449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05E424-94E9-43B7-8845-2BC6109C027E}"/>
              </a:ext>
            </a:extLst>
          </p:cNvPr>
          <p:cNvSpPr/>
          <p:nvPr/>
        </p:nvSpPr>
        <p:spPr>
          <a:xfrm>
            <a:off x="0" y="-10633"/>
            <a:ext cx="12192000" cy="9753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0FE2FAA-DE4C-4477-B710-F7A2768A646C}"/>
              </a:ext>
            </a:extLst>
          </p:cNvPr>
          <p:cNvSpPr txBox="1"/>
          <p:nvPr/>
        </p:nvSpPr>
        <p:spPr>
          <a:xfrm>
            <a:off x="1" y="6447257"/>
            <a:ext cx="12224562" cy="400110"/>
          </a:xfrm>
          <a:prstGeom prst="rect">
            <a:avLst/>
          </a:prstGeom>
          <a:noFill/>
        </p:spPr>
        <p:txBody>
          <a:bodyPr wrap="square" rtlCol="0">
            <a:spAutoFit/>
          </a:bodyPr>
          <a:lstStyle/>
          <a:p>
            <a:pPr algn="ctr"/>
            <a:r>
              <a:rPr lang="el-GR" sz="2000" b="1" dirty="0">
                <a:solidFill>
                  <a:schemeClr val="accent1">
                    <a:lumMod val="50000"/>
                  </a:schemeClr>
                </a:solidFill>
              </a:rPr>
              <a:t>Συμβολή των Ερευνητικών Κέντρων στην αντιμετώπιση των φυσικών καταστροφών, 29.11.2019</a:t>
            </a:r>
          </a:p>
        </p:txBody>
      </p:sp>
      <p:pic>
        <p:nvPicPr>
          <p:cNvPr id="7" name="Picture 3">
            <a:extLst>
              <a:ext uri="{FF2B5EF4-FFF2-40B4-BE49-F238E27FC236}">
                <a16:creationId xmlns:a16="http://schemas.microsoft.com/office/drawing/2014/main" id="{77BEA038-F1F6-4988-911B-D6EAD30237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17349" y="-21266"/>
            <a:ext cx="1007214" cy="10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cxnSp>
        <p:nvCxnSpPr>
          <p:cNvPr id="8" name="Straight Connector 7">
            <a:extLst>
              <a:ext uri="{FF2B5EF4-FFF2-40B4-BE49-F238E27FC236}">
                <a16:creationId xmlns:a16="http://schemas.microsoft.com/office/drawing/2014/main" id="{A6796799-B01A-4E38-BA39-B46D28E6B400}"/>
              </a:ext>
            </a:extLst>
          </p:cNvPr>
          <p:cNvCxnSpPr>
            <a:cxnSpLocks/>
          </p:cNvCxnSpPr>
          <p:nvPr/>
        </p:nvCxnSpPr>
        <p:spPr>
          <a:xfrm>
            <a:off x="4017334" y="6337005"/>
            <a:ext cx="4157331"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8A634EB-E50D-45EF-9673-F4774E835822}"/>
              </a:ext>
            </a:extLst>
          </p:cNvPr>
          <p:cNvSpPr txBox="1"/>
          <p:nvPr/>
        </p:nvSpPr>
        <p:spPr>
          <a:xfrm>
            <a:off x="595423" y="2998082"/>
            <a:ext cx="11387470" cy="3570208"/>
          </a:xfrm>
          <a:prstGeom prst="rect">
            <a:avLst/>
          </a:prstGeom>
          <a:noFill/>
        </p:spPr>
        <p:txBody>
          <a:bodyPr wrap="square" rtlCol="0">
            <a:spAutoFit/>
          </a:bodyPr>
          <a:lstStyle/>
          <a:p>
            <a:pPr>
              <a:spcAft>
                <a:spcPts val="1200"/>
              </a:spcAft>
            </a:pPr>
            <a:r>
              <a:rPr lang="el-GR" sz="2400" dirty="0"/>
              <a:t>Συντονισμένη υλοποίηση από τρία </a:t>
            </a:r>
            <a:r>
              <a:rPr lang="el-GR" sz="2400" b="1" dirty="0"/>
              <a:t>διαπιστευμένα και εξειδικευμένα Εργαστήρια </a:t>
            </a:r>
            <a:r>
              <a:rPr lang="el-GR" sz="2400" dirty="0"/>
              <a:t>του ΕΚΕΦΕ «Δημόκριτος»:</a:t>
            </a:r>
          </a:p>
          <a:p>
            <a:pPr marL="457200" indent="-457200">
              <a:spcAft>
                <a:spcPts val="1200"/>
              </a:spcAft>
              <a:buClr>
                <a:schemeClr val="tx2"/>
              </a:buClr>
              <a:buFont typeface="Wingdings" panose="05000000000000000000" pitchFamily="2" charset="2"/>
              <a:buChar char="§"/>
            </a:pPr>
            <a:r>
              <a:rPr lang="el-GR" sz="2400" dirty="0"/>
              <a:t>Εθνικό Εργαστήριο Αναφοράς </a:t>
            </a:r>
            <a:r>
              <a:rPr lang="el-GR" sz="2400" dirty="0" err="1"/>
              <a:t>Φασματομετρίας</a:t>
            </a:r>
            <a:r>
              <a:rPr lang="el-GR" sz="2400" dirty="0"/>
              <a:t> Μάζας και Ανάλυσης Διοξινών, Προϊστάμενος Δρ. Λεόντιος Λεοντιάδης</a:t>
            </a:r>
          </a:p>
          <a:p>
            <a:pPr marL="457200" indent="-457200">
              <a:spcAft>
                <a:spcPts val="1200"/>
              </a:spcAft>
              <a:buClr>
                <a:schemeClr val="tx2"/>
              </a:buClr>
              <a:buFont typeface="Wingdings" panose="05000000000000000000" pitchFamily="2" charset="2"/>
              <a:buChar char="§"/>
            </a:pPr>
            <a:r>
              <a:rPr lang="el-GR" sz="2400" dirty="0"/>
              <a:t>Εργαστήριο Περιβαλλοντικών Ερευνών, Υπεύθυνος Δρ. Θωμάς </a:t>
            </a:r>
            <a:r>
              <a:rPr lang="el-GR" sz="2400" dirty="0" err="1"/>
              <a:t>Μάγγος</a:t>
            </a:r>
            <a:endParaRPr lang="el-GR" sz="2400" dirty="0"/>
          </a:p>
          <a:p>
            <a:pPr marL="457200" indent="-457200">
              <a:spcAft>
                <a:spcPts val="1200"/>
              </a:spcAft>
              <a:buClr>
                <a:schemeClr val="tx2"/>
              </a:buClr>
              <a:buFont typeface="Wingdings" panose="05000000000000000000" pitchFamily="2" charset="2"/>
              <a:buChar char="§"/>
            </a:pPr>
            <a:r>
              <a:rPr lang="el-GR" sz="2400" dirty="0"/>
              <a:t>Εργαστήριο Ραδιενέργειας Περιβάλλοντος, Υπεύθυνος Δρ. Κωνσταντίνος Ελευθεριάδης</a:t>
            </a:r>
          </a:p>
          <a:p>
            <a:endParaRPr lang="en-GB" dirty="0"/>
          </a:p>
        </p:txBody>
      </p:sp>
      <p:sp>
        <p:nvSpPr>
          <p:cNvPr id="14" name="TextBox 13">
            <a:extLst>
              <a:ext uri="{FF2B5EF4-FFF2-40B4-BE49-F238E27FC236}">
                <a16:creationId xmlns:a16="http://schemas.microsoft.com/office/drawing/2014/main" id="{1E792A2A-4227-45DC-90CF-FAC6067872F2}"/>
              </a:ext>
            </a:extLst>
          </p:cNvPr>
          <p:cNvSpPr txBox="1"/>
          <p:nvPr/>
        </p:nvSpPr>
        <p:spPr>
          <a:xfrm>
            <a:off x="499730" y="204521"/>
            <a:ext cx="9962707" cy="584775"/>
          </a:xfrm>
          <a:prstGeom prst="rect">
            <a:avLst/>
          </a:prstGeom>
          <a:noFill/>
        </p:spPr>
        <p:txBody>
          <a:bodyPr wrap="square" rtlCol="0">
            <a:spAutoFit/>
          </a:bodyPr>
          <a:lstStyle/>
          <a:p>
            <a:r>
              <a:rPr lang="el-GR" sz="3200" b="1" dirty="0">
                <a:solidFill>
                  <a:schemeClr val="tx2"/>
                </a:solidFill>
              </a:rPr>
              <a:t>Σχεδιασμός Μελέτης</a:t>
            </a:r>
            <a:endParaRPr lang="en-GB" sz="3200" b="1" dirty="0">
              <a:solidFill>
                <a:schemeClr val="tx2"/>
              </a:solidFill>
            </a:endParaRPr>
          </a:p>
        </p:txBody>
      </p:sp>
      <p:sp>
        <p:nvSpPr>
          <p:cNvPr id="15" name="TextBox 14">
            <a:extLst>
              <a:ext uri="{FF2B5EF4-FFF2-40B4-BE49-F238E27FC236}">
                <a16:creationId xmlns:a16="http://schemas.microsoft.com/office/drawing/2014/main" id="{F8A42D87-9E70-496E-A235-49EE88108883}"/>
              </a:ext>
            </a:extLst>
          </p:cNvPr>
          <p:cNvSpPr txBox="1"/>
          <p:nvPr/>
        </p:nvSpPr>
        <p:spPr>
          <a:xfrm>
            <a:off x="595423" y="1472059"/>
            <a:ext cx="11387470" cy="1415772"/>
          </a:xfrm>
          <a:prstGeom prst="rect">
            <a:avLst/>
          </a:prstGeom>
          <a:noFill/>
        </p:spPr>
        <p:txBody>
          <a:bodyPr wrap="square" rtlCol="0">
            <a:spAutoFit/>
          </a:bodyPr>
          <a:lstStyle/>
          <a:p>
            <a:pPr marL="457200" indent="-457200">
              <a:spcAft>
                <a:spcPts val="1200"/>
              </a:spcAft>
              <a:buClr>
                <a:schemeClr val="tx2"/>
              </a:buClr>
              <a:buFont typeface="Wingdings" panose="05000000000000000000" pitchFamily="2" charset="2"/>
              <a:buChar char="ü"/>
            </a:pPr>
            <a:r>
              <a:rPr lang="el-GR" sz="2400" dirty="0"/>
              <a:t>Χωροταξική περιβαλλοντική μελέτη (αέρας, υπόγεια ύδατα, έδαφος)</a:t>
            </a:r>
          </a:p>
          <a:p>
            <a:pPr marL="457200" indent="-457200">
              <a:spcAft>
                <a:spcPts val="1200"/>
              </a:spcAft>
              <a:buClr>
                <a:schemeClr val="tx2"/>
              </a:buClr>
              <a:buFont typeface="Wingdings" panose="05000000000000000000" pitchFamily="2" charset="2"/>
              <a:buChar char="ü"/>
            </a:pPr>
            <a:r>
              <a:rPr lang="el-GR" sz="2400" dirty="0"/>
              <a:t>Συνεχής παρακολούθηση ποιότητας αέρα</a:t>
            </a:r>
          </a:p>
          <a:p>
            <a:endParaRPr lang="en-GB" dirty="0"/>
          </a:p>
        </p:txBody>
      </p:sp>
    </p:spTree>
    <p:extLst>
      <p:ext uri="{BB962C8B-B14F-4D97-AF65-F5344CB8AC3E}">
        <p14:creationId xmlns:p14="http://schemas.microsoft.com/office/powerpoint/2010/main" val="4112848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05E424-94E9-43B7-8845-2BC6109C027E}"/>
              </a:ext>
            </a:extLst>
          </p:cNvPr>
          <p:cNvSpPr/>
          <p:nvPr/>
        </p:nvSpPr>
        <p:spPr>
          <a:xfrm>
            <a:off x="0" y="-10633"/>
            <a:ext cx="12192000" cy="9753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0FE2FAA-DE4C-4477-B710-F7A2768A646C}"/>
              </a:ext>
            </a:extLst>
          </p:cNvPr>
          <p:cNvSpPr txBox="1"/>
          <p:nvPr/>
        </p:nvSpPr>
        <p:spPr>
          <a:xfrm>
            <a:off x="1" y="6447257"/>
            <a:ext cx="12224562" cy="400110"/>
          </a:xfrm>
          <a:prstGeom prst="rect">
            <a:avLst/>
          </a:prstGeom>
          <a:noFill/>
        </p:spPr>
        <p:txBody>
          <a:bodyPr wrap="square" rtlCol="0">
            <a:spAutoFit/>
          </a:bodyPr>
          <a:lstStyle/>
          <a:p>
            <a:pPr algn="ctr"/>
            <a:r>
              <a:rPr lang="el-GR" sz="2000" b="1" dirty="0">
                <a:solidFill>
                  <a:schemeClr val="accent1">
                    <a:lumMod val="50000"/>
                  </a:schemeClr>
                </a:solidFill>
              </a:rPr>
              <a:t>Συμβολή των Ερευνητικών Κέντρων στην αντιμετώπιση των φυσικών καταστροφών, 29.11.2019</a:t>
            </a:r>
          </a:p>
        </p:txBody>
      </p:sp>
      <p:pic>
        <p:nvPicPr>
          <p:cNvPr id="7" name="Picture 3">
            <a:extLst>
              <a:ext uri="{FF2B5EF4-FFF2-40B4-BE49-F238E27FC236}">
                <a16:creationId xmlns:a16="http://schemas.microsoft.com/office/drawing/2014/main" id="{77BEA038-F1F6-4988-911B-D6EAD30237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17349" y="-21266"/>
            <a:ext cx="1007214" cy="10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cxnSp>
        <p:nvCxnSpPr>
          <p:cNvPr id="8" name="Straight Connector 7">
            <a:extLst>
              <a:ext uri="{FF2B5EF4-FFF2-40B4-BE49-F238E27FC236}">
                <a16:creationId xmlns:a16="http://schemas.microsoft.com/office/drawing/2014/main" id="{A6796799-B01A-4E38-BA39-B46D28E6B400}"/>
              </a:ext>
            </a:extLst>
          </p:cNvPr>
          <p:cNvCxnSpPr>
            <a:cxnSpLocks/>
          </p:cNvCxnSpPr>
          <p:nvPr/>
        </p:nvCxnSpPr>
        <p:spPr>
          <a:xfrm>
            <a:off x="4017334" y="6337005"/>
            <a:ext cx="4157331"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792A2A-4227-45DC-90CF-FAC6067872F2}"/>
              </a:ext>
            </a:extLst>
          </p:cNvPr>
          <p:cNvSpPr txBox="1"/>
          <p:nvPr/>
        </p:nvSpPr>
        <p:spPr>
          <a:xfrm>
            <a:off x="499730" y="204521"/>
            <a:ext cx="10473070" cy="584775"/>
          </a:xfrm>
          <a:prstGeom prst="rect">
            <a:avLst/>
          </a:prstGeom>
          <a:noFill/>
        </p:spPr>
        <p:txBody>
          <a:bodyPr wrap="square" rtlCol="0">
            <a:spAutoFit/>
          </a:bodyPr>
          <a:lstStyle/>
          <a:p>
            <a:r>
              <a:rPr lang="el-GR" sz="3200" b="1" dirty="0">
                <a:solidFill>
                  <a:schemeClr val="tx2"/>
                </a:solidFill>
              </a:rPr>
              <a:t>Δειγματοληψία και ανάλυση δειγμάτων υπόγειων υδάτων</a:t>
            </a:r>
            <a:endParaRPr lang="en-GB" sz="3200" b="1" dirty="0">
              <a:solidFill>
                <a:schemeClr val="tx2"/>
              </a:solidFill>
            </a:endParaRPr>
          </a:p>
        </p:txBody>
      </p:sp>
      <p:sp>
        <p:nvSpPr>
          <p:cNvPr id="9" name="TextBox 8">
            <a:extLst>
              <a:ext uri="{FF2B5EF4-FFF2-40B4-BE49-F238E27FC236}">
                <a16:creationId xmlns:a16="http://schemas.microsoft.com/office/drawing/2014/main" id="{B8C76711-921A-46CC-8BB2-4CD8C2E93D26}"/>
              </a:ext>
            </a:extLst>
          </p:cNvPr>
          <p:cNvSpPr txBox="1"/>
          <p:nvPr/>
        </p:nvSpPr>
        <p:spPr>
          <a:xfrm>
            <a:off x="418547" y="1450240"/>
            <a:ext cx="11387470" cy="4401205"/>
          </a:xfrm>
          <a:prstGeom prst="rect">
            <a:avLst/>
          </a:prstGeom>
          <a:noFill/>
        </p:spPr>
        <p:txBody>
          <a:bodyPr wrap="square" rtlCol="0">
            <a:spAutoFit/>
          </a:bodyPr>
          <a:lstStyle/>
          <a:p>
            <a:pPr marL="457200" indent="-457200">
              <a:spcAft>
                <a:spcPts val="1200"/>
              </a:spcAft>
              <a:buClr>
                <a:schemeClr val="tx2"/>
              </a:buClr>
              <a:buFont typeface="Wingdings" panose="05000000000000000000" pitchFamily="2" charset="2"/>
              <a:buChar char="ü"/>
            </a:pPr>
            <a:r>
              <a:rPr lang="el-GR" sz="2400" dirty="0"/>
              <a:t>Λήψη </a:t>
            </a:r>
            <a:r>
              <a:rPr lang="el-GR" sz="2400" b="1" dirty="0">
                <a:solidFill>
                  <a:schemeClr val="tx2"/>
                </a:solidFill>
              </a:rPr>
              <a:t>4 δειγμάτων υπόγειων υδάτων </a:t>
            </a:r>
            <a:r>
              <a:rPr lang="el-GR" sz="2400" dirty="0"/>
              <a:t>από γεωτρήσεις και πηγάδια, στο Κόκκινο Λιμανάκι και στο Μάτι (27/8 - 7/9/2018) </a:t>
            </a:r>
          </a:p>
          <a:p>
            <a:pPr marL="457200" indent="-457200">
              <a:buClr>
                <a:schemeClr val="tx2"/>
              </a:buClr>
              <a:buFont typeface="Wingdings" panose="05000000000000000000" pitchFamily="2" charset="2"/>
              <a:buChar char="ü"/>
            </a:pPr>
            <a:r>
              <a:rPr lang="el-GR" sz="2400" dirty="0"/>
              <a:t>Ανάλυση δειγμάτων για μια σειρά </a:t>
            </a:r>
            <a:r>
              <a:rPr lang="el-GR" sz="2400" b="1" dirty="0">
                <a:solidFill>
                  <a:schemeClr val="tx2"/>
                </a:solidFill>
              </a:rPr>
              <a:t>τοξικών για τον άνθρωπο ρύπων</a:t>
            </a:r>
            <a:r>
              <a:rPr lang="el-GR" sz="2400" dirty="0"/>
              <a:t>: </a:t>
            </a:r>
          </a:p>
          <a:p>
            <a:pPr lvl="1">
              <a:spcAft>
                <a:spcPts val="1200"/>
              </a:spcAft>
              <a:buClr>
                <a:schemeClr val="tx2"/>
              </a:buClr>
            </a:pPr>
            <a:r>
              <a:rPr lang="el-GR" sz="2400" dirty="0"/>
              <a:t>	διοξίνες, </a:t>
            </a:r>
            <a:r>
              <a:rPr lang="el-GR" sz="2400" dirty="0" err="1"/>
              <a:t>φουράνια</a:t>
            </a:r>
            <a:r>
              <a:rPr lang="el-GR" sz="2400" dirty="0"/>
              <a:t>, </a:t>
            </a:r>
            <a:r>
              <a:rPr lang="el-GR" sz="2400" dirty="0" err="1"/>
              <a:t>πολυχλωριωμένα</a:t>
            </a:r>
            <a:r>
              <a:rPr lang="el-GR" sz="2400" dirty="0"/>
              <a:t> </a:t>
            </a:r>
            <a:r>
              <a:rPr lang="el-GR" sz="2400" dirty="0" err="1"/>
              <a:t>διφαινύλια</a:t>
            </a:r>
            <a:r>
              <a:rPr lang="el-GR" sz="2400" dirty="0"/>
              <a:t>, </a:t>
            </a:r>
            <a:r>
              <a:rPr lang="el-GR" sz="2400" dirty="0" err="1"/>
              <a:t>πολυαρωματικούς</a:t>
            </a:r>
            <a:r>
              <a:rPr lang="el-GR" sz="2400" dirty="0"/>
              <a:t> 	υδρογονάνθρακες και </a:t>
            </a:r>
            <a:r>
              <a:rPr lang="el-GR" sz="2400" dirty="0" err="1"/>
              <a:t>βαρέα</a:t>
            </a:r>
            <a:r>
              <a:rPr lang="el-GR" sz="2400" dirty="0"/>
              <a:t> μέταλλα.</a:t>
            </a:r>
          </a:p>
          <a:p>
            <a:pPr lvl="1">
              <a:spcAft>
                <a:spcPts val="1200"/>
              </a:spcAft>
              <a:buClr>
                <a:schemeClr val="tx2"/>
              </a:buClr>
            </a:pPr>
            <a:endParaRPr lang="el-GR" sz="2400" dirty="0"/>
          </a:p>
          <a:p>
            <a:pPr marL="342900" indent="-342900">
              <a:spcAft>
                <a:spcPts val="1200"/>
              </a:spcAft>
              <a:buClr>
                <a:schemeClr val="tx2"/>
              </a:buClr>
              <a:buFont typeface="Wingdings" panose="05000000000000000000" pitchFamily="2" charset="2"/>
              <a:buChar char="Ø"/>
            </a:pPr>
            <a:r>
              <a:rPr lang="el-GR" sz="2400" b="1" dirty="0">
                <a:solidFill>
                  <a:schemeClr val="tx2"/>
                </a:solidFill>
              </a:rPr>
              <a:t>Δεν παρατηρήθηκε επιβάρυνση των υπόγειων υδάτων από την πυρκαγιά</a:t>
            </a:r>
          </a:p>
          <a:p>
            <a:pPr marL="342900" indent="-342900">
              <a:spcAft>
                <a:spcPts val="1200"/>
              </a:spcAft>
              <a:buClr>
                <a:schemeClr val="tx2"/>
              </a:buClr>
              <a:buFont typeface="Wingdings" panose="05000000000000000000" pitchFamily="2" charset="2"/>
              <a:buChar char="Ø"/>
            </a:pPr>
            <a:r>
              <a:rPr lang="el-GR" sz="2400" dirty="0"/>
              <a:t>Οι τιμές όλων των ρύπων ήταν εντός των οριακών τιμών συγκέντρωσης που ορίζει η Οδηγία  98/83/ΕΚ του Ευρωπαϊκού Κοινοβουλίου για την ποιότητα του νερού ανθρώπινης κατανάλωσης (Υ.Α. 2600/2001 και Υ.Α. 38295/2007).</a:t>
            </a:r>
            <a:endParaRPr lang="en-GB" dirty="0"/>
          </a:p>
        </p:txBody>
      </p:sp>
    </p:spTree>
    <p:extLst>
      <p:ext uri="{BB962C8B-B14F-4D97-AF65-F5344CB8AC3E}">
        <p14:creationId xmlns:p14="http://schemas.microsoft.com/office/powerpoint/2010/main" val="112041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05E424-94E9-43B7-8845-2BC6109C027E}"/>
              </a:ext>
            </a:extLst>
          </p:cNvPr>
          <p:cNvSpPr/>
          <p:nvPr/>
        </p:nvSpPr>
        <p:spPr>
          <a:xfrm>
            <a:off x="0" y="-10633"/>
            <a:ext cx="12192000" cy="9753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0FE2FAA-DE4C-4477-B710-F7A2768A646C}"/>
              </a:ext>
            </a:extLst>
          </p:cNvPr>
          <p:cNvSpPr txBox="1"/>
          <p:nvPr/>
        </p:nvSpPr>
        <p:spPr>
          <a:xfrm>
            <a:off x="1" y="6447257"/>
            <a:ext cx="12224562" cy="400110"/>
          </a:xfrm>
          <a:prstGeom prst="rect">
            <a:avLst/>
          </a:prstGeom>
          <a:noFill/>
        </p:spPr>
        <p:txBody>
          <a:bodyPr wrap="square" rtlCol="0">
            <a:spAutoFit/>
          </a:bodyPr>
          <a:lstStyle/>
          <a:p>
            <a:pPr algn="ctr"/>
            <a:r>
              <a:rPr lang="el-GR" sz="2000" b="1" dirty="0">
                <a:solidFill>
                  <a:schemeClr val="accent1">
                    <a:lumMod val="50000"/>
                  </a:schemeClr>
                </a:solidFill>
              </a:rPr>
              <a:t>Συμβολή των Ερευνητικών Κέντρων στην αντιμετώπιση των φυσικών καταστροφών, 29.11.2019</a:t>
            </a:r>
          </a:p>
        </p:txBody>
      </p:sp>
      <p:pic>
        <p:nvPicPr>
          <p:cNvPr id="7" name="Picture 3">
            <a:extLst>
              <a:ext uri="{FF2B5EF4-FFF2-40B4-BE49-F238E27FC236}">
                <a16:creationId xmlns:a16="http://schemas.microsoft.com/office/drawing/2014/main" id="{77BEA038-F1F6-4988-911B-D6EAD30237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17349" y="-21266"/>
            <a:ext cx="1007214" cy="10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cxnSp>
        <p:nvCxnSpPr>
          <p:cNvPr id="8" name="Straight Connector 7">
            <a:extLst>
              <a:ext uri="{FF2B5EF4-FFF2-40B4-BE49-F238E27FC236}">
                <a16:creationId xmlns:a16="http://schemas.microsoft.com/office/drawing/2014/main" id="{A6796799-B01A-4E38-BA39-B46D28E6B400}"/>
              </a:ext>
            </a:extLst>
          </p:cNvPr>
          <p:cNvCxnSpPr>
            <a:cxnSpLocks/>
          </p:cNvCxnSpPr>
          <p:nvPr/>
        </p:nvCxnSpPr>
        <p:spPr>
          <a:xfrm>
            <a:off x="4017334" y="6337005"/>
            <a:ext cx="4157331"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792A2A-4227-45DC-90CF-FAC6067872F2}"/>
              </a:ext>
            </a:extLst>
          </p:cNvPr>
          <p:cNvSpPr txBox="1"/>
          <p:nvPr/>
        </p:nvSpPr>
        <p:spPr>
          <a:xfrm>
            <a:off x="499730" y="204521"/>
            <a:ext cx="10473070" cy="584775"/>
          </a:xfrm>
          <a:prstGeom prst="rect">
            <a:avLst/>
          </a:prstGeom>
          <a:noFill/>
        </p:spPr>
        <p:txBody>
          <a:bodyPr wrap="square" rtlCol="0">
            <a:spAutoFit/>
          </a:bodyPr>
          <a:lstStyle/>
          <a:p>
            <a:r>
              <a:rPr lang="el-GR" sz="3200" b="1" dirty="0">
                <a:solidFill>
                  <a:schemeClr val="tx2"/>
                </a:solidFill>
              </a:rPr>
              <a:t>Δειγματοληψία και ανάλυση δειγμάτων εδάφους</a:t>
            </a:r>
            <a:endParaRPr lang="en-GB" sz="3200" b="1" dirty="0">
              <a:solidFill>
                <a:schemeClr val="tx2"/>
              </a:solidFill>
            </a:endParaRPr>
          </a:p>
        </p:txBody>
      </p:sp>
      <p:pic>
        <p:nvPicPr>
          <p:cNvPr id="10" name="Picture 9">
            <a:extLst>
              <a:ext uri="{FF2B5EF4-FFF2-40B4-BE49-F238E27FC236}">
                <a16:creationId xmlns:a16="http://schemas.microsoft.com/office/drawing/2014/main" id="{C58590E3-DD3F-43AB-AE30-47BDAAC4B3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004450"/>
            <a:ext cx="6507243" cy="5783069"/>
          </a:xfrm>
          <a:prstGeom prst="rect">
            <a:avLst/>
          </a:prstGeom>
          <a:noFill/>
          <a:ln>
            <a:noFill/>
          </a:ln>
        </p:spPr>
      </p:pic>
      <p:sp>
        <p:nvSpPr>
          <p:cNvPr id="11" name="TextBox 10">
            <a:extLst>
              <a:ext uri="{FF2B5EF4-FFF2-40B4-BE49-F238E27FC236}">
                <a16:creationId xmlns:a16="http://schemas.microsoft.com/office/drawing/2014/main" id="{23E30C81-0148-47D3-B0A3-E836F1A856C1}"/>
              </a:ext>
            </a:extLst>
          </p:cNvPr>
          <p:cNvSpPr txBox="1"/>
          <p:nvPr/>
        </p:nvSpPr>
        <p:spPr>
          <a:xfrm>
            <a:off x="6634716" y="1179835"/>
            <a:ext cx="5337543" cy="4832092"/>
          </a:xfrm>
          <a:prstGeom prst="rect">
            <a:avLst/>
          </a:prstGeom>
          <a:noFill/>
        </p:spPr>
        <p:txBody>
          <a:bodyPr wrap="square" rtlCol="0">
            <a:spAutoFit/>
          </a:bodyPr>
          <a:lstStyle/>
          <a:p>
            <a:pPr marL="457200" indent="-457200">
              <a:spcAft>
                <a:spcPts val="1200"/>
              </a:spcAft>
              <a:buClr>
                <a:schemeClr val="tx2"/>
              </a:buClr>
              <a:buFont typeface="Wingdings" panose="05000000000000000000" pitchFamily="2" charset="2"/>
              <a:buChar char="ü"/>
            </a:pPr>
            <a:r>
              <a:rPr lang="el-GR" sz="2400" dirty="0"/>
              <a:t>Λήψη </a:t>
            </a:r>
            <a:r>
              <a:rPr lang="el-GR" sz="2400" b="1" dirty="0">
                <a:solidFill>
                  <a:schemeClr val="tx2"/>
                </a:solidFill>
              </a:rPr>
              <a:t>10 δειγμάτων εδάφους </a:t>
            </a:r>
            <a:r>
              <a:rPr lang="el-GR" sz="2400" dirty="0"/>
              <a:t>από τις περιοχές Νέος </a:t>
            </a:r>
            <a:r>
              <a:rPr lang="el-GR" sz="2400" dirty="0" err="1"/>
              <a:t>Βουτζάς</a:t>
            </a:r>
            <a:r>
              <a:rPr lang="el-GR" sz="2400" dirty="0"/>
              <a:t>, Κόκκινο Λιμανάκι και Μάτι (27/8 - 7/9/2018) </a:t>
            </a:r>
          </a:p>
          <a:p>
            <a:pPr marL="457200" indent="-457200">
              <a:buClr>
                <a:schemeClr val="tx2"/>
              </a:buClr>
              <a:buFont typeface="Wingdings" panose="05000000000000000000" pitchFamily="2" charset="2"/>
              <a:buChar char="ü"/>
            </a:pPr>
            <a:r>
              <a:rPr lang="el-GR" sz="2400" b="1" dirty="0">
                <a:solidFill>
                  <a:schemeClr val="tx2"/>
                </a:solidFill>
              </a:rPr>
              <a:t>Ανάλυση δειγμάτων </a:t>
            </a:r>
            <a:r>
              <a:rPr lang="el-GR" sz="2400" dirty="0"/>
              <a:t>για διοξίνες, </a:t>
            </a:r>
            <a:r>
              <a:rPr lang="el-GR" sz="2400" dirty="0" err="1"/>
              <a:t>φουράνια</a:t>
            </a:r>
            <a:r>
              <a:rPr lang="el-GR" sz="2400" dirty="0"/>
              <a:t>, </a:t>
            </a:r>
            <a:r>
              <a:rPr lang="el-GR" sz="2400" dirty="0" err="1"/>
              <a:t>πολυχλωριωμένα</a:t>
            </a:r>
            <a:r>
              <a:rPr lang="el-GR" sz="2400" dirty="0"/>
              <a:t> </a:t>
            </a:r>
            <a:r>
              <a:rPr lang="el-GR" sz="2400" dirty="0" err="1"/>
              <a:t>διφαινύλια</a:t>
            </a:r>
            <a:r>
              <a:rPr lang="el-GR" sz="2400" dirty="0"/>
              <a:t>, </a:t>
            </a:r>
            <a:r>
              <a:rPr lang="el-GR" sz="2400" dirty="0" err="1"/>
              <a:t>πολυαρωματικούς</a:t>
            </a:r>
            <a:r>
              <a:rPr lang="el-GR" sz="2400" dirty="0"/>
              <a:t> υδρογονάνθρακες και </a:t>
            </a:r>
            <a:r>
              <a:rPr lang="el-GR" sz="2400" dirty="0" err="1"/>
              <a:t>βαρέα</a:t>
            </a:r>
            <a:r>
              <a:rPr lang="el-GR" sz="2400" dirty="0"/>
              <a:t> μέταλλα.</a:t>
            </a:r>
          </a:p>
          <a:p>
            <a:pPr lvl="1">
              <a:spcAft>
                <a:spcPts val="1200"/>
              </a:spcAft>
              <a:buClr>
                <a:schemeClr val="tx2"/>
              </a:buClr>
            </a:pPr>
            <a:endParaRPr lang="el-GR" sz="2400" dirty="0"/>
          </a:p>
          <a:p>
            <a:pPr marL="342900" indent="-342900">
              <a:spcAft>
                <a:spcPts val="1200"/>
              </a:spcAft>
              <a:buClr>
                <a:schemeClr val="tx2"/>
              </a:buClr>
              <a:buFont typeface="Wingdings" panose="05000000000000000000" pitchFamily="2" charset="2"/>
              <a:buChar char="Ø"/>
            </a:pPr>
            <a:r>
              <a:rPr lang="el-GR" sz="2400" b="1" dirty="0">
                <a:solidFill>
                  <a:schemeClr val="tx2"/>
                </a:solidFill>
              </a:rPr>
              <a:t>Δεν παρατηρήθηκε επιβάρυνση του εδάφους </a:t>
            </a:r>
            <a:r>
              <a:rPr lang="el-GR" sz="2400" dirty="0"/>
              <a:t>σε σχέση με τους υπό μελέτη ρύπους</a:t>
            </a:r>
          </a:p>
        </p:txBody>
      </p:sp>
      <p:sp>
        <p:nvSpPr>
          <p:cNvPr id="2" name="Oval 1">
            <a:extLst>
              <a:ext uri="{FF2B5EF4-FFF2-40B4-BE49-F238E27FC236}">
                <a16:creationId xmlns:a16="http://schemas.microsoft.com/office/drawing/2014/main" id="{B52FC413-E14D-4067-80D0-9CF22B76209D}"/>
              </a:ext>
            </a:extLst>
          </p:cNvPr>
          <p:cNvSpPr/>
          <p:nvPr/>
        </p:nvSpPr>
        <p:spPr>
          <a:xfrm>
            <a:off x="4635913" y="3033040"/>
            <a:ext cx="563408" cy="2190306"/>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938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 calcmode="lin" valueType="num">
                                      <p:cBhvr additive="base">
                                        <p:cTn id="22"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05E424-94E9-43B7-8845-2BC6109C027E}"/>
              </a:ext>
            </a:extLst>
          </p:cNvPr>
          <p:cNvSpPr/>
          <p:nvPr/>
        </p:nvSpPr>
        <p:spPr>
          <a:xfrm>
            <a:off x="0" y="-10633"/>
            <a:ext cx="12192000" cy="9753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0FE2FAA-DE4C-4477-B710-F7A2768A646C}"/>
              </a:ext>
            </a:extLst>
          </p:cNvPr>
          <p:cNvSpPr txBox="1"/>
          <p:nvPr/>
        </p:nvSpPr>
        <p:spPr>
          <a:xfrm>
            <a:off x="1" y="6447257"/>
            <a:ext cx="12224562" cy="400110"/>
          </a:xfrm>
          <a:prstGeom prst="rect">
            <a:avLst/>
          </a:prstGeom>
          <a:noFill/>
        </p:spPr>
        <p:txBody>
          <a:bodyPr wrap="square" rtlCol="0">
            <a:spAutoFit/>
          </a:bodyPr>
          <a:lstStyle/>
          <a:p>
            <a:pPr algn="ctr"/>
            <a:r>
              <a:rPr lang="el-GR" sz="2000" b="1" dirty="0">
                <a:solidFill>
                  <a:schemeClr val="accent1">
                    <a:lumMod val="50000"/>
                  </a:schemeClr>
                </a:solidFill>
              </a:rPr>
              <a:t>Συμβολή των Ερευνητικών Κέντρων στην αντιμετώπιση των φυσικών καταστροφών, 29.11.2019</a:t>
            </a:r>
          </a:p>
        </p:txBody>
      </p:sp>
      <p:pic>
        <p:nvPicPr>
          <p:cNvPr id="7" name="Picture 3">
            <a:extLst>
              <a:ext uri="{FF2B5EF4-FFF2-40B4-BE49-F238E27FC236}">
                <a16:creationId xmlns:a16="http://schemas.microsoft.com/office/drawing/2014/main" id="{77BEA038-F1F6-4988-911B-D6EAD30237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7349" y="-21266"/>
            <a:ext cx="1007214" cy="10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cxnSp>
        <p:nvCxnSpPr>
          <p:cNvPr id="8" name="Straight Connector 7">
            <a:extLst>
              <a:ext uri="{FF2B5EF4-FFF2-40B4-BE49-F238E27FC236}">
                <a16:creationId xmlns:a16="http://schemas.microsoft.com/office/drawing/2014/main" id="{A6796799-B01A-4E38-BA39-B46D28E6B400}"/>
              </a:ext>
            </a:extLst>
          </p:cNvPr>
          <p:cNvCxnSpPr>
            <a:cxnSpLocks/>
          </p:cNvCxnSpPr>
          <p:nvPr/>
        </p:nvCxnSpPr>
        <p:spPr>
          <a:xfrm>
            <a:off x="4017334" y="6337005"/>
            <a:ext cx="4157331"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792A2A-4227-45DC-90CF-FAC6067872F2}"/>
              </a:ext>
            </a:extLst>
          </p:cNvPr>
          <p:cNvSpPr txBox="1"/>
          <p:nvPr/>
        </p:nvSpPr>
        <p:spPr>
          <a:xfrm>
            <a:off x="499730" y="204521"/>
            <a:ext cx="10473070" cy="584775"/>
          </a:xfrm>
          <a:prstGeom prst="rect">
            <a:avLst/>
          </a:prstGeom>
          <a:noFill/>
        </p:spPr>
        <p:txBody>
          <a:bodyPr wrap="square" rtlCol="0">
            <a:spAutoFit/>
          </a:bodyPr>
          <a:lstStyle/>
          <a:p>
            <a:r>
              <a:rPr lang="el-GR" sz="3200" b="1" dirty="0">
                <a:solidFill>
                  <a:schemeClr val="tx2"/>
                </a:solidFill>
              </a:rPr>
              <a:t>Δειγματοληψία και ανάλυση δειγμάτων εδάφους</a:t>
            </a:r>
            <a:endParaRPr lang="en-GB" sz="3200" b="1" dirty="0">
              <a:solidFill>
                <a:schemeClr val="tx2"/>
              </a:solidFill>
            </a:endParaRPr>
          </a:p>
        </p:txBody>
      </p:sp>
      <p:pic>
        <p:nvPicPr>
          <p:cNvPr id="10" name="Picture 9">
            <a:extLst>
              <a:ext uri="{FF2B5EF4-FFF2-40B4-BE49-F238E27FC236}">
                <a16:creationId xmlns:a16="http://schemas.microsoft.com/office/drawing/2014/main" id="{C58590E3-DD3F-43AB-AE30-47BDAAC4B36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1004450"/>
            <a:ext cx="6507243" cy="5783069"/>
          </a:xfrm>
          <a:prstGeom prst="rect">
            <a:avLst/>
          </a:prstGeom>
          <a:noFill/>
          <a:ln>
            <a:noFill/>
          </a:ln>
        </p:spPr>
      </p:pic>
      <p:sp>
        <p:nvSpPr>
          <p:cNvPr id="11" name="TextBox 10">
            <a:extLst>
              <a:ext uri="{FF2B5EF4-FFF2-40B4-BE49-F238E27FC236}">
                <a16:creationId xmlns:a16="http://schemas.microsoft.com/office/drawing/2014/main" id="{23E30C81-0148-47D3-B0A3-E836F1A856C1}"/>
              </a:ext>
            </a:extLst>
          </p:cNvPr>
          <p:cNvSpPr txBox="1"/>
          <p:nvPr/>
        </p:nvSpPr>
        <p:spPr>
          <a:xfrm>
            <a:off x="6597137" y="1038946"/>
            <a:ext cx="5594861" cy="5355312"/>
          </a:xfrm>
          <a:prstGeom prst="rect">
            <a:avLst/>
          </a:prstGeom>
          <a:noFill/>
          <a:ln>
            <a:noFill/>
          </a:ln>
        </p:spPr>
        <p:txBody>
          <a:bodyPr wrap="square" rtlCol="0">
            <a:spAutoFit/>
          </a:bodyPr>
          <a:lstStyle/>
          <a:p>
            <a:pPr marL="457200" indent="-457200">
              <a:spcAft>
                <a:spcPts val="1200"/>
              </a:spcAft>
              <a:buClr>
                <a:schemeClr val="tx2"/>
              </a:buClr>
              <a:buFont typeface="Wingdings" panose="05000000000000000000" pitchFamily="2" charset="2"/>
              <a:buChar char="Ø"/>
            </a:pPr>
            <a:r>
              <a:rPr lang="el-GR" sz="2400" dirty="0"/>
              <a:t>Χαμηλά επίπεδα συγκέντρωσης συνολικής τοξικότητας </a:t>
            </a:r>
            <a:r>
              <a:rPr lang="el-GR" sz="2400" b="1" dirty="0">
                <a:solidFill>
                  <a:schemeClr val="tx2"/>
                </a:solidFill>
              </a:rPr>
              <a:t>διοξινών και </a:t>
            </a:r>
            <a:r>
              <a:rPr lang="el-GR" sz="2400" b="1" dirty="0" err="1">
                <a:solidFill>
                  <a:schemeClr val="tx2"/>
                </a:solidFill>
              </a:rPr>
              <a:t>φουρανίων</a:t>
            </a:r>
            <a:endParaRPr lang="el-GR" sz="2400" b="1" dirty="0">
              <a:solidFill>
                <a:schemeClr val="tx2"/>
              </a:solidFill>
            </a:endParaRPr>
          </a:p>
          <a:p>
            <a:pPr marL="457200" indent="-457200">
              <a:spcAft>
                <a:spcPts val="1200"/>
              </a:spcAft>
              <a:buClr>
                <a:schemeClr val="tx2"/>
              </a:buClr>
              <a:buFont typeface="Wingdings" panose="05000000000000000000" pitchFamily="2" charset="2"/>
              <a:buChar char="Ø"/>
            </a:pPr>
            <a:r>
              <a:rPr lang="el-GR" sz="2400" dirty="0"/>
              <a:t>Πολύ χαμηλά επίπεδα </a:t>
            </a:r>
            <a:r>
              <a:rPr lang="el-GR" sz="2400" b="1" dirty="0" err="1">
                <a:solidFill>
                  <a:schemeClr val="tx2"/>
                </a:solidFill>
              </a:rPr>
              <a:t>πολυχλωριωμένων</a:t>
            </a:r>
            <a:r>
              <a:rPr lang="el-GR" sz="2400" b="1" dirty="0">
                <a:solidFill>
                  <a:schemeClr val="tx2"/>
                </a:solidFill>
              </a:rPr>
              <a:t> </a:t>
            </a:r>
            <a:r>
              <a:rPr lang="el-GR" sz="2400" b="1" dirty="0" err="1">
                <a:solidFill>
                  <a:schemeClr val="tx2"/>
                </a:solidFill>
              </a:rPr>
              <a:t>διφαινυλίων</a:t>
            </a:r>
            <a:endParaRPr lang="el-GR" sz="2400" b="1" dirty="0">
              <a:solidFill>
                <a:schemeClr val="tx2"/>
              </a:solidFill>
            </a:endParaRPr>
          </a:p>
          <a:p>
            <a:pPr marL="457200" indent="-457200">
              <a:spcAft>
                <a:spcPts val="1200"/>
              </a:spcAft>
              <a:buClr>
                <a:schemeClr val="tx2"/>
              </a:buClr>
              <a:buFont typeface="Wingdings" panose="05000000000000000000" pitchFamily="2" charset="2"/>
              <a:buChar char="Ø"/>
            </a:pPr>
            <a:r>
              <a:rPr lang="el-GR" sz="2400" dirty="0"/>
              <a:t>Χαμηλά επίπεδα </a:t>
            </a:r>
            <a:r>
              <a:rPr lang="el-GR" sz="2400" b="1" dirty="0" err="1">
                <a:solidFill>
                  <a:schemeClr val="tx2"/>
                </a:solidFill>
              </a:rPr>
              <a:t>πολυαρωματικών</a:t>
            </a:r>
            <a:r>
              <a:rPr lang="el-GR" sz="2400" b="1" dirty="0">
                <a:solidFill>
                  <a:schemeClr val="tx2"/>
                </a:solidFill>
              </a:rPr>
              <a:t> υδρογονανθράκων</a:t>
            </a:r>
            <a:r>
              <a:rPr lang="el-GR" sz="2400" dirty="0"/>
              <a:t>, με μέσο όρο συγκέντρωσης ίσο με 0,39 μ</a:t>
            </a:r>
            <a:r>
              <a:rPr lang="en-GB" sz="2400" dirty="0"/>
              <a:t>g/g, </a:t>
            </a:r>
            <a:r>
              <a:rPr lang="el-GR" sz="2400" dirty="0"/>
              <a:t>(Οριακή τιμή ολικών </a:t>
            </a:r>
            <a:r>
              <a:rPr lang="en-GB" sz="2400" dirty="0"/>
              <a:t>PAH: </a:t>
            </a:r>
            <a:r>
              <a:rPr lang="el-GR" sz="2400" dirty="0"/>
              <a:t>40 μ</a:t>
            </a:r>
            <a:r>
              <a:rPr lang="en-GB" sz="2400" dirty="0"/>
              <a:t>g/g)</a:t>
            </a:r>
          </a:p>
          <a:p>
            <a:pPr marL="457200" indent="-457200">
              <a:spcAft>
                <a:spcPts val="1200"/>
              </a:spcAft>
              <a:buClr>
                <a:schemeClr val="tx2"/>
              </a:buClr>
              <a:buFont typeface="Wingdings" panose="05000000000000000000" pitchFamily="2" charset="2"/>
              <a:buChar char="Ø"/>
            </a:pPr>
            <a:r>
              <a:rPr lang="el-GR" sz="2400" dirty="0"/>
              <a:t>Χαμηλά επίπεδα </a:t>
            </a:r>
            <a:r>
              <a:rPr lang="el-GR" sz="2400" b="1" dirty="0" err="1">
                <a:solidFill>
                  <a:schemeClr val="tx2"/>
                </a:solidFill>
              </a:rPr>
              <a:t>βαρέων</a:t>
            </a:r>
            <a:r>
              <a:rPr lang="el-GR" sz="2400" b="1" dirty="0">
                <a:solidFill>
                  <a:schemeClr val="tx2"/>
                </a:solidFill>
              </a:rPr>
              <a:t> μετάλλων</a:t>
            </a:r>
            <a:r>
              <a:rPr lang="el-GR" sz="2400" dirty="0"/>
              <a:t>, σε σύγκριση με τις οριακές τιμές πάνω από τις οποίες  υπάρχουν δυσμενείς επιπτώσεις στην υγεία </a:t>
            </a:r>
          </a:p>
        </p:txBody>
      </p:sp>
    </p:spTree>
    <p:extLst>
      <p:ext uri="{BB962C8B-B14F-4D97-AF65-F5344CB8AC3E}">
        <p14:creationId xmlns:p14="http://schemas.microsoft.com/office/powerpoint/2010/main" val="104352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BC3B54-BB6D-45C3-AE2A-DC770928E69B}"/>
              </a:ext>
            </a:extLst>
          </p:cNvPr>
          <p:cNvPicPr>
            <a:picLocks noChangeAspect="1"/>
          </p:cNvPicPr>
          <p:nvPr/>
        </p:nvPicPr>
        <p:blipFill>
          <a:blip r:embed="rId3"/>
          <a:stretch>
            <a:fillRect/>
          </a:stretch>
        </p:blipFill>
        <p:spPr>
          <a:xfrm>
            <a:off x="212942" y="1937855"/>
            <a:ext cx="7012618" cy="4288899"/>
          </a:xfrm>
          <a:prstGeom prst="rect">
            <a:avLst/>
          </a:prstGeom>
        </p:spPr>
      </p:pic>
      <p:sp>
        <p:nvSpPr>
          <p:cNvPr id="4" name="Rectangle 3">
            <a:extLst>
              <a:ext uri="{FF2B5EF4-FFF2-40B4-BE49-F238E27FC236}">
                <a16:creationId xmlns:a16="http://schemas.microsoft.com/office/drawing/2014/main" id="{0E05E424-94E9-43B7-8845-2BC6109C027E}"/>
              </a:ext>
            </a:extLst>
          </p:cNvPr>
          <p:cNvSpPr/>
          <p:nvPr/>
        </p:nvSpPr>
        <p:spPr>
          <a:xfrm>
            <a:off x="0" y="-10633"/>
            <a:ext cx="12192000" cy="9753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0FE2FAA-DE4C-4477-B710-F7A2768A646C}"/>
              </a:ext>
            </a:extLst>
          </p:cNvPr>
          <p:cNvSpPr txBox="1"/>
          <p:nvPr/>
        </p:nvSpPr>
        <p:spPr>
          <a:xfrm>
            <a:off x="1" y="6447257"/>
            <a:ext cx="12224562" cy="400110"/>
          </a:xfrm>
          <a:prstGeom prst="rect">
            <a:avLst/>
          </a:prstGeom>
          <a:noFill/>
        </p:spPr>
        <p:txBody>
          <a:bodyPr wrap="square" rtlCol="0">
            <a:spAutoFit/>
          </a:bodyPr>
          <a:lstStyle/>
          <a:p>
            <a:pPr algn="ctr"/>
            <a:r>
              <a:rPr lang="el-GR" sz="2000" b="1" dirty="0">
                <a:solidFill>
                  <a:schemeClr val="accent1">
                    <a:lumMod val="50000"/>
                  </a:schemeClr>
                </a:solidFill>
              </a:rPr>
              <a:t>Συμβολή των Ερευνητικών Κέντρων στην αντιμετώπιση των φυσικών καταστροφών, 29.11.2019</a:t>
            </a:r>
          </a:p>
        </p:txBody>
      </p:sp>
      <p:pic>
        <p:nvPicPr>
          <p:cNvPr id="7" name="Picture 3">
            <a:extLst>
              <a:ext uri="{FF2B5EF4-FFF2-40B4-BE49-F238E27FC236}">
                <a16:creationId xmlns:a16="http://schemas.microsoft.com/office/drawing/2014/main" id="{77BEA038-F1F6-4988-911B-D6EAD30237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17349" y="-21266"/>
            <a:ext cx="1007214" cy="10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cxnSp>
        <p:nvCxnSpPr>
          <p:cNvPr id="8" name="Straight Connector 7">
            <a:extLst>
              <a:ext uri="{FF2B5EF4-FFF2-40B4-BE49-F238E27FC236}">
                <a16:creationId xmlns:a16="http://schemas.microsoft.com/office/drawing/2014/main" id="{A6796799-B01A-4E38-BA39-B46D28E6B400}"/>
              </a:ext>
            </a:extLst>
          </p:cNvPr>
          <p:cNvCxnSpPr>
            <a:cxnSpLocks/>
          </p:cNvCxnSpPr>
          <p:nvPr/>
        </p:nvCxnSpPr>
        <p:spPr>
          <a:xfrm>
            <a:off x="4017334" y="6337005"/>
            <a:ext cx="4157331"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792A2A-4227-45DC-90CF-FAC6067872F2}"/>
              </a:ext>
            </a:extLst>
          </p:cNvPr>
          <p:cNvSpPr txBox="1"/>
          <p:nvPr/>
        </p:nvSpPr>
        <p:spPr>
          <a:xfrm>
            <a:off x="499730" y="204521"/>
            <a:ext cx="10473070" cy="584775"/>
          </a:xfrm>
          <a:prstGeom prst="rect">
            <a:avLst/>
          </a:prstGeom>
          <a:noFill/>
        </p:spPr>
        <p:txBody>
          <a:bodyPr wrap="square" rtlCol="0">
            <a:spAutoFit/>
          </a:bodyPr>
          <a:lstStyle/>
          <a:p>
            <a:r>
              <a:rPr lang="el-GR" sz="3200" b="1" dirty="0">
                <a:solidFill>
                  <a:schemeClr val="tx2"/>
                </a:solidFill>
              </a:rPr>
              <a:t>Δειγματοληψία και ανάλυση δειγμάτων αέρος</a:t>
            </a:r>
            <a:endParaRPr lang="en-GB" sz="3200" b="1" dirty="0">
              <a:solidFill>
                <a:schemeClr val="tx2"/>
              </a:solidFill>
            </a:endParaRPr>
          </a:p>
        </p:txBody>
      </p:sp>
      <p:sp>
        <p:nvSpPr>
          <p:cNvPr id="9" name="TextBox 8">
            <a:extLst>
              <a:ext uri="{FF2B5EF4-FFF2-40B4-BE49-F238E27FC236}">
                <a16:creationId xmlns:a16="http://schemas.microsoft.com/office/drawing/2014/main" id="{23E30C81-0148-47D3-B0A3-E836F1A856C1}"/>
              </a:ext>
            </a:extLst>
          </p:cNvPr>
          <p:cNvSpPr txBox="1"/>
          <p:nvPr/>
        </p:nvSpPr>
        <p:spPr>
          <a:xfrm>
            <a:off x="1559254" y="1169135"/>
            <a:ext cx="8354021" cy="461665"/>
          </a:xfrm>
          <a:prstGeom prst="rect">
            <a:avLst/>
          </a:prstGeom>
          <a:noFill/>
        </p:spPr>
        <p:txBody>
          <a:bodyPr wrap="square" rtlCol="0">
            <a:spAutoFit/>
          </a:bodyPr>
          <a:lstStyle/>
          <a:p>
            <a:pPr marL="457200" indent="-457200">
              <a:buClr>
                <a:schemeClr val="tx2"/>
              </a:buClr>
              <a:buFont typeface="Wingdings" panose="05000000000000000000" pitchFamily="2" charset="2"/>
              <a:buChar char="ü"/>
            </a:pPr>
            <a:r>
              <a:rPr lang="el-GR" sz="2400" dirty="0"/>
              <a:t>Μετρήσεις σε </a:t>
            </a:r>
            <a:r>
              <a:rPr lang="el-GR" sz="2400" b="1" dirty="0">
                <a:solidFill>
                  <a:schemeClr val="tx2"/>
                </a:solidFill>
              </a:rPr>
              <a:t>5 θέσεις</a:t>
            </a:r>
            <a:r>
              <a:rPr lang="el-GR" sz="2400" dirty="0"/>
              <a:t>, κατά την περίοδο</a:t>
            </a:r>
            <a:r>
              <a:rPr lang="el-GR" sz="2400" b="1" dirty="0">
                <a:solidFill>
                  <a:schemeClr val="tx2"/>
                </a:solidFill>
              </a:rPr>
              <a:t> </a:t>
            </a:r>
            <a:r>
              <a:rPr lang="el-GR" sz="2400" dirty="0"/>
              <a:t>27/8 - 1/9/2018</a:t>
            </a:r>
          </a:p>
        </p:txBody>
      </p:sp>
      <p:sp>
        <p:nvSpPr>
          <p:cNvPr id="11" name="TextBox 10">
            <a:extLst>
              <a:ext uri="{FF2B5EF4-FFF2-40B4-BE49-F238E27FC236}">
                <a16:creationId xmlns:a16="http://schemas.microsoft.com/office/drawing/2014/main" id="{1E7ED82E-B043-44C8-A920-09D01FE07795}"/>
              </a:ext>
            </a:extLst>
          </p:cNvPr>
          <p:cNvSpPr txBox="1"/>
          <p:nvPr/>
        </p:nvSpPr>
        <p:spPr>
          <a:xfrm>
            <a:off x="7451028" y="1917879"/>
            <a:ext cx="5145795" cy="3416320"/>
          </a:xfrm>
          <a:prstGeom prst="rect">
            <a:avLst/>
          </a:prstGeom>
          <a:noFill/>
        </p:spPr>
        <p:txBody>
          <a:bodyPr wrap="square" rtlCol="0">
            <a:spAutoFit/>
          </a:bodyPr>
          <a:lstStyle/>
          <a:p>
            <a:pPr>
              <a:buClr>
                <a:schemeClr val="tx2"/>
              </a:buClr>
            </a:pPr>
            <a:endParaRPr lang="el-GR" sz="2400" dirty="0"/>
          </a:p>
          <a:p>
            <a:pPr marL="457200" indent="-457200">
              <a:buClr>
                <a:schemeClr val="tx2"/>
              </a:buClr>
              <a:buFont typeface="Wingdings" panose="05000000000000000000" pitchFamily="2" charset="2"/>
              <a:buChar char="§"/>
            </a:pPr>
            <a:r>
              <a:rPr lang="el-GR" sz="2400" dirty="0"/>
              <a:t>Αιωρούμενων Σωματιδίων (ΡΜ</a:t>
            </a:r>
            <a:r>
              <a:rPr lang="el-GR" sz="2400" baseline="-25000" dirty="0"/>
              <a:t>10</a:t>
            </a:r>
            <a:r>
              <a:rPr lang="el-GR" sz="2400" dirty="0"/>
              <a:t>,PM</a:t>
            </a:r>
            <a:r>
              <a:rPr lang="el-GR" sz="2400" baseline="-25000" dirty="0"/>
              <a:t>2,5</a:t>
            </a:r>
            <a:r>
              <a:rPr lang="el-GR" sz="2400" dirty="0"/>
              <a:t>)</a:t>
            </a:r>
          </a:p>
          <a:p>
            <a:pPr marL="457200" indent="-457200">
              <a:buClr>
                <a:schemeClr val="tx2"/>
              </a:buClr>
              <a:buFont typeface="Wingdings" panose="05000000000000000000" pitchFamily="2" charset="2"/>
              <a:buChar char="§"/>
            </a:pPr>
            <a:r>
              <a:rPr lang="el-GR" sz="2400" dirty="0"/>
              <a:t>Διοξειδίου του Θείου (SO</a:t>
            </a:r>
            <a:r>
              <a:rPr lang="el-GR" sz="2400" baseline="-25000" dirty="0"/>
              <a:t>2</a:t>
            </a:r>
            <a:r>
              <a:rPr lang="el-GR" sz="2400" dirty="0"/>
              <a:t>)</a:t>
            </a:r>
          </a:p>
          <a:p>
            <a:pPr marL="457200" indent="-457200">
              <a:buClr>
                <a:schemeClr val="tx2"/>
              </a:buClr>
              <a:buFont typeface="Wingdings" panose="05000000000000000000" pitchFamily="2" charset="2"/>
              <a:buChar char="§"/>
            </a:pPr>
            <a:r>
              <a:rPr lang="el-GR" sz="2400" dirty="0"/>
              <a:t>Μονοξειδίου του Άνθρακα (CO)</a:t>
            </a:r>
          </a:p>
          <a:p>
            <a:pPr marL="457200" indent="-457200">
              <a:buClr>
                <a:schemeClr val="tx2"/>
              </a:buClr>
              <a:buFont typeface="Wingdings" panose="05000000000000000000" pitchFamily="2" charset="2"/>
              <a:buChar char="§"/>
            </a:pPr>
            <a:r>
              <a:rPr lang="el-GR" sz="2400" dirty="0"/>
              <a:t>Μονοξείδιο του Αζώτου (ΝΟ)</a:t>
            </a:r>
          </a:p>
          <a:p>
            <a:pPr marL="457200" indent="-457200">
              <a:buClr>
                <a:schemeClr val="tx2"/>
              </a:buClr>
              <a:buFont typeface="Wingdings" panose="05000000000000000000" pitchFamily="2" charset="2"/>
              <a:buChar char="§"/>
            </a:pPr>
            <a:r>
              <a:rPr lang="el-GR" sz="2400" dirty="0"/>
              <a:t>Διοξειδίου του Αζώτου (ΝO</a:t>
            </a:r>
            <a:r>
              <a:rPr lang="el-GR" sz="2400" baseline="-25000" dirty="0"/>
              <a:t>2</a:t>
            </a:r>
            <a:r>
              <a:rPr lang="el-GR" sz="2400" dirty="0"/>
              <a:t>)</a:t>
            </a:r>
          </a:p>
          <a:p>
            <a:pPr marL="457200" indent="-457200">
              <a:spcAft>
                <a:spcPts val="1200"/>
              </a:spcAft>
              <a:buClr>
                <a:schemeClr val="tx2"/>
              </a:buClr>
              <a:buFont typeface="Wingdings" panose="05000000000000000000" pitchFamily="2" charset="2"/>
              <a:buChar char="§"/>
            </a:pPr>
            <a:r>
              <a:rPr lang="el-GR" sz="2400" dirty="0"/>
              <a:t>Πτητικών Οργανικών Ενώσεων (VOCs)</a:t>
            </a:r>
          </a:p>
        </p:txBody>
      </p:sp>
    </p:spTree>
    <p:extLst>
      <p:ext uri="{BB962C8B-B14F-4D97-AF65-F5344CB8AC3E}">
        <p14:creationId xmlns:p14="http://schemas.microsoft.com/office/powerpoint/2010/main" val="225157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05E424-94E9-43B7-8845-2BC6109C027E}"/>
              </a:ext>
            </a:extLst>
          </p:cNvPr>
          <p:cNvSpPr/>
          <p:nvPr/>
        </p:nvSpPr>
        <p:spPr>
          <a:xfrm>
            <a:off x="0" y="-10633"/>
            <a:ext cx="12192000" cy="9753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0FE2FAA-DE4C-4477-B710-F7A2768A646C}"/>
              </a:ext>
            </a:extLst>
          </p:cNvPr>
          <p:cNvSpPr txBox="1"/>
          <p:nvPr/>
        </p:nvSpPr>
        <p:spPr>
          <a:xfrm>
            <a:off x="1" y="6447257"/>
            <a:ext cx="12224562" cy="400110"/>
          </a:xfrm>
          <a:prstGeom prst="rect">
            <a:avLst/>
          </a:prstGeom>
          <a:noFill/>
        </p:spPr>
        <p:txBody>
          <a:bodyPr wrap="square" rtlCol="0">
            <a:spAutoFit/>
          </a:bodyPr>
          <a:lstStyle/>
          <a:p>
            <a:pPr algn="ctr"/>
            <a:r>
              <a:rPr lang="el-GR" sz="2000" b="1" dirty="0">
                <a:solidFill>
                  <a:schemeClr val="accent1">
                    <a:lumMod val="50000"/>
                  </a:schemeClr>
                </a:solidFill>
              </a:rPr>
              <a:t>Συμβολή των Ερευνητικών Κέντρων στην αντιμετώπιση των φυσικών καταστροφών, 29.11.2019</a:t>
            </a:r>
          </a:p>
        </p:txBody>
      </p:sp>
      <p:pic>
        <p:nvPicPr>
          <p:cNvPr id="7" name="Picture 3">
            <a:extLst>
              <a:ext uri="{FF2B5EF4-FFF2-40B4-BE49-F238E27FC236}">
                <a16:creationId xmlns:a16="http://schemas.microsoft.com/office/drawing/2014/main" id="{77BEA038-F1F6-4988-911B-D6EAD30237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7349" y="-21266"/>
            <a:ext cx="1007214" cy="10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cxnSp>
        <p:nvCxnSpPr>
          <p:cNvPr id="8" name="Straight Connector 7">
            <a:extLst>
              <a:ext uri="{FF2B5EF4-FFF2-40B4-BE49-F238E27FC236}">
                <a16:creationId xmlns:a16="http://schemas.microsoft.com/office/drawing/2014/main" id="{A6796799-B01A-4E38-BA39-B46D28E6B400}"/>
              </a:ext>
            </a:extLst>
          </p:cNvPr>
          <p:cNvCxnSpPr>
            <a:cxnSpLocks/>
          </p:cNvCxnSpPr>
          <p:nvPr/>
        </p:nvCxnSpPr>
        <p:spPr>
          <a:xfrm>
            <a:off x="4017334" y="6337005"/>
            <a:ext cx="4157331"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792A2A-4227-45DC-90CF-FAC6067872F2}"/>
              </a:ext>
            </a:extLst>
          </p:cNvPr>
          <p:cNvSpPr txBox="1"/>
          <p:nvPr/>
        </p:nvSpPr>
        <p:spPr>
          <a:xfrm>
            <a:off x="499730" y="204521"/>
            <a:ext cx="10473070" cy="584775"/>
          </a:xfrm>
          <a:prstGeom prst="rect">
            <a:avLst/>
          </a:prstGeom>
          <a:noFill/>
        </p:spPr>
        <p:txBody>
          <a:bodyPr wrap="square" rtlCol="0">
            <a:spAutoFit/>
          </a:bodyPr>
          <a:lstStyle/>
          <a:p>
            <a:r>
              <a:rPr lang="el-GR" sz="3200" b="1" dirty="0">
                <a:solidFill>
                  <a:schemeClr val="tx2"/>
                </a:solidFill>
              </a:rPr>
              <a:t>Δειγματοληψία και ανάλυση δειγμάτων αέρος</a:t>
            </a:r>
            <a:endParaRPr lang="en-GB" sz="3200" b="1" dirty="0">
              <a:solidFill>
                <a:schemeClr val="tx2"/>
              </a:solidFill>
            </a:endParaRPr>
          </a:p>
        </p:txBody>
      </p:sp>
      <p:sp>
        <p:nvSpPr>
          <p:cNvPr id="9" name="TextBox 8">
            <a:extLst>
              <a:ext uri="{FF2B5EF4-FFF2-40B4-BE49-F238E27FC236}">
                <a16:creationId xmlns:a16="http://schemas.microsoft.com/office/drawing/2014/main" id="{23E30C81-0148-47D3-B0A3-E836F1A856C1}"/>
              </a:ext>
            </a:extLst>
          </p:cNvPr>
          <p:cNvSpPr txBox="1"/>
          <p:nvPr/>
        </p:nvSpPr>
        <p:spPr>
          <a:xfrm>
            <a:off x="7350820" y="1612636"/>
            <a:ext cx="4991492" cy="4154984"/>
          </a:xfrm>
          <a:prstGeom prst="rect">
            <a:avLst/>
          </a:prstGeom>
          <a:noFill/>
        </p:spPr>
        <p:txBody>
          <a:bodyPr wrap="square" rtlCol="0">
            <a:spAutoFit/>
          </a:bodyPr>
          <a:lstStyle/>
          <a:p>
            <a:pPr marL="457200" indent="-457200">
              <a:buClr>
                <a:schemeClr val="tx2"/>
              </a:buClr>
              <a:buFont typeface="Wingdings" panose="05000000000000000000" pitchFamily="2" charset="2"/>
              <a:buChar char="ü"/>
            </a:pPr>
            <a:r>
              <a:rPr lang="el-GR" sz="2400" dirty="0"/>
              <a:t>Ανάλυση δειγμάτων </a:t>
            </a:r>
            <a:r>
              <a:rPr lang="en-US" sz="2400" dirty="0"/>
              <a:t>PM</a:t>
            </a:r>
            <a:r>
              <a:rPr lang="en-US" sz="2400" baseline="-25000" dirty="0"/>
              <a:t>10</a:t>
            </a:r>
            <a:r>
              <a:rPr lang="en-US" sz="2400" dirty="0"/>
              <a:t> </a:t>
            </a:r>
            <a:r>
              <a:rPr lang="el-GR" sz="2400" dirty="0"/>
              <a:t>για </a:t>
            </a:r>
            <a:r>
              <a:rPr lang="el-GR" sz="2400" b="1" dirty="0">
                <a:solidFill>
                  <a:schemeClr val="tx2"/>
                </a:solidFill>
              </a:rPr>
              <a:t>Πολυαρωματικούς Υδρογονάνθρακες  </a:t>
            </a:r>
            <a:r>
              <a:rPr lang="el-GR" sz="2400" dirty="0"/>
              <a:t>και </a:t>
            </a:r>
            <a:r>
              <a:rPr lang="el-GR" sz="2400" b="1" dirty="0">
                <a:solidFill>
                  <a:schemeClr val="tx2"/>
                </a:solidFill>
              </a:rPr>
              <a:t>Βαρέα Μέταλλα</a:t>
            </a:r>
          </a:p>
          <a:p>
            <a:pPr marL="457200" indent="-457200">
              <a:buClr>
                <a:schemeClr val="tx2"/>
              </a:buClr>
              <a:buFont typeface="Wingdings" panose="05000000000000000000" pitchFamily="2" charset="2"/>
              <a:buChar char="ü"/>
            </a:pPr>
            <a:endParaRPr lang="el-GR" sz="2400" dirty="0"/>
          </a:p>
          <a:p>
            <a:pPr marL="457200" indent="-457200">
              <a:buClr>
                <a:schemeClr val="tx2"/>
              </a:buClr>
              <a:buFont typeface="Wingdings" panose="05000000000000000000" pitchFamily="2" charset="2"/>
              <a:buChar char="ü"/>
            </a:pPr>
            <a:r>
              <a:rPr lang="el-GR" sz="2400" dirty="0"/>
              <a:t>Δειγματοληψία </a:t>
            </a:r>
            <a:r>
              <a:rPr lang="el-GR" sz="2400" b="1" dirty="0">
                <a:solidFill>
                  <a:schemeClr val="tx2"/>
                </a:solidFill>
              </a:rPr>
              <a:t>ολικής σωματιδιακής ύλης (TSP) </a:t>
            </a:r>
            <a:r>
              <a:rPr lang="el-GR" sz="2400" dirty="0"/>
              <a:t>και ανάλυση για: </a:t>
            </a:r>
          </a:p>
          <a:p>
            <a:pPr marL="914400" lvl="1" indent="-457200">
              <a:buClr>
                <a:schemeClr val="tx2"/>
              </a:buClr>
              <a:buFont typeface="Wingdings" panose="05000000000000000000" pitchFamily="2" charset="2"/>
              <a:buChar char="§"/>
            </a:pPr>
            <a:r>
              <a:rPr lang="el-GR" sz="2400" dirty="0"/>
              <a:t>Διοξίνες</a:t>
            </a:r>
          </a:p>
          <a:p>
            <a:pPr marL="914400" lvl="1" indent="-457200">
              <a:buClr>
                <a:schemeClr val="tx2"/>
              </a:buClr>
              <a:buFont typeface="Wingdings" panose="05000000000000000000" pitchFamily="2" charset="2"/>
              <a:buChar char="§"/>
            </a:pPr>
            <a:r>
              <a:rPr lang="el-GR" sz="2400" dirty="0"/>
              <a:t>Φουράνια</a:t>
            </a:r>
          </a:p>
          <a:p>
            <a:pPr marL="914400" lvl="1" indent="-457200">
              <a:buClr>
                <a:schemeClr val="tx2"/>
              </a:buClr>
              <a:buFont typeface="Wingdings" panose="05000000000000000000" pitchFamily="2" charset="2"/>
              <a:buChar char="§"/>
            </a:pPr>
            <a:r>
              <a:rPr lang="el-GR" sz="2400" dirty="0"/>
              <a:t>Πολυχλωριωμένα Διφαινύλια</a:t>
            </a:r>
          </a:p>
        </p:txBody>
      </p:sp>
      <p:pic>
        <p:nvPicPr>
          <p:cNvPr id="11" name="Picture 10">
            <a:extLst>
              <a:ext uri="{FF2B5EF4-FFF2-40B4-BE49-F238E27FC236}">
                <a16:creationId xmlns:a16="http://schemas.microsoft.com/office/drawing/2014/main" id="{F65EFDC3-4CF3-48B2-BDEA-565A4B1F674E}"/>
              </a:ext>
            </a:extLst>
          </p:cNvPr>
          <p:cNvPicPr>
            <a:picLocks noChangeAspect="1"/>
          </p:cNvPicPr>
          <p:nvPr/>
        </p:nvPicPr>
        <p:blipFill>
          <a:blip r:embed="rId4"/>
          <a:stretch>
            <a:fillRect/>
          </a:stretch>
        </p:blipFill>
        <p:spPr>
          <a:xfrm>
            <a:off x="187890" y="1572153"/>
            <a:ext cx="7012618" cy="4288899"/>
          </a:xfrm>
          <a:prstGeom prst="rect">
            <a:avLst/>
          </a:prstGeom>
        </p:spPr>
      </p:pic>
    </p:spTree>
    <p:extLst>
      <p:ext uri="{BB962C8B-B14F-4D97-AF65-F5344CB8AC3E}">
        <p14:creationId xmlns:p14="http://schemas.microsoft.com/office/powerpoint/2010/main" val="293214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additive="base">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05E424-94E9-43B7-8845-2BC6109C027E}"/>
              </a:ext>
            </a:extLst>
          </p:cNvPr>
          <p:cNvSpPr/>
          <p:nvPr/>
        </p:nvSpPr>
        <p:spPr>
          <a:xfrm>
            <a:off x="0" y="-10633"/>
            <a:ext cx="12192000" cy="9753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0FE2FAA-DE4C-4477-B710-F7A2768A646C}"/>
              </a:ext>
            </a:extLst>
          </p:cNvPr>
          <p:cNvSpPr txBox="1"/>
          <p:nvPr/>
        </p:nvSpPr>
        <p:spPr>
          <a:xfrm>
            <a:off x="1" y="6447257"/>
            <a:ext cx="12224562" cy="400110"/>
          </a:xfrm>
          <a:prstGeom prst="rect">
            <a:avLst/>
          </a:prstGeom>
          <a:noFill/>
        </p:spPr>
        <p:txBody>
          <a:bodyPr wrap="square" rtlCol="0">
            <a:spAutoFit/>
          </a:bodyPr>
          <a:lstStyle/>
          <a:p>
            <a:pPr algn="ctr"/>
            <a:r>
              <a:rPr lang="el-GR" sz="2000" b="1" dirty="0">
                <a:solidFill>
                  <a:schemeClr val="accent1">
                    <a:lumMod val="50000"/>
                  </a:schemeClr>
                </a:solidFill>
              </a:rPr>
              <a:t>Συμβολή των Ερευνητικών Κέντρων στην αντιμετώπιση των φυσικών καταστροφών, 29.11.2019</a:t>
            </a:r>
          </a:p>
        </p:txBody>
      </p:sp>
      <p:pic>
        <p:nvPicPr>
          <p:cNvPr id="7" name="Picture 3">
            <a:extLst>
              <a:ext uri="{FF2B5EF4-FFF2-40B4-BE49-F238E27FC236}">
                <a16:creationId xmlns:a16="http://schemas.microsoft.com/office/drawing/2014/main" id="{77BEA038-F1F6-4988-911B-D6EAD30237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7349" y="-21266"/>
            <a:ext cx="1007214" cy="10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cxnSp>
        <p:nvCxnSpPr>
          <p:cNvPr id="8" name="Straight Connector 7">
            <a:extLst>
              <a:ext uri="{FF2B5EF4-FFF2-40B4-BE49-F238E27FC236}">
                <a16:creationId xmlns:a16="http://schemas.microsoft.com/office/drawing/2014/main" id="{A6796799-B01A-4E38-BA39-B46D28E6B400}"/>
              </a:ext>
            </a:extLst>
          </p:cNvPr>
          <p:cNvCxnSpPr>
            <a:cxnSpLocks/>
          </p:cNvCxnSpPr>
          <p:nvPr/>
        </p:nvCxnSpPr>
        <p:spPr>
          <a:xfrm>
            <a:off x="4017334" y="6337005"/>
            <a:ext cx="4157331"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792A2A-4227-45DC-90CF-FAC6067872F2}"/>
              </a:ext>
            </a:extLst>
          </p:cNvPr>
          <p:cNvSpPr txBox="1"/>
          <p:nvPr/>
        </p:nvSpPr>
        <p:spPr>
          <a:xfrm>
            <a:off x="499730" y="204521"/>
            <a:ext cx="10473070" cy="584775"/>
          </a:xfrm>
          <a:prstGeom prst="rect">
            <a:avLst/>
          </a:prstGeom>
          <a:noFill/>
        </p:spPr>
        <p:txBody>
          <a:bodyPr wrap="square" rtlCol="0">
            <a:spAutoFit/>
          </a:bodyPr>
          <a:lstStyle/>
          <a:p>
            <a:r>
              <a:rPr lang="el-GR" sz="3200" b="1" dirty="0">
                <a:solidFill>
                  <a:schemeClr val="tx2"/>
                </a:solidFill>
              </a:rPr>
              <a:t>Δειγματοληψία και ανάλυση δειγμάτων αέρος</a:t>
            </a:r>
            <a:endParaRPr lang="en-GB" sz="3200" b="1" dirty="0">
              <a:solidFill>
                <a:schemeClr val="tx2"/>
              </a:solidFill>
            </a:endParaRPr>
          </a:p>
        </p:txBody>
      </p:sp>
      <p:pic>
        <p:nvPicPr>
          <p:cNvPr id="3" name="Picture 2"/>
          <p:cNvPicPr>
            <a:picLocks noChangeAspect="1"/>
          </p:cNvPicPr>
          <p:nvPr/>
        </p:nvPicPr>
        <p:blipFill>
          <a:blip r:embed="rId4"/>
          <a:stretch>
            <a:fillRect/>
          </a:stretch>
        </p:blipFill>
        <p:spPr>
          <a:xfrm>
            <a:off x="0" y="1074932"/>
            <a:ext cx="5856668" cy="3514001"/>
          </a:xfrm>
          <a:prstGeom prst="rect">
            <a:avLst/>
          </a:prstGeom>
        </p:spPr>
      </p:pic>
      <p:sp>
        <p:nvSpPr>
          <p:cNvPr id="12" name="Left Arrow 11"/>
          <p:cNvSpPr/>
          <p:nvPr/>
        </p:nvSpPr>
        <p:spPr>
          <a:xfrm>
            <a:off x="5856668" y="1608667"/>
            <a:ext cx="628799" cy="4910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722530" y="1576513"/>
            <a:ext cx="4990805" cy="523220"/>
          </a:xfrm>
          <a:prstGeom prst="rect">
            <a:avLst/>
          </a:prstGeom>
          <a:noFill/>
        </p:spPr>
        <p:txBody>
          <a:bodyPr wrap="square" rtlCol="0">
            <a:spAutoFit/>
          </a:bodyPr>
          <a:lstStyle/>
          <a:p>
            <a:r>
              <a:rPr lang="el-GR" sz="2800" b="1" dirty="0"/>
              <a:t>Αιωρούμενα Σωματίδια</a:t>
            </a:r>
            <a:endParaRPr lang="en-GB" sz="2800" b="1" dirty="0"/>
          </a:p>
        </p:txBody>
      </p:sp>
      <p:sp>
        <p:nvSpPr>
          <p:cNvPr id="15" name="Left Arrow 14"/>
          <p:cNvSpPr/>
          <p:nvPr/>
        </p:nvSpPr>
        <p:spPr>
          <a:xfrm rot="10800000">
            <a:off x="4825233" y="5027029"/>
            <a:ext cx="628799" cy="4910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01972" y="4694471"/>
            <a:ext cx="4723260" cy="1384995"/>
          </a:xfrm>
          <a:prstGeom prst="rect">
            <a:avLst/>
          </a:prstGeom>
          <a:noFill/>
        </p:spPr>
        <p:txBody>
          <a:bodyPr wrap="square" rtlCol="0">
            <a:spAutoFit/>
          </a:bodyPr>
          <a:lstStyle/>
          <a:p>
            <a:pPr algn="r"/>
            <a:r>
              <a:rPr lang="el-GR" sz="2800" b="1" dirty="0" err="1"/>
              <a:t>Βαρέα</a:t>
            </a:r>
            <a:r>
              <a:rPr lang="el-GR" sz="2800" b="1" dirty="0"/>
              <a:t> Μέταλλα / </a:t>
            </a:r>
          </a:p>
          <a:p>
            <a:pPr algn="r"/>
            <a:r>
              <a:rPr lang="el-GR" sz="2800" b="1" dirty="0"/>
              <a:t>Πολυαρωματικοί Υδρογονάνθρακες</a:t>
            </a:r>
            <a:endParaRPr lang="en-GB" sz="2800" b="1" dirty="0"/>
          </a:p>
        </p:txBody>
      </p:sp>
      <p:pic>
        <p:nvPicPr>
          <p:cNvPr id="17" name="Picture 16"/>
          <p:cNvPicPr>
            <a:picLocks noChangeAspect="1"/>
          </p:cNvPicPr>
          <p:nvPr/>
        </p:nvPicPr>
        <p:blipFill>
          <a:blip r:embed="rId5"/>
          <a:stretch>
            <a:fillRect/>
          </a:stretch>
        </p:blipFill>
        <p:spPr>
          <a:xfrm>
            <a:off x="5767853" y="2992879"/>
            <a:ext cx="6424147" cy="3854488"/>
          </a:xfrm>
          <a:prstGeom prst="rect">
            <a:avLst/>
          </a:prstGeom>
        </p:spPr>
      </p:pic>
    </p:spTree>
    <p:extLst>
      <p:ext uri="{BB962C8B-B14F-4D97-AF65-F5344CB8AC3E}">
        <p14:creationId xmlns:p14="http://schemas.microsoft.com/office/powerpoint/2010/main" val="145004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05E424-94E9-43B7-8845-2BC6109C027E}"/>
              </a:ext>
            </a:extLst>
          </p:cNvPr>
          <p:cNvSpPr/>
          <p:nvPr/>
        </p:nvSpPr>
        <p:spPr>
          <a:xfrm>
            <a:off x="0" y="-10633"/>
            <a:ext cx="12192000" cy="9753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0FE2FAA-DE4C-4477-B710-F7A2768A646C}"/>
              </a:ext>
            </a:extLst>
          </p:cNvPr>
          <p:cNvSpPr txBox="1"/>
          <p:nvPr/>
        </p:nvSpPr>
        <p:spPr>
          <a:xfrm>
            <a:off x="1" y="6447257"/>
            <a:ext cx="12224562" cy="400110"/>
          </a:xfrm>
          <a:prstGeom prst="rect">
            <a:avLst/>
          </a:prstGeom>
          <a:noFill/>
        </p:spPr>
        <p:txBody>
          <a:bodyPr wrap="square" rtlCol="0">
            <a:spAutoFit/>
          </a:bodyPr>
          <a:lstStyle/>
          <a:p>
            <a:pPr algn="ctr"/>
            <a:r>
              <a:rPr lang="el-GR" sz="2000" b="1" dirty="0">
                <a:solidFill>
                  <a:schemeClr val="accent1">
                    <a:lumMod val="50000"/>
                  </a:schemeClr>
                </a:solidFill>
              </a:rPr>
              <a:t>Συμβολή των Ερευνητικών Κέντρων στην αντιμετώπιση των φυσικών καταστροφών, 29.11.2019</a:t>
            </a:r>
          </a:p>
        </p:txBody>
      </p:sp>
      <p:pic>
        <p:nvPicPr>
          <p:cNvPr id="7" name="Picture 3">
            <a:extLst>
              <a:ext uri="{FF2B5EF4-FFF2-40B4-BE49-F238E27FC236}">
                <a16:creationId xmlns:a16="http://schemas.microsoft.com/office/drawing/2014/main" id="{77BEA038-F1F6-4988-911B-D6EAD30237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7349" y="-21266"/>
            <a:ext cx="1007214" cy="10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cxnSp>
        <p:nvCxnSpPr>
          <p:cNvPr id="8" name="Straight Connector 7">
            <a:extLst>
              <a:ext uri="{FF2B5EF4-FFF2-40B4-BE49-F238E27FC236}">
                <a16:creationId xmlns:a16="http://schemas.microsoft.com/office/drawing/2014/main" id="{A6796799-B01A-4E38-BA39-B46D28E6B400}"/>
              </a:ext>
            </a:extLst>
          </p:cNvPr>
          <p:cNvCxnSpPr>
            <a:cxnSpLocks/>
          </p:cNvCxnSpPr>
          <p:nvPr/>
        </p:nvCxnSpPr>
        <p:spPr>
          <a:xfrm>
            <a:off x="4017334" y="6337005"/>
            <a:ext cx="4157331" cy="0"/>
          </a:xfrm>
          <a:prstGeom prst="line">
            <a:avLst/>
          </a:prstGeom>
          <a:ln w="349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792A2A-4227-45DC-90CF-FAC6067872F2}"/>
              </a:ext>
            </a:extLst>
          </p:cNvPr>
          <p:cNvSpPr txBox="1"/>
          <p:nvPr/>
        </p:nvSpPr>
        <p:spPr>
          <a:xfrm>
            <a:off x="499730" y="204521"/>
            <a:ext cx="10473070" cy="584775"/>
          </a:xfrm>
          <a:prstGeom prst="rect">
            <a:avLst/>
          </a:prstGeom>
          <a:noFill/>
        </p:spPr>
        <p:txBody>
          <a:bodyPr wrap="square" rtlCol="0">
            <a:spAutoFit/>
          </a:bodyPr>
          <a:lstStyle/>
          <a:p>
            <a:r>
              <a:rPr lang="el-GR" sz="3200" b="1" dirty="0">
                <a:solidFill>
                  <a:schemeClr val="tx2"/>
                </a:solidFill>
              </a:rPr>
              <a:t>Δειγματοληψία και ανάλυση δειγμάτων αέρος</a:t>
            </a:r>
            <a:endParaRPr lang="en-GB" sz="3200" b="1" dirty="0">
              <a:solidFill>
                <a:schemeClr val="tx2"/>
              </a:solidFill>
            </a:endParaRPr>
          </a:p>
        </p:txBody>
      </p:sp>
      <p:sp>
        <p:nvSpPr>
          <p:cNvPr id="17" name="TextBox 16">
            <a:extLst>
              <a:ext uri="{FF2B5EF4-FFF2-40B4-BE49-F238E27FC236}">
                <a16:creationId xmlns:a16="http://schemas.microsoft.com/office/drawing/2014/main" id="{23E30C81-0148-47D3-B0A3-E836F1A856C1}"/>
              </a:ext>
            </a:extLst>
          </p:cNvPr>
          <p:cNvSpPr txBox="1"/>
          <p:nvPr/>
        </p:nvSpPr>
        <p:spPr>
          <a:xfrm>
            <a:off x="406399" y="1285892"/>
            <a:ext cx="11379200" cy="4985980"/>
          </a:xfrm>
          <a:prstGeom prst="rect">
            <a:avLst/>
          </a:prstGeom>
          <a:noFill/>
        </p:spPr>
        <p:txBody>
          <a:bodyPr wrap="square" rtlCol="0">
            <a:spAutoFit/>
          </a:bodyPr>
          <a:lstStyle/>
          <a:p>
            <a:pPr marL="457200" indent="-457200">
              <a:spcAft>
                <a:spcPts val="1200"/>
              </a:spcAft>
              <a:buClr>
                <a:schemeClr val="tx2"/>
              </a:buClr>
              <a:buFont typeface="Wingdings" panose="05000000000000000000" pitchFamily="2" charset="2"/>
              <a:buChar char="ü"/>
            </a:pPr>
            <a:r>
              <a:rPr lang="el-GR" sz="2400" dirty="0"/>
              <a:t>Οι μετρήσεις των </a:t>
            </a:r>
            <a:r>
              <a:rPr lang="el-GR" sz="2400" b="1" dirty="0">
                <a:solidFill>
                  <a:schemeClr val="tx2"/>
                </a:solidFill>
              </a:rPr>
              <a:t>ανόργανων αέριων ρύπων </a:t>
            </a:r>
            <a:r>
              <a:rPr lang="el-GR" sz="2400" dirty="0"/>
              <a:t>(ΝΟ, ΝΟ</a:t>
            </a:r>
            <a:r>
              <a:rPr lang="el-GR" sz="2400" baseline="-25000" dirty="0"/>
              <a:t>2</a:t>
            </a:r>
            <a:r>
              <a:rPr lang="el-GR" sz="2400" dirty="0"/>
              <a:t>, CO, SO</a:t>
            </a:r>
            <a:r>
              <a:rPr lang="el-GR" sz="2400" baseline="-25000" dirty="0"/>
              <a:t>2</a:t>
            </a:r>
            <a:r>
              <a:rPr lang="el-GR" sz="2400" dirty="0"/>
              <a:t>) και των </a:t>
            </a:r>
            <a:r>
              <a:rPr lang="el-GR" sz="2400" b="1" dirty="0">
                <a:solidFill>
                  <a:schemeClr val="tx2"/>
                </a:solidFill>
              </a:rPr>
              <a:t>πτητικών οργανικών ενώσεων </a:t>
            </a:r>
            <a:r>
              <a:rPr lang="el-GR" sz="2400" dirty="0"/>
              <a:t>κυμάνθηκαν σε επίπεδα χαμηλότερα των ορίων που ορίζει η Οδηγία 2008-50-EΚ.</a:t>
            </a:r>
          </a:p>
          <a:p>
            <a:pPr marL="457200" indent="-457200">
              <a:spcAft>
                <a:spcPts val="1200"/>
              </a:spcAft>
              <a:buClr>
                <a:schemeClr val="tx2"/>
              </a:buClr>
              <a:buFont typeface="Wingdings" panose="05000000000000000000" pitchFamily="2" charset="2"/>
              <a:buChar char="ü"/>
            </a:pPr>
            <a:r>
              <a:rPr lang="el-GR" sz="2400" dirty="0"/>
              <a:t>Οι τιμές συγκέντρωσης </a:t>
            </a:r>
            <a:r>
              <a:rPr lang="el-GR" sz="2400" b="1" dirty="0">
                <a:solidFill>
                  <a:schemeClr val="tx2"/>
                </a:solidFill>
              </a:rPr>
              <a:t>συνολικής τοξικότητας διοξινών και φουρανίων </a:t>
            </a:r>
            <a:r>
              <a:rPr lang="el-GR" sz="2400" dirty="0"/>
              <a:t>ήταν χαμηλές, αντίστοιχες με επίπεδα που έχουν μετρηθεί σε αγροτικές περιοχές, απομακρυσμένες από αστικές δραστηριότητες.  </a:t>
            </a:r>
          </a:p>
          <a:p>
            <a:pPr marL="457200" indent="-457200">
              <a:spcAft>
                <a:spcPts val="1200"/>
              </a:spcAft>
              <a:buClr>
                <a:schemeClr val="tx2"/>
              </a:buClr>
              <a:buFont typeface="Wingdings" panose="05000000000000000000" pitchFamily="2" charset="2"/>
              <a:buChar char="ü"/>
            </a:pPr>
            <a:r>
              <a:rPr lang="el-GR" sz="2400" dirty="0"/>
              <a:t>Οι μέσες τιμές συγκέντρωσης </a:t>
            </a:r>
            <a:r>
              <a:rPr lang="el-GR" sz="2400" b="1" dirty="0">
                <a:solidFill>
                  <a:schemeClr val="tx2"/>
                </a:solidFill>
              </a:rPr>
              <a:t>συνολικής τοξικότητας για τα πολυχλωριωμένα </a:t>
            </a:r>
            <a:r>
              <a:rPr lang="el-GR" sz="2400" b="1" dirty="0" err="1">
                <a:solidFill>
                  <a:schemeClr val="tx2"/>
                </a:solidFill>
              </a:rPr>
              <a:t>διφαινύλια</a:t>
            </a:r>
            <a:r>
              <a:rPr lang="el-GR" sz="2400" b="1" dirty="0">
                <a:solidFill>
                  <a:schemeClr val="tx2"/>
                </a:solidFill>
              </a:rPr>
              <a:t> (</a:t>
            </a:r>
            <a:r>
              <a:rPr lang="el-GR" sz="2400" b="1" dirty="0" err="1">
                <a:solidFill>
                  <a:schemeClr val="tx2"/>
                </a:solidFill>
              </a:rPr>
              <a:t>PCBs</a:t>
            </a:r>
            <a:r>
              <a:rPr lang="el-GR" sz="2400" b="1" dirty="0">
                <a:solidFill>
                  <a:schemeClr val="tx2"/>
                </a:solidFill>
              </a:rPr>
              <a:t>) </a:t>
            </a:r>
            <a:r>
              <a:rPr lang="el-GR" sz="2400" dirty="0"/>
              <a:t>ήταν χαμηλότερες από αυτές που ανιχνεύονται στο κέντρο της Αθήνας και σημαντικά χαμηλότερες από αυτές που αξιολογεί το Γερμανικό Ομοσπονδιακό Υπουργείο Υγείας ως όρια όπου απαιτείται ειδικός καθαρισμός και τακτικός αερισμός.</a:t>
            </a:r>
          </a:p>
          <a:p>
            <a:pPr marL="457200" indent="-457200">
              <a:buClr>
                <a:schemeClr val="tx2"/>
              </a:buClr>
              <a:buFont typeface="Wingdings" panose="05000000000000000000" pitchFamily="2" charset="2"/>
              <a:buChar char="ü"/>
            </a:pPr>
            <a:endParaRPr lang="el-GR" sz="2400" dirty="0"/>
          </a:p>
        </p:txBody>
      </p:sp>
    </p:spTree>
    <p:extLst>
      <p:ext uri="{BB962C8B-B14F-4D97-AF65-F5344CB8AC3E}">
        <p14:creationId xmlns:p14="http://schemas.microsoft.com/office/powerpoint/2010/main" val="1117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 calcmode="lin" valueType="num">
                                      <p:cBhvr additive="base">
                                        <p:cTn id="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 calcmode="lin" valueType="num">
                                      <p:cBhvr additive="base">
                                        <p:cTn id="13"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718</TotalTime>
  <Words>884</Words>
  <Application>Microsoft Office PowerPoint</Application>
  <PresentationFormat>Widescreen</PresentationFormat>
  <Paragraphs>111</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Έλεγχος της ποιότητας αέρα, υδάτων και εδάφους και εκτίμηση έκθεσης του πληθυσμού,  στις πυρόπληκτες περιοχές της Ανατολικής Αττικής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dc:creator>
  <cp:lastModifiedBy>Lila Diapouli</cp:lastModifiedBy>
  <cp:revision>41</cp:revision>
  <dcterms:created xsi:type="dcterms:W3CDTF">2016-01-21T12:24:16Z</dcterms:created>
  <dcterms:modified xsi:type="dcterms:W3CDTF">2019-11-27T20:45:56Z</dcterms:modified>
</cp:coreProperties>
</file>