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 id="2147483893" r:id="rId2"/>
  </p:sldMasterIdLst>
  <p:notesMasterIdLst>
    <p:notesMasterId r:id="rId41"/>
  </p:notesMasterIdLst>
  <p:sldIdLst>
    <p:sldId id="309" r:id="rId3"/>
    <p:sldId id="332" r:id="rId4"/>
    <p:sldId id="267" r:id="rId5"/>
    <p:sldId id="265" r:id="rId6"/>
    <p:sldId id="287" r:id="rId7"/>
    <p:sldId id="310" r:id="rId8"/>
    <p:sldId id="328" r:id="rId9"/>
    <p:sldId id="336" r:id="rId10"/>
    <p:sldId id="323" r:id="rId11"/>
    <p:sldId id="325" r:id="rId12"/>
    <p:sldId id="333" r:id="rId13"/>
    <p:sldId id="337" r:id="rId14"/>
    <p:sldId id="334" r:id="rId15"/>
    <p:sldId id="338" r:id="rId16"/>
    <p:sldId id="339" r:id="rId17"/>
    <p:sldId id="340" r:id="rId18"/>
    <p:sldId id="303" r:id="rId19"/>
    <p:sldId id="341" r:id="rId20"/>
    <p:sldId id="342" r:id="rId21"/>
    <p:sldId id="343" r:id="rId22"/>
    <p:sldId id="344" r:id="rId23"/>
    <p:sldId id="345" r:id="rId24"/>
    <p:sldId id="346" r:id="rId25"/>
    <p:sldId id="347" r:id="rId26"/>
    <p:sldId id="348" r:id="rId27"/>
    <p:sldId id="256" r:id="rId28"/>
    <p:sldId id="258" r:id="rId29"/>
    <p:sldId id="264" r:id="rId30"/>
    <p:sldId id="283" r:id="rId31"/>
    <p:sldId id="262" r:id="rId32"/>
    <p:sldId id="284" r:id="rId33"/>
    <p:sldId id="274" r:id="rId34"/>
    <p:sldId id="349" r:id="rId35"/>
    <p:sldId id="268" r:id="rId36"/>
    <p:sldId id="269" r:id="rId37"/>
    <p:sldId id="276" r:id="rId38"/>
    <p:sldId id="275" r:id="rId39"/>
    <p:sldId id="35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2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9" autoAdjust="0"/>
    <p:restoredTop sz="90485" autoAdjust="0"/>
  </p:normalViewPr>
  <p:slideViewPr>
    <p:cSldViewPr snapToGrid="0">
      <p:cViewPr varScale="1">
        <p:scale>
          <a:sx n="101" d="100"/>
          <a:sy n="101" d="100"/>
        </p:scale>
        <p:origin x="40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34891-E4A4-4926-BB35-663BBC486675}" type="doc">
      <dgm:prSet loTypeId="urn:microsoft.com/office/officeart/2005/8/layout/radial3" loCatId="cycle" qsTypeId="urn:microsoft.com/office/officeart/2005/8/quickstyle/simple1" qsCatId="simple" csTypeId="urn:microsoft.com/office/officeart/2005/8/colors/accent1_5" csCatId="accent1" phldr="1"/>
      <dgm:spPr/>
      <dgm:t>
        <a:bodyPr/>
        <a:lstStyle/>
        <a:p>
          <a:endParaRPr lang="el-GR"/>
        </a:p>
      </dgm:t>
    </dgm:pt>
    <dgm:pt modelId="{F3F5B3D5-3D4B-47B5-A6CC-57CB04C49958}">
      <dgm:prSet phldrT="[Text]" custT="1"/>
      <dgm:spPr/>
      <dgm:t>
        <a:bodyPr/>
        <a:lstStyle/>
        <a:p>
          <a:pPr algn="ctr"/>
          <a:r>
            <a:rPr lang="el-GR" sz="2000" dirty="0"/>
            <a:t>Καλλιέργειες</a:t>
          </a:r>
        </a:p>
      </dgm:t>
    </dgm:pt>
    <dgm:pt modelId="{1975C7D8-5AD6-4634-B4D5-159C343F531E}" type="parTrans" cxnId="{F20AB55B-07AC-4594-B8BB-6B84C78A6A99}">
      <dgm:prSet/>
      <dgm:spPr/>
      <dgm:t>
        <a:bodyPr/>
        <a:lstStyle/>
        <a:p>
          <a:pPr algn="ctr"/>
          <a:endParaRPr lang="el-GR"/>
        </a:p>
      </dgm:t>
    </dgm:pt>
    <dgm:pt modelId="{070C547D-CD1A-4147-893D-4772D1C49674}" type="sibTrans" cxnId="{F20AB55B-07AC-4594-B8BB-6B84C78A6A99}">
      <dgm:prSet/>
      <dgm:spPr/>
      <dgm:t>
        <a:bodyPr/>
        <a:lstStyle/>
        <a:p>
          <a:pPr algn="ctr"/>
          <a:endParaRPr lang="el-GR"/>
        </a:p>
      </dgm:t>
    </dgm:pt>
    <dgm:pt modelId="{ED6FCA90-826C-46CC-B5D1-4F0630CA021B}">
      <dgm:prSet phldrT="[Text]"/>
      <dgm:spPr/>
      <dgm:t>
        <a:bodyPr/>
        <a:lstStyle/>
        <a:p>
          <a:pPr algn="ctr"/>
          <a:r>
            <a:rPr lang="el-GR" dirty="0"/>
            <a:t>Ελιά</a:t>
          </a:r>
        </a:p>
      </dgm:t>
    </dgm:pt>
    <dgm:pt modelId="{CDB4FAD4-8454-4BD1-9AB7-9CC15D424C21}" type="parTrans" cxnId="{E2030F89-134A-49F6-A487-8E4E3495B400}">
      <dgm:prSet/>
      <dgm:spPr/>
      <dgm:t>
        <a:bodyPr/>
        <a:lstStyle/>
        <a:p>
          <a:pPr algn="ctr"/>
          <a:endParaRPr lang="el-GR"/>
        </a:p>
      </dgm:t>
    </dgm:pt>
    <dgm:pt modelId="{068EAE94-EC3D-47E8-BF79-73E1360F1FA0}" type="sibTrans" cxnId="{E2030F89-134A-49F6-A487-8E4E3495B400}">
      <dgm:prSet/>
      <dgm:spPr/>
      <dgm:t>
        <a:bodyPr/>
        <a:lstStyle/>
        <a:p>
          <a:pPr algn="ctr"/>
          <a:endParaRPr lang="el-GR"/>
        </a:p>
      </dgm:t>
    </dgm:pt>
    <dgm:pt modelId="{ED574E44-170D-4DA3-9431-A7C94652FD27}">
      <dgm:prSet phldrT="[Text]"/>
      <dgm:spPr/>
      <dgm:t>
        <a:bodyPr/>
        <a:lstStyle/>
        <a:p>
          <a:pPr algn="ctr"/>
          <a:r>
            <a:rPr lang="el-GR" dirty="0"/>
            <a:t>Σιτάρι</a:t>
          </a:r>
        </a:p>
      </dgm:t>
    </dgm:pt>
    <dgm:pt modelId="{9C22AA72-0591-4BB3-B07C-DEE43A734656}" type="parTrans" cxnId="{FF7D229C-0862-47C4-AD55-6A129F2A67AF}">
      <dgm:prSet/>
      <dgm:spPr/>
      <dgm:t>
        <a:bodyPr/>
        <a:lstStyle/>
        <a:p>
          <a:pPr algn="ctr"/>
          <a:endParaRPr lang="el-GR"/>
        </a:p>
      </dgm:t>
    </dgm:pt>
    <dgm:pt modelId="{3DD8D3AE-E30D-4D3A-A74D-28A684249B4F}" type="sibTrans" cxnId="{FF7D229C-0862-47C4-AD55-6A129F2A67AF}">
      <dgm:prSet/>
      <dgm:spPr/>
      <dgm:t>
        <a:bodyPr/>
        <a:lstStyle/>
        <a:p>
          <a:pPr algn="ctr"/>
          <a:endParaRPr lang="el-GR"/>
        </a:p>
      </dgm:t>
    </dgm:pt>
    <dgm:pt modelId="{4A7699E4-D6C1-4099-9A45-C0C1A5E8ACFA}">
      <dgm:prSet phldrT="[Text]"/>
      <dgm:spPr/>
      <dgm:t>
        <a:bodyPr/>
        <a:lstStyle/>
        <a:p>
          <a:pPr algn="ctr"/>
          <a:r>
            <a:rPr lang="el-GR" dirty="0"/>
            <a:t>Αμπέλι</a:t>
          </a:r>
          <a:endParaRPr lang="en-US" dirty="0"/>
        </a:p>
      </dgm:t>
    </dgm:pt>
    <dgm:pt modelId="{8B8FF82E-1F08-4769-8217-E2B39A2B6141}" type="parTrans" cxnId="{7CCC2D5E-01C4-481E-90A3-AFCF022C8A16}">
      <dgm:prSet/>
      <dgm:spPr/>
      <dgm:t>
        <a:bodyPr/>
        <a:lstStyle/>
        <a:p>
          <a:pPr algn="ctr"/>
          <a:endParaRPr lang="el-GR"/>
        </a:p>
      </dgm:t>
    </dgm:pt>
    <dgm:pt modelId="{8BCF88D9-2799-4DC3-8B04-95676512070D}" type="sibTrans" cxnId="{7CCC2D5E-01C4-481E-90A3-AFCF022C8A16}">
      <dgm:prSet/>
      <dgm:spPr/>
      <dgm:t>
        <a:bodyPr/>
        <a:lstStyle/>
        <a:p>
          <a:pPr algn="ctr"/>
          <a:endParaRPr lang="el-GR"/>
        </a:p>
      </dgm:t>
    </dgm:pt>
    <dgm:pt modelId="{6201AE96-13EE-4C7A-839F-2B068162F0A6}">
      <dgm:prSet phldrT="[Text]" phldr="1"/>
      <dgm:spPr/>
      <dgm:t>
        <a:bodyPr/>
        <a:lstStyle/>
        <a:p>
          <a:pPr algn="ctr"/>
          <a:endParaRPr lang="el-GR" dirty="0"/>
        </a:p>
      </dgm:t>
    </dgm:pt>
    <dgm:pt modelId="{D90D561B-9BE9-4EB4-8965-CA786C0B9A82}" type="parTrans" cxnId="{FC693619-15FB-43A9-9804-096DCF7810C1}">
      <dgm:prSet/>
      <dgm:spPr/>
      <dgm:t>
        <a:bodyPr/>
        <a:lstStyle/>
        <a:p>
          <a:pPr algn="ctr"/>
          <a:endParaRPr lang="el-GR"/>
        </a:p>
      </dgm:t>
    </dgm:pt>
    <dgm:pt modelId="{77074D23-7AD4-427E-B24D-981EDE03AE5A}" type="sibTrans" cxnId="{FC693619-15FB-43A9-9804-096DCF7810C1}">
      <dgm:prSet/>
      <dgm:spPr/>
      <dgm:t>
        <a:bodyPr/>
        <a:lstStyle/>
        <a:p>
          <a:pPr algn="ctr"/>
          <a:endParaRPr lang="el-GR"/>
        </a:p>
      </dgm:t>
    </dgm:pt>
    <dgm:pt modelId="{06956699-9C3B-4423-8381-A91DDDE719A2}">
      <dgm:prSet phldrT="[Text]"/>
      <dgm:spPr/>
      <dgm:t>
        <a:bodyPr/>
        <a:lstStyle/>
        <a:p>
          <a:pPr algn="ctr"/>
          <a:r>
            <a:rPr lang="el-GR" dirty="0"/>
            <a:t>Ντομάτα</a:t>
          </a:r>
          <a:endParaRPr lang="en-US" dirty="0"/>
        </a:p>
      </dgm:t>
    </dgm:pt>
    <dgm:pt modelId="{5CB47AA3-0636-47C7-BED2-03D7A647C0F3}" type="parTrans" cxnId="{D65E22E9-1F36-4787-B1F5-7220719019DE}">
      <dgm:prSet/>
      <dgm:spPr/>
      <dgm:t>
        <a:bodyPr/>
        <a:lstStyle/>
        <a:p>
          <a:pPr algn="ctr"/>
          <a:endParaRPr lang="el-GR"/>
        </a:p>
      </dgm:t>
    </dgm:pt>
    <dgm:pt modelId="{3B0FA1B0-F8F6-4C85-B8AF-405414EF7F82}" type="sibTrans" cxnId="{D65E22E9-1F36-4787-B1F5-7220719019DE}">
      <dgm:prSet/>
      <dgm:spPr/>
      <dgm:t>
        <a:bodyPr/>
        <a:lstStyle/>
        <a:p>
          <a:pPr algn="ctr"/>
          <a:endParaRPr lang="el-GR"/>
        </a:p>
      </dgm:t>
    </dgm:pt>
    <dgm:pt modelId="{8C98DFFA-7DB6-42DF-B0ED-F3195CB0ACDC}">
      <dgm:prSet phldrT="[Text]"/>
      <dgm:spPr/>
      <dgm:t>
        <a:bodyPr/>
        <a:lstStyle/>
        <a:p>
          <a:pPr algn="ctr"/>
          <a:r>
            <a:rPr lang="el-GR" dirty="0"/>
            <a:t>Πατάτα</a:t>
          </a:r>
        </a:p>
      </dgm:t>
    </dgm:pt>
    <dgm:pt modelId="{ED82CBFA-C463-4E39-B56E-00DFAF07DE79}" type="parTrans" cxnId="{CF1DDC64-576B-4AC1-9313-343D835490C4}">
      <dgm:prSet/>
      <dgm:spPr/>
      <dgm:t>
        <a:bodyPr/>
        <a:lstStyle/>
        <a:p>
          <a:pPr algn="ctr"/>
          <a:endParaRPr lang="el-GR"/>
        </a:p>
      </dgm:t>
    </dgm:pt>
    <dgm:pt modelId="{434EEB1A-668F-4A13-AB06-79128945D118}" type="sibTrans" cxnId="{CF1DDC64-576B-4AC1-9313-343D835490C4}">
      <dgm:prSet/>
      <dgm:spPr/>
      <dgm:t>
        <a:bodyPr/>
        <a:lstStyle/>
        <a:p>
          <a:pPr algn="ctr"/>
          <a:endParaRPr lang="el-GR"/>
        </a:p>
      </dgm:t>
    </dgm:pt>
    <dgm:pt modelId="{287BD057-AB8C-4F26-8FC1-4F96B3617FAC}">
      <dgm:prSet phldrT="[Text]"/>
      <dgm:spPr/>
      <dgm:t>
        <a:bodyPr/>
        <a:lstStyle/>
        <a:p>
          <a:pPr algn="ctr"/>
          <a:r>
            <a:rPr lang="el-GR" dirty="0"/>
            <a:t>Κριθάρι</a:t>
          </a:r>
        </a:p>
      </dgm:t>
    </dgm:pt>
    <dgm:pt modelId="{6F9874CC-3C20-4264-BFCE-82A37BED4E70}" type="parTrans" cxnId="{DC48EBFA-A633-4C0E-8444-11C3D8A22E87}">
      <dgm:prSet/>
      <dgm:spPr/>
      <dgm:t>
        <a:bodyPr/>
        <a:lstStyle/>
        <a:p>
          <a:pPr algn="ctr"/>
          <a:endParaRPr lang="el-GR"/>
        </a:p>
      </dgm:t>
    </dgm:pt>
    <dgm:pt modelId="{55C580A8-5A19-4871-B69C-869B6837E61D}" type="sibTrans" cxnId="{DC48EBFA-A633-4C0E-8444-11C3D8A22E87}">
      <dgm:prSet/>
      <dgm:spPr/>
      <dgm:t>
        <a:bodyPr/>
        <a:lstStyle/>
        <a:p>
          <a:pPr algn="ctr"/>
          <a:endParaRPr lang="el-GR"/>
        </a:p>
      </dgm:t>
    </dgm:pt>
    <dgm:pt modelId="{0B4D9391-F3FC-4479-820F-935C5BDB9421}" type="pres">
      <dgm:prSet presAssocID="{ED334891-E4A4-4926-BB35-663BBC486675}" presName="composite" presStyleCnt="0">
        <dgm:presLayoutVars>
          <dgm:chMax val="1"/>
          <dgm:dir/>
          <dgm:resizeHandles val="exact"/>
        </dgm:presLayoutVars>
      </dgm:prSet>
      <dgm:spPr/>
      <dgm:t>
        <a:bodyPr/>
        <a:lstStyle/>
        <a:p>
          <a:endParaRPr lang="en-US"/>
        </a:p>
      </dgm:t>
    </dgm:pt>
    <dgm:pt modelId="{E6261D38-31B5-4994-A3AE-2DA648DB1286}" type="pres">
      <dgm:prSet presAssocID="{ED334891-E4A4-4926-BB35-663BBC486675}" presName="radial" presStyleCnt="0">
        <dgm:presLayoutVars>
          <dgm:animLvl val="ctr"/>
        </dgm:presLayoutVars>
      </dgm:prSet>
      <dgm:spPr/>
    </dgm:pt>
    <dgm:pt modelId="{19BE5E3A-DECD-4721-A957-1A021624E68E}" type="pres">
      <dgm:prSet presAssocID="{F3F5B3D5-3D4B-47B5-A6CC-57CB04C49958}" presName="centerShape" presStyleLbl="vennNode1" presStyleIdx="0" presStyleCnt="7"/>
      <dgm:spPr/>
      <dgm:t>
        <a:bodyPr/>
        <a:lstStyle/>
        <a:p>
          <a:endParaRPr lang="en-US"/>
        </a:p>
      </dgm:t>
    </dgm:pt>
    <dgm:pt modelId="{0B410359-7DD4-475C-9E93-CF5BF723E741}" type="pres">
      <dgm:prSet presAssocID="{ED6FCA90-826C-46CC-B5D1-4F0630CA021B}" presName="node" presStyleLbl="vennNode1" presStyleIdx="1" presStyleCnt="7">
        <dgm:presLayoutVars>
          <dgm:bulletEnabled val="1"/>
        </dgm:presLayoutVars>
      </dgm:prSet>
      <dgm:spPr/>
      <dgm:t>
        <a:bodyPr/>
        <a:lstStyle/>
        <a:p>
          <a:endParaRPr lang="en-US"/>
        </a:p>
      </dgm:t>
    </dgm:pt>
    <dgm:pt modelId="{4CE7EF86-2539-48D6-9021-7F25DF6848AD}" type="pres">
      <dgm:prSet presAssocID="{06956699-9C3B-4423-8381-A91DDDE719A2}" presName="node" presStyleLbl="vennNode1" presStyleIdx="2" presStyleCnt="7">
        <dgm:presLayoutVars>
          <dgm:bulletEnabled val="1"/>
        </dgm:presLayoutVars>
      </dgm:prSet>
      <dgm:spPr/>
      <dgm:t>
        <a:bodyPr/>
        <a:lstStyle/>
        <a:p>
          <a:endParaRPr lang="en-US"/>
        </a:p>
      </dgm:t>
    </dgm:pt>
    <dgm:pt modelId="{ED643D29-202E-4F86-9F52-C500699E7B19}" type="pres">
      <dgm:prSet presAssocID="{8C98DFFA-7DB6-42DF-B0ED-F3195CB0ACDC}" presName="node" presStyleLbl="vennNode1" presStyleIdx="3" presStyleCnt="7">
        <dgm:presLayoutVars>
          <dgm:bulletEnabled val="1"/>
        </dgm:presLayoutVars>
      </dgm:prSet>
      <dgm:spPr/>
      <dgm:t>
        <a:bodyPr/>
        <a:lstStyle/>
        <a:p>
          <a:endParaRPr lang="en-US"/>
        </a:p>
      </dgm:t>
    </dgm:pt>
    <dgm:pt modelId="{38C88691-EE43-490C-8FF5-DF4BCB7231A5}" type="pres">
      <dgm:prSet presAssocID="{287BD057-AB8C-4F26-8FC1-4F96B3617FAC}" presName="node" presStyleLbl="vennNode1" presStyleIdx="4" presStyleCnt="7">
        <dgm:presLayoutVars>
          <dgm:bulletEnabled val="1"/>
        </dgm:presLayoutVars>
      </dgm:prSet>
      <dgm:spPr/>
      <dgm:t>
        <a:bodyPr/>
        <a:lstStyle/>
        <a:p>
          <a:endParaRPr lang="en-US"/>
        </a:p>
      </dgm:t>
    </dgm:pt>
    <dgm:pt modelId="{FE3F3FE7-DAFC-4D47-B2F0-48C640EF6DA1}" type="pres">
      <dgm:prSet presAssocID="{ED574E44-170D-4DA3-9431-A7C94652FD27}" presName="node" presStyleLbl="vennNode1" presStyleIdx="5" presStyleCnt="7">
        <dgm:presLayoutVars>
          <dgm:bulletEnabled val="1"/>
        </dgm:presLayoutVars>
      </dgm:prSet>
      <dgm:spPr/>
      <dgm:t>
        <a:bodyPr/>
        <a:lstStyle/>
        <a:p>
          <a:endParaRPr lang="en-US"/>
        </a:p>
      </dgm:t>
    </dgm:pt>
    <dgm:pt modelId="{F37B61A0-4044-44C9-B5DC-6364606C3A25}" type="pres">
      <dgm:prSet presAssocID="{4A7699E4-D6C1-4099-9A45-C0C1A5E8ACFA}" presName="node" presStyleLbl="vennNode1" presStyleIdx="6" presStyleCnt="7" custRadScaleRad="104510" custRadScaleInc="-17670">
        <dgm:presLayoutVars>
          <dgm:bulletEnabled val="1"/>
        </dgm:presLayoutVars>
      </dgm:prSet>
      <dgm:spPr/>
      <dgm:t>
        <a:bodyPr/>
        <a:lstStyle/>
        <a:p>
          <a:endParaRPr lang="en-US"/>
        </a:p>
      </dgm:t>
    </dgm:pt>
  </dgm:ptLst>
  <dgm:cxnLst>
    <dgm:cxn modelId="{0CD1D2A8-5210-4EBA-8DE6-8A208901199A}" type="presOf" srcId="{4A7699E4-D6C1-4099-9A45-C0C1A5E8ACFA}" destId="{F37B61A0-4044-44C9-B5DC-6364606C3A25}" srcOrd="0" destOrd="0" presId="urn:microsoft.com/office/officeart/2005/8/layout/radial3"/>
    <dgm:cxn modelId="{327028AC-4764-4DB8-81A0-254F8BBC1637}" type="presOf" srcId="{287BD057-AB8C-4F26-8FC1-4F96B3617FAC}" destId="{38C88691-EE43-490C-8FF5-DF4BCB7231A5}" srcOrd="0" destOrd="0" presId="urn:microsoft.com/office/officeart/2005/8/layout/radial3"/>
    <dgm:cxn modelId="{C09CB7A8-7DAD-47BD-BF0F-8424548D8158}" type="presOf" srcId="{ED334891-E4A4-4926-BB35-663BBC486675}" destId="{0B4D9391-F3FC-4479-820F-935C5BDB9421}" srcOrd="0" destOrd="0" presId="urn:microsoft.com/office/officeart/2005/8/layout/radial3"/>
    <dgm:cxn modelId="{FF7D229C-0862-47C4-AD55-6A129F2A67AF}" srcId="{F3F5B3D5-3D4B-47B5-A6CC-57CB04C49958}" destId="{ED574E44-170D-4DA3-9431-A7C94652FD27}" srcOrd="4" destOrd="0" parTransId="{9C22AA72-0591-4BB3-B07C-DEE43A734656}" sibTransId="{3DD8D3AE-E30D-4D3A-A74D-28A684249B4F}"/>
    <dgm:cxn modelId="{CF1DDC64-576B-4AC1-9313-343D835490C4}" srcId="{F3F5B3D5-3D4B-47B5-A6CC-57CB04C49958}" destId="{8C98DFFA-7DB6-42DF-B0ED-F3195CB0ACDC}" srcOrd="2" destOrd="0" parTransId="{ED82CBFA-C463-4E39-B56E-00DFAF07DE79}" sibTransId="{434EEB1A-668F-4A13-AB06-79128945D118}"/>
    <dgm:cxn modelId="{F20AB55B-07AC-4594-B8BB-6B84C78A6A99}" srcId="{ED334891-E4A4-4926-BB35-663BBC486675}" destId="{F3F5B3D5-3D4B-47B5-A6CC-57CB04C49958}" srcOrd="0" destOrd="0" parTransId="{1975C7D8-5AD6-4634-B4D5-159C343F531E}" sibTransId="{070C547D-CD1A-4147-893D-4772D1C49674}"/>
    <dgm:cxn modelId="{198665CF-00E8-4F2F-90AA-140D8E41548E}" type="presOf" srcId="{F3F5B3D5-3D4B-47B5-A6CC-57CB04C49958}" destId="{19BE5E3A-DECD-4721-A957-1A021624E68E}" srcOrd="0" destOrd="0" presId="urn:microsoft.com/office/officeart/2005/8/layout/radial3"/>
    <dgm:cxn modelId="{6879C685-FCF0-49C2-82BA-3ADA9FAE8609}" type="presOf" srcId="{ED574E44-170D-4DA3-9431-A7C94652FD27}" destId="{FE3F3FE7-DAFC-4D47-B2F0-48C640EF6DA1}" srcOrd="0" destOrd="0" presId="urn:microsoft.com/office/officeart/2005/8/layout/radial3"/>
    <dgm:cxn modelId="{655658C8-03BE-45D2-8BDF-E0541AD559A0}" type="presOf" srcId="{8C98DFFA-7DB6-42DF-B0ED-F3195CB0ACDC}" destId="{ED643D29-202E-4F86-9F52-C500699E7B19}" srcOrd="0" destOrd="0" presId="urn:microsoft.com/office/officeart/2005/8/layout/radial3"/>
    <dgm:cxn modelId="{2CFE589C-CBC2-4258-92BA-035EFFAFF513}" type="presOf" srcId="{06956699-9C3B-4423-8381-A91DDDE719A2}" destId="{4CE7EF86-2539-48D6-9021-7F25DF6848AD}" srcOrd="0" destOrd="0" presId="urn:microsoft.com/office/officeart/2005/8/layout/radial3"/>
    <dgm:cxn modelId="{E2030F89-134A-49F6-A487-8E4E3495B400}" srcId="{F3F5B3D5-3D4B-47B5-A6CC-57CB04C49958}" destId="{ED6FCA90-826C-46CC-B5D1-4F0630CA021B}" srcOrd="0" destOrd="0" parTransId="{CDB4FAD4-8454-4BD1-9AB7-9CC15D424C21}" sibTransId="{068EAE94-EC3D-47E8-BF79-73E1360F1FA0}"/>
    <dgm:cxn modelId="{F008FAD5-06BB-4EE0-9EC1-46D3866DA962}" type="presOf" srcId="{ED6FCA90-826C-46CC-B5D1-4F0630CA021B}" destId="{0B410359-7DD4-475C-9E93-CF5BF723E741}" srcOrd="0" destOrd="0" presId="urn:microsoft.com/office/officeart/2005/8/layout/radial3"/>
    <dgm:cxn modelId="{D65E22E9-1F36-4787-B1F5-7220719019DE}" srcId="{F3F5B3D5-3D4B-47B5-A6CC-57CB04C49958}" destId="{06956699-9C3B-4423-8381-A91DDDE719A2}" srcOrd="1" destOrd="0" parTransId="{5CB47AA3-0636-47C7-BED2-03D7A647C0F3}" sibTransId="{3B0FA1B0-F8F6-4C85-B8AF-405414EF7F82}"/>
    <dgm:cxn modelId="{7CCC2D5E-01C4-481E-90A3-AFCF022C8A16}" srcId="{F3F5B3D5-3D4B-47B5-A6CC-57CB04C49958}" destId="{4A7699E4-D6C1-4099-9A45-C0C1A5E8ACFA}" srcOrd="5" destOrd="0" parTransId="{8B8FF82E-1F08-4769-8217-E2B39A2B6141}" sibTransId="{8BCF88D9-2799-4DC3-8B04-95676512070D}"/>
    <dgm:cxn modelId="{FC693619-15FB-43A9-9804-096DCF7810C1}" srcId="{ED334891-E4A4-4926-BB35-663BBC486675}" destId="{6201AE96-13EE-4C7A-839F-2B068162F0A6}" srcOrd="1" destOrd="0" parTransId="{D90D561B-9BE9-4EB4-8965-CA786C0B9A82}" sibTransId="{77074D23-7AD4-427E-B24D-981EDE03AE5A}"/>
    <dgm:cxn modelId="{DC48EBFA-A633-4C0E-8444-11C3D8A22E87}" srcId="{F3F5B3D5-3D4B-47B5-A6CC-57CB04C49958}" destId="{287BD057-AB8C-4F26-8FC1-4F96B3617FAC}" srcOrd="3" destOrd="0" parTransId="{6F9874CC-3C20-4264-BFCE-82A37BED4E70}" sibTransId="{55C580A8-5A19-4871-B69C-869B6837E61D}"/>
    <dgm:cxn modelId="{603DB3D4-5F50-46B7-B7F3-A24AE7891E6D}" type="presParOf" srcId="{0B4D9391-F3FC-4479-820F-935C5BDB9421}" destId="{E6261D38-31B5-4994-A3AE-2DA648DB1286}" srcOrd="0" destOrd="0" presId="urn:microsoft.com/office/officeart/2005/8/layout/radial3"/>
    <dgm:cxn modelId="{4A1A5FB6-CD3E-4F8F-9DF9-4A9BE0783616}" type="presParOf" srcId="{E6261D38-31B5-4994-A3AE-2DA648DB1286}" destId="{19BE5E3A-DECD-4721-A957-1A021624E68E}" srcOrd="0" destOrd="0" presId="urn:microsoft.com/office/officeart/2005/8/layout/radial3"/>
    <dgm:cxn modelId="{C5F7D321-1FDF-4183-8D1D-4E16701573D4}" type="presParOf" srcId="{E6261D38-31B5-4994-A3AE-2DA648DB1286}" destId="{0B410359-7DD4-475C-9E93-CF5BF723E741}" srcOrd="1" destOrd="0" presId="urn:microsoft.com/office/officeart/2005/8/layout/radial3"/>
    <dgm:cxn modelId="{A6F8969B-70D1-4BC6-97F3-A819C2D51109}" type="presParOf" srcId="{E6261D38-31B5-4994-A3AE-2DA648DB1286}" destId="{4CE7EF86-2539-48D6-9021-7F25DF6848AD}" srcOrd="2" destOrd="0" presId="urn:microsoft.com/office/officeart/2005/8/layout/radial3"/>
    <dgm:cxn modelId="{94F8CC4A-434A-4DF3-94AA-E3D34F7D0C67}" type="presParOf" srcId="{E6261D38-31B5-4994-A3AE-2DA648DB1286}" destId="{ED643D29-202E-4F86-9F52-C500699E7B19}" srcOrd="3" destOrd="0" presId="urn:microsoft.com/office/officeart/2005/8/layout/radial3"/>
    <dgm:cxn modelId="{DE11B2AA-AAAE-41AC-A7B2-A977CFF33114}" type="presParOf" srcId="{E6261D38-31B5-4994-A3AE-2DA648DB1286}" destId="{38C88691-EE43-490C-8FF5-DF4BCB7231A5}" srcOrd="4" destOrd="0" presId="urn:microsoft.com/office/officeart/2005/8/layout/radial3"/>
    <dgm:cxn modelId="{4666D4A1-E8FA-428C-ACBC-2C2E5F5B4B85}" type="presParOf" srcId="{E6261D38-31B5-4994-A3AE-2DA648DB1286}" destId="{FE3F3FE7-DAFC-4D47-B2F0-48C640EF6DA1}" srcOrd="5" destOrd="0" presId="urn:microsoft.com/office/officeart/2005/8/layout/radial3"/>
    <dgm:cxn modelId="{5B7C5CA9-2555-445A-A587-C61EFF5D5224}" type="presParOf" srcId="{E6261D38-31B5-4994-A3AE-2DA648DB1286}" destId="{F37B61A0-4044-44C9-B5DC-6364606C3A25}"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AA1782-F734-49E0-BBC1-E039EDBC4686}"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E06BFB31-8A2D-4587-AC76-585BF08B4FD7}">
      <dgm:prSet phldrT="[Κείμενο]" custT="1"/>
      <dgm:spPr/>
      <dgm:t>
        <a:bodyPr/>
        <a:lstStyle/>
        <a:p>
          <a:r>
            <a:rPr lang="el-GR" sz="3200" dirty="0"/>
            <a:t>Επιπτώσεις</a:t>
          </a:r>
          <a:endParaRPr lang="en-US" sz="3200" dirty="0"/>
        </a:p>
      </dgm:t>
    </dgm:pt>
    <dgm:pt modelId="{6EDDA9DE-3F4D-4F36-BDC5-144E09E04A84}" type="parTrans" cxnId="{3C567DD0-567D-4536-901E-6D72F44FAB6F}">
      <dgm:prSet/>
      <dgm:spPr/>
      <dgm:t>
        <a:bodyPr/>
        <a:lstStyle/>
        <a:p>
          <a:endParaRPr lang="en-US"/>
        </a:p>
      </dgm:t>
    </dgm:pt>
    <dgm:pt modelId="{33C355F2-4578-4583-85A5-B0F37A19E858}" type="sibTrans" cxnId="{3C567DD0-567D-4536-901E-6D72F44FAB6F}">
      <dgm:prSet/>
      <dgm:spPr/>
      <dgm:t>
        <a:bodyPr/>
        <a:lstStyle/>
        <a:p>
          <a:endParaRPr lang="en-US"/>
        </a:p>
      </dgm:t>
    </dgm:pt>
    <dgm:pt modelId="{5236CB6F-B169-42F3-BECB-50CAA94B66C2}">
      <dgm:prSet phldrT="[Κείμενο]"/>
      <dgm:spPr/>
      <dgm:t>
        <a:bodyPr/>
        <a:lstStyle/>
        <a:p>
          <a:r>
            <a:rPr lang="el-GR" dirty="0"/>
            <a:t>Κλιματικοί δείκτες</a:t>
          </a:r>
          <a:endParaRPr lang="en-US" dirty="0"/>
        </a:p>
      </dgm:t>
    </dgm:pt>
    <dgm:pt modelId="{EC790DDB-D758-4A25-B166-C113B780DFE5}" type="parTrans" cxnId="{31FB8214-A477-4099-B36F-57BBE17743F3}">
      <dgm:prSet/>
      <dgm:spPr>
        <a:ln>
          <a:solidFill>
            <a:schemeClr val="accent2">
              <a:lumMod val="50000"/>
            </a:schemeClr>
          </a:solidFill>
          <a:headEnd type="triangle" w="med" len="med"/>
          <a:tailEnd type="none" w="med" len="med"/>
        </a:ln>
      </dgm:spPr>
      <dgm:t>
        <a:bodyPr/>
        <a:lstStyle/>
        <a:p>
          <a:endParaRPr lang="en-US"/>
        </a:p>
      </dgm:t>
    </dgm:pt>
    <dgm:pt modelId="{0ACA270C-738E-407D-944D-A0BDA1DF6D14}" type="sibTrans" cxnId="{31FB8214-A477-4099-B36F-57BBE17743F3}">
      <dgm:prSet/>
      <dgm:spPr/>
      <dgm:t>
        <a:bodyPr/>
        <a:lstStyle/>
        <a:p>
          <a:endParaRPr lang="en-US"/>
        </a:p>
      </dgm:t>
    </dgm:pt>
    <dgm:pt modelId="{3E72C6D2-2B67-4F0A-BB9B-0282A27A323F}">
      <dgm:prSet phldrT="[Κείμενο]"/>
      <dgm:spPr/>
      <dgm:t>
        <a:bodyPr/>
        <a:lstStyle/>
        <a:p>
          <a:r>
            <a:rPr lang="el-GR" dirty="0"/>
            <a:t>Υδρολογικοί δείκτες</a:t>
          </a:r>
          <a:endParaRPr lang="en-US" dirty="0"/>
        </a:p>
      </dgm:t>
    </dgm:pt>
    <dgm:pt modelId="{C2F43BC0-F4F7-4ABB-9B9C-D4FC1436F033}" type="parTrans" cxnId="{6009E7AB-727D-43FF-9DAB-F03F8CA62392}">
      <dgm:prSet/>
      <dgm:spPr>
        <a:ln>
          <a:solidFill>
            <a:schemeClr val="accent2">
              <a:lumMod val="50000"/>
            </a:schemeClr>
          </a:solidFill>
          <a:headEnd type="triangle" w="med" len="med"/>
          <a:tailEnd type="none" w="med" len="med"/>
        </a:ln>
      </dgm:spPr>
      <dgm:t>
        <a:bodyPr/>
        <a:lstStyle/>
        <a:p>
          <a:endParaRPr lang="en-US" dirty="0"/>
        </a:p>
      </dgm:t>
    </dgm:pt>
    <dgm:pt modelId="{E1FFCB82-E9F0-43BA-9FEE-B9245C9B915F}" type="sibTrans" cxnId="{6009E7AB-727D-43FF-9DAB-F03F8CA62392}">
      <dgm:prSet/>
      <dgm:spPr/>
      <dgm:t>
        <a:bodyPr/>
        <a:lstStyle/>
        <a:p>
          <a:endParaRPr lang="en-US"/>
        </a:p>
      </dgm:t>
    </dgm:pt>
    <dgm:pt modelId="{919207BC-D354-4A18-9C65-559CA43C25D2}">
      <dgm:prSet/>
      <dgm:spPr/>
      <dgm:t>
        <a:bodyPr/>
        <a:lstStyle/>
        <a:p>
          <a:r>
            <a:rPr lang="el-GR" dirty="0"/>
            <a:t>Αγρονομικοί δείκτες</a:t>
          </a:r>
          <a:endParaRPr lang="en-US" dirty="0"/>
        </a:p>
      </dgm:t>
    </dgm:pt>
    <dgm:pt modelId="{BBE32ECB-375A-4408-B440-EAFCEC6E89A3}" type="parTrans" cxnId="{FF20B53C-C7E4-4EA4-A0D9-8195B1C7E834}">
      <dgm:prSet/>
      <dgm:spPr>
        <a:ln>
          <a:solidFill>
            <a:schemeClr val="accent2">
              <a:lumMod val="50000"/>
            </a:schemeClr>
          </a:solidFill>
          <a:headEnd type="triangle" w="med" len="med"/>
          <a:tailEnd type="none" w="med" len="med"/>
        </a:ln>
      </dgm:spPr>
      <dgm:t>
        <a:bodyPr/>
        <a:lstStyle/>
        <a:p>
          <a:endParaRPr lang="en-US"/>
        </a:p>
      </dgm:t>
    </dgm:pt>
    <dgm:pt modelId="{17AB431A-7B77-41C5-AE25-96BCCAA06908}" type="sibTrans" cxnId="{FF20B53C-C7E4-4EA4-A0D9-8195B1C7E834}">
      <dgm:prSet/>
      <dgm:spPr/>
      <dgm:t>
        <a:bodyPr/>
        <a:lstStyle/>
        <a:p>
          <a:endParaRPr lang="en-US"/>
        </a:p>
      </dgm:t>
    </dgm:pt>
    <dgm:pt modelId="{635CBBFE-26AD-4BDC-8B65-3CDB184777A9}">
      <dgm:prSet/>
      <dgm:spPr/>
      <dgm:t>
        <a:bodyPr/>
        <a:lstStyle/>
        <a:p>
          <a:r>
            <a:rPr lang="el-GR" dirty="0"/>
            <a:t>Κοινωνικοί – οικονομικοί δείκτες</a:t>
          </a:r>
          <a:endParaRPr lang="en-US" dirty="0"/>
        </a:p>
      </dgm:t>
    </dgm:pt>
    <dgm:pt modelId="{598DFDC9-C495-47EA-B332-C62C079D4B0C}" type="parTrans" cxnId="{1F0F0722-31B2-4E8E-846A-7365B00B9E47}">
      <dgm:prSet/>
      <dgm:spPr>
        <a:ln>
          <a:solidFill>
            <a:schemeClr val="accent2">
              <a:lumMod val="50000"/>
            </a:schemeClr>
          </a:solidFill>
          <a:headEnd type="triangle" w="med" len="med"/>
          <a:tailEnd type="none" w="med" len="med"/>
        </a:ln>
      </dgm:spPr>
      <dgm:t>
        <a:bodyPr/>
        <a:lstStyle/>
        <a:p>
          <a:endParaRPr lang="en-US"/>
        </a:p>
      </dgm:t>
    </dgm:pt>
    <dgm:pt modelId="{6A441906-7572-4250-8212-9653CA4F0386}" type="sibTrans" cxnId="{1F0F0722-31B2-4E8E-846A-7365B00B9E47}">
      <dgm:prSet/>
      <dgm:spPr/>
      <dgm:t>
        <a:bodyPr/>
        <a:lstStyle/>
        <a:p>
          <a:endParaRPr lang="en-US"/>
        </a:p>
      </dgm:t>
    </dgm:pt>
    <dgm:pt modelId="{58093C0A-B340-43DC-8C69-9C05FA169FEF}">
      <dgm:prSet/>
      <dgm:spPr/>
      <dgm:t>
        <a:bodyPr/>
        <a:lstStyle/>
        <a:p>
          <a:r>
            <a:rPr lang="el-GR"/>
            <a:t>Μέτρα προσαρμογής</a:t>
          </a:r>
          <a:endParaRPr lang="en-US" dirty="0"/>
        </a:p>
      </dgm:t>
    </dgm:pt>
    <dgm:pt modelId="{01AF1633-2D66-43D5-BF78-A6454AB31425}" type="parTrans" cxnId="{77614119-451B-4C53-BD83-25BD2FFD3FCC}">
      <dgm:prSet/>
      <dgm:spPr>
        <a:ln>
          <a:solidFill>
            <a:schemeClr val="accent2">
              <a:lumMod val="50000"/>
            </a:schemeClr>
          </a:solidFill>
          <a:headEnd type="triangle" w="med" len="med"/>
          <a:tailEnd type="none" w="med" len="med"/>
        </a:ln>
      </dgm:spPr>
      <dgm:t>
        <a:bodyPr/>
        <a:lstStyle/>
        <a:p>
          <a:endParaRPr lang="en-US"/>
        </a:p>
      </dgm:t>
    </dgm:pt>
    <dgm:pt modelId="{46CA3039-4459-4FEF-B916-8DF04B83F085}" type="sibTrans" cxnId="{77614119-451B-4C53-BD83-25BD2FFD3FCC}">
      <dgm:prSet/>
      <dgm:spPr/>
      <dgm:t>
        <a:bodyPr/>
        <a:lstStyle/>
        <a:p>
          <a:endParaRPr lang="en-US"/>
        </a:p>
      </dgm:t>
    </dgm:pt>
    <dgm:pt modelId="{56F6436A-CE90-481C-8138-1B5F22B4584F}" type="pres">
      <dgm:prSet presAssocID="{AAAA1782-F734-49E0-BBC1-E039EDBC4686}" presName="diagram" presStyleCnt="0">
        <dgm:presLayoutVars>
          <dgm:chPref val="1"/>
          <dgm:dir/>
          <dgm:animOne val="branch"/>
          <dgm:animLvl val="lvl"/>
          <dgm:resizeHandles val="exact"/>
        </dgm:presLayoutVars>
      </dgm:prSet>
      <dgm:spPr/>
      <dgm:t>
        <a:bodyPr/>
        <a:lstStyle/>
        <a:p>
          <a:endParaRPr lang="en-US"/>
        </a:p>
      </dgm:t>
    </dgm:pt>
    <dgm:pt modelId="{3C6E990F-CD7F-48AC-AB5C-2052C0816D83}" type="pres">
      <dgm:prSet presAssocID="{E06BFB31-8A2D-4587-AC76-585BF08B4FD7}" presName="root1" presStyleCnt="0"/>
      <dgm:spPr/>
    </dgm:pt>
    <dgm:pt modelId="{D0424270-0E8D-4B40-BA48-F633384EED58}" type="pres">
      <dgm:prSet presAssocID="{E06BFB31-8A2D-4587-AC76-585BF08B4FD7}" presName="LevelOneTextNode" presStyleLbl="node0" presStyleIdx="0" presStyleCnt="1" custScaleX="148516" custScaleY="150332" custLinFactX="-55767" custLinFactNeighborX="-100000" custLinFactNeighborY="-1518">
        <dgm:presLayoutVars>
          <dgm:chPref val="3"/>
        </dgm:presLayoutVars>
      </dgm:prSet>
      <dgm:spPr/>
      <dgm:t>
        <a:bodyPr/>
        <a:lstStyle/>
        <a:p>
          <a:endParaRPr lang="en-US"/>
        </a:p>
      </dgm:t>
    </dgm:pt>
    <dgm:pt modelId="{4FB0BF63-A62D-4115-82ED-C484C1D7AA85}" type="pres">
      <dgm:prSet presAssocID="{E06BFB31-8A2D-4587-AC76-585BF08B4FD7}" presName="level2hierChild" presStyleCnt="0"/>
      <dgm:spPr/>
    </dgm:pt>
    <dgm:pt modelId="{7EF5D617-BAEA-4515-82F5-D99EEAD4D717}" type="pres">
      <dgm:prSet presAssocID="{EC790DDB-D758-4A25-B166-C113B780DFE5}" presName="conn2-1" presStyleLbl="parChTrans1D2" presStyleIdx="0" presStyleCnt="5"/>
      <dgm:spPr/>
      <dgm:t>
        <a:bodyPr/>
        <a:lstStyle/>
        <a:p>
          <a:endParaRPr lang="en-US"/>
        </a:p>
      </dgm:t>
    </dgm:pt>
    <dgm:pt modelId="{DE311EB5-30A2-4B31-A878-5509A3EED55A}" type="pres">
      <dgm:prSet presAssocID="{EC790DDB-D758-4A25-B166-C113B780DFE5}" presName="connTx" presStyleLbl="parChTrans1D2" presStyleIdx="0" presStyleCnt="5"/>
      <dgm:spPr/>
      <dgm:t>
        <a:bodyPr/>
        <a:lstStyle/>
        <a:p>
          <a:endParaRPr lang="en-US"/>
        </a:p>
      </dgm:t>
    </dgm:pt>
    <dgm:pt modelId="{47F703DF-A029-435D-99A1-DF5AF09CDD87}" type="pres">
      <dgm:prSet presAssocID="{5236CB6F-B169-42F3-BECB-50CAA94B66C2}" presName="root2" presStyleCnt="0"/>
      <dgm:spPr/>
    </dgm:pt>
    <dgm:pt modelId="{00713F48-EBF3-4655-B6D9-4F9B9BE6CF09}" type="pres">
      <dgm:prSet presAssocID="{5236CB6F-B169-42F3-BECB-50CAA94B66C2}" presName="LevelTwoTextNode" presStyleLbl="node2" presStyleIdx="0" presStyleCnt="5">
        <dgm:presLayoutVars>
          <dgm:chPref val="3"/>
        </dgm:presLayoutVars>
      </dgm:prSet>
      <dgm:spPr/>
      <dgm:t>
        <a:bodyPr/>
        <a:lstStyle/>
        <a:p>
          <a:endParaRPr lang="en-US"/>
        </a:p>
      </dgm:t>
    </dgm:pt>
    <dgm:pt modelId="{EAB49415-7F67-4C14-995A-A1FA49DB9159}" type="pres">
      <dgm:prSet presAssocID="{5236CB6F-B169-42F3-BECB-50CAA94B66C2}" presName="level3hierChild" presStyleCnt="0"/>
      <dgm:spPr/>
    </dgm:pt>
    <dgm:pt modelId="{C001A11E-87DA-46F9-A6EB-E2BA3A121F12}" type="pres">
      <dgm:prSet presAssocID="{C2F43BC0-F4F7-4ABB-9B9C-D4FC1436F033}" presName="conn2-1" presStyleLbl="parChTrans1D2" presStyleIdx="1" presStyleCnt="5"/>
      <dgm:spPr/>
      <dgm:t>
        <a:bodyPr/>
        <a:lstStyle/>
        <a:p>
          <a:endParaRPr lang="en-US"/>
        </a:p>
      </dgm:t>
    </dgm:pt>
    <dgm:pt modelId="{B297EC34-7E2B-4CD0-A8F2-71F7F3059C44}" type="pres">
      <dgm:prSet presAssocID="{C2F43BC0-F4F7-4ABB-9B9C-D4FC1436F033}" presName="connTx" presStyleLbl="parChTrans1D2" presStyleIdx="1" presStyleCnt="5"/>
      <dgm:spPr/>
      <dgm:t>
        <a:bodyPr/>
        <a:lstStyle/>
        <a:p>
          <a:endParaRPr lang="en-US"/>
        </a:p>
      </dgm:t>
    </dgm:pt>
    <dgm:pt modelId="{6B8A3F4F-8D89-41F0-AD2F-3BF33F2CBBF8}" type="pres">
      <dgm:prSet presAssocID="{3E72C6D2-2B67-4F0A-BB9B-0282A27A323F}" presName="root2" presStyleCnt="0"/>
      <dgm:spPr/>
    </dgm:pt>
    <dgm:pt modelId="{16487E47-55C5-4780-A21F-723454D50A59}" type="pres">
      <dgm:prSet presAssocID="{3E72C6D2-2B67-4F0A-BB9B-0282A27A323F}" presName="LevelTwoTextNode" presStyleLbl="node2" presStyleIdx="1" presStyleCnt="5">
        <dgm:presLayoutVars>
          <dgm:chPref val="3"/>
        </dgm:presLayoutVars>
      </dgm:prSet>
      <dgm:spPr/>
      <dgm:t>
        <a:bodyPr/>
        <a:lstStyle/>
        <a:p>
          <a:endParaRPr lang="en-US"/>
        </a:p>
      </dgm:t>
    </dgm:pt>
    <dgm:pt modelId="{E62568FB-F30F-47CD-8BBA-E8C1C9BF977E}" type="pres">
      <dgm:prSet presAssocID="{3E72C6D2-2B67-4F0A-BB9B-0282A27A323F}" presName="level3hierChild" presStyleCnt="0"/>
      <dgm:spPr/>
    </dgm:pt>
    <dgm:pt modelId="{D78C7A00-DB41-41B8-95D0-4323863C999B}" type="pres">
      <dgm:prSet presAssocID="{BBE32ECB-375A-4408-B440-EAFCEC6E89A3}" presName="conn2-1" presStyleLbl="parChTrans1D2" presStyleIdx="2" presStyleCnt="5"/>
      <dgm:spPr/>
      <dgm:t>
        <a:bodyPr/>
        <a:lstStyle/>
        <a:p>
          <a:endParaRPr lang="en-US"/>
        </a:p>
      </dgm:t>
    </dgm:pt>
    <dgm:pt modelId="{33474646-F259-440D-8F67-0D094EC09330}" type="pres">
      <dgm:prSet presAssocID="{BBE32ECB-375A-4408-B440-EAFCEC6E89A3}" presName="connTx" presStyleLbl="parChTrans1D2" presStyleIdx="2" presStyleCnt="5"/>
      <dgm:spPr/>
      <dgm:t>
        <a:bodyPr/>
        <a:lstStyle/>
        <a:p>
          <a:endParaRPr lang="en-US"/>
        </a:p>
      </dgm:t>
    </dgm:pt>
    <dgm:pt modelId="{B7BA9E4F-62C1-4EA4-A573-159057F5AA47}" type="pres">
      <dgm:prSet presAssocID="{919207BC-D354-4A18-9C65-559CA43C25D2}" presName="root2" presStyleCnt="0"/>
      <dgm:spPr/>
    </dgm:pt>
    <dgm:pt modelId="{AFE980C7-C4AF-403F-8661-D80CF9E53041}" type="pres">
      <dgm:prSet presAssocID="{919207BC-D354-4A18-9C65-559CA43C25D2}" presName="LevelTwoTextNode" presStyleLbl="node2" presStyleIdx="2" presStyleCnt="5">
        <dgm:presLayoutVars>
          <dgm:chPref val="3"/>
        </dgm:presLayoutVars>
      </dgm:prSet>
      <dgm:spPr/>
      <dgm:t>
        <a:bodyPr/>
        <a:lstStyle/>
        <a:p>
          <a:endParaRPr lang="en-US"/>
        </a:p>
      </dgm:t>
    </dgm:pt>
    <dgm:pt modelId="{D10B8FFB-79E7-4F8F-8264-8B8A82FDB0D9}" type="pres">
      <dgm:prSet presAssocID="{919207BC-D354-4A18-9C65-559CA43C25D2}" presName="level3hierChild" presStyleCnt="0"/>
      <dgm:spPr/>
    </dgm:pt>
    <dgm:pt modelId="{4E2003B3-5E20-4989-9BE9-94641955B35D}" type="pres">
      <dgm:prSet presAssocID="{598DFDC9-C495-47EA-B332-C62C079D4B0C}" presName="conn2-1" presStyleLbl="parChTrans1D2" presStyleIdx="3" presStyleCnt="5"/>
      <dgm:spPr/>
      <dgm:t>
        <a:bodyPr/>
        <a:lstStyle/>
        <a:p>
          <a:endParaRPr lang="en-US"/>
        </a:p>
      </dgm:t>
    </dgm:pt>
    <dgm:pt modelId="{4FDD2A2E-DE82-499C-956E-923746D87CE3}" type="pres">
      <dgm:prSet presAssocID="{598DFDC9-C495-47EA-B332-C62C079D4B0C}" presName="connTx" presStyleLbl="parChTrans1D2" presStyleIdx="3" presStyleCnt="5"/>
      <dgm:spPr/>
      <dgm:t>
        <a:bodyPr/>
        <a:lstStyle/>
        <a:p>
          <a:endParaRPr lang="en-US"/>
        </a:p>
      </dgm:t>
    </dgm:pt>
    <dgm:pt modelId="{B7D21C09-8FE9-4C36-9B23-AA3B81B9BFD9}" type="pres">
      <dgm:prSet presAssocID="{635CBBFE-26AD-4BDC-8B65-3CDB184777A9}" presName="root2" presStyleCnt="0"/>
      <dgm:spPr/>
    </dgm:pt>
    <dgm:pt modelId="{289FF5D6-45F0-4A9E-A3A9-2382F7CDBC8A}" type="pres">
      <dgm:prSet presAssocID="{635CBBFE-26AD-4BDC-8B65-3CDB184777A9}" presName="LevelTwoTextNode" presStyleLbl="node2" presStyleIdx="3" presStyleCnt="5">
        <dgm:presLayoutVars>
          <dgm:chPref val="3"/>
        </dgm:presLayoutVars>
      </dgm:prSet>
      <dgm:spPr/>
      <dgm:t>
        <a:bodyPr/>
        <a:lstStyle/>
        <a:p>
          <a:endParaRPr lang="en-US"/>
        </a:p>
      </dgm:t>
    </dgm:pt>
    <dgm:pt modelId="{C0CB414B-E3D2-4D43-B6C8-80F745881B4D}" type="pres">
      <dgm:prSet presAssocID="{635CBBFE-26AD-4BDC-8B65-3CDB184777A9}" presName="level3hierChild" presStyleCnt="0"/>
      <dgm:spPr/>
    </dgm:pt>
    <dgm:pt modelId="{C7296598-F86D-47D5-A3CC-B13AB5B91D7E}" type="pres">
      <dgm:prSet presAssocID="{01AF1633-2D66-43D5-BF78-A6454AB31425}" presName="conn2-1" presStyleLbl="parChTrans1D2" presStyleIdx="4" presStyleCnt="5"/>
      <dgm:spPr/>
      <dgm:t>
        <a:bodyPr/>
        <a:lstStyle/>
        <a:p>
          <a:endParaRPr lang="en-US"/>
        </a:p>
      </dgm:t>
    </dgm:pt>
    <dgm:pt modelId="{29AB2EFB-28F5-4AAF-993F-95A5D77464F8}" type="pres">
      <dgm:prSet presAssocID="{01AF1633-2D66-43D5-BF78-A6454AB31425}" presName="connTx" presStyleLbl="parChTrans1D2" presStyleIdx="4" presStyleCnt="5"/>
      <dgm:spPr/>
      <dgm:t>
        <a:bodyPr/>
        <a:lstStyle/>
        <a:p>
          <a:endParaRPr lang="en-US"/>
        </a:p>
      </dgm:t>
    </dgm:pt>
    <dgm:pt modelId="{F1783063-19B4-4660-84CD-2F68119C6323}" type="pres">
      <dgm:prSet presAssocID="{58093C0A-B340-43DC-8C69-9C05FA169FEF}" presName="root2" presStyleCnt="0"/>
      <dgm:spPr/>
    </dgm:pt>
    <dgm:pt modelId="{F0D9C94C-F99A-4AB4-B63A-B8A97797EF82}" type="pres">
      <dgm:prSet presAssocID="{58093C0A-B340-43DC-8C69-9C05FA169FEF}" presName="LevelTwoTextNode" presStyleLbl="node2" presStyleIdx="4" presStyleCnt="5">
        <dgm:presLayoutVars>
          <dgm:chPref val="3"/>
        </dgm:presLayoutVars>
      </dgm:prSet>
      <dgm:spPr/>
      <dgm:t>
        <a:bodyPr/>
        <a:lstStyle/>
        <a:p>
          <a:endParaRPr lang="en-US"/>
        </a:p>
      </dgm:t>
    </dgm:pt>
    <dgm:pt modelId="{EDB1E847-F1D0-4EBA-93D7-F519E1E881B1}" type="pres">
      <dgm:prSet presAssocID="{58093C0A-B340-43DC-8C69-9C05FA169FEF}" presName="level3hierChild" presStyleCnt="0"/>
      <dgm:spPr/>
    </dgm:pt>
  </dgm:ptLst>
  <dgm:cxnLst>
    <dgm:cxn modelId="{D4136B56-3C44-4B3C-893B-2E3BAABDADBD}" type="presOf" srcId="{919207BC-D354-4A18-9C65-559CA43C25D2}" destId="{AFE980C7-C4AF-403F-8661-D80CF9E53041}" srcOrd="0" destOrd="0" presId="urn:microsoft.com/office/officeart/2005/8/layout/hierarchy2"/>
    <dgm:cxn modelId="{973E70E3-A747-4821-A32E-C8BF1A3CC534}" type="presOf" srcId="{AAAA1782-F734-49E0-BBC1-E039EDBC4686}" destId="{56F6436A-CE90-481C-8138-1B5F22B4584F}" srcOrd="0" destOrd="0" presId="urn:microsoft.com/office/officeart/2005/8/layout/hierarchy2"/>
    <dgm:cxn modelId="{12E3800E-8B2F-4E3A-8849-12EAEE50A64A}" type="presOf" srcId="{01AF1633-2D66-43D5-BF78-A6454AB31425}" destId="{C7296598-F86D-47D5-A3CC-B13AB5B91D7E}" srcOrd="0" destOrd="0" presId="urn:microsoft.com/office/officeart/2005/8/layout/hierarchy2"/>
    <dgm:cxn modelId="{77614119-451B-4C53-BD83-25BD2FFD3FCC}" srcId="{E06BFB31-8A2D-4587-AC76-585BF08B4FD7}" destId="{58093C0A-B340-43DC-8C69-9C05FA169FEF}" srcOrd="4" destOrd="0" parTransId="{01AF1633-2D66-43D5-BF78-A6454AB31425}" sibTransId="{46CA3039-4459-4FEF-B916-8DF04B83F085}"/>
    <dgm:cxn modelId="{6009E7AB-727D-43FF-9DAB-F03F8CA62392}" srcId="{E06BFB31-8A2D-4587-AC76-585BF08B4FD7}" destId="{3E72C6D2-2B67-4F0A-BB9B-0282A27A323F}" srcOrd="1" destOrd="0" parTransId="{C2F43BC0-F4F7-4ABB-9B9C-D4FC1436F033}" sibTransId="{E1FFCB82-E9F0-43BA-9FEE-B9245C9B915F}"/>
    <dgm:cxn modelId="{FF20B53C-C7E4-4EA4-A0D9-8195B1C7E834}" srcId="{E06BFB31-8A2D-4587-AC76-585BF08B4FD7}" destId="{919207BC-D354-4A18-9C65-559CA43C25D2}" srcOrd="2" destOrd="0" parTransId="{BBE32ECB-375A-4408-B440-EAFCEC6E89A3}" sibTransId="{17AB431A-7B77-41C5-AE25-96BCCAA06908}"/>
    <dgm:cxn modelId="{3A0E514E-9A62-42EA-8170-415C0098D9FA}" type="presOf" srcId="{C2F43BC0-F4F7-4ABB-9B9C-D4FC1436F033}" destId="{B297EC34-7E2B-4CD0-A8F2-71F7F3059C44}" srcOrd="1" destOrd="0" presId="urn:microsoft.com/office/officeart/2005/8/layout/hierarchy2"/>
    <dgm:cxn modelId="{B8D5C5B6-B127-4263-AFAD-E012476FBB7B}" type="presOf" srcId="{5236CB6F-B169-42F3-BECB-50CAA94B66C2}" destId="{00713F48-EBF3-4655-B6D9-4F9B9BE6CF09}" srcOrd="0" destOrd="0" presId="urn:microsoft.com/office/officeart/2005/8/layout/hierarchy2"/>
    <dgm:cxn modelId="{D615BA3E-9C8B-43BF-B09E-578FD6B3762A}" type="presOf" srcId="{58093C0A-B340-43DC-8C69-9C05FA169FEF}" destId="{F0D9C94C-F99A-4AB4-B63A-B8A97797EF82}" srcOrd="0" destOrd="0" presId="urn:microsoft.com/office/officeart/2005/8/layout/hierarchy2"/>
    <dgm:cxn modelId="{E25258CD-500A-4C00-B6B5-F41BBFC450C9}" type="presOf" srcId="{598DFDC9-C495-47EA-B332-C62C079D4B0C}" destId="{4FDD2A2E-DE82-499C-956E-923746D87CE3}" srcOrd="1" destOrd="0" presId="urn:microsoft.com/office/officeart/2005/8/layout/hierarchy2"/>
    <dgm:cxn modelId="{99A377A6-39A7-4BAF-BBFD-39569A64253B}" type="presOf" srcId="{01AF1633-2D66-43D5-BF78-A6454AB31425}" destId="{29AB2EFB-28F5-4AAF-993F-95A5D77464F8}" srcOrd="1" destOrd="0" presId="urn:microsoft.com/office/officeart/2005/8/layout/hierarchy2"/>
    <dgm:cxn modelId="{3C567DD0-567D-4536-901E-6D72F44FAB6F}" srcId="{AAAA1782-F734-49E0-BBC1-E039EDBC4686}" destId="{E06BFB31-8A2D-4587-AC76-585BF08B4FD7}" srcOrd="0" destOrd="0" parTransId="{6EDDA9DE-3F4D-4F36-BDC5-144E09E04A84}" sibTransId="{33C355F2-4578-4583-85A5-B0F37A19E858}"/>
    <dgm:cxn modelId="{92FFF4B4-0556-4E73-BACE-E3882587C4E4}" type="presOf" srcId="{C2F43BC0-F4F7-4ABB-9B9C-D4FC1436F033}" destId="{C001A11E-87DA-46F9-A6EB-E2BA3A121F12}" srcOrd="0" destOrd="0" presId="urn:microsoft.com/office/officeart/2005/8/layout/hierarchy2"/>
    <dgm:cxn modelId="{2D67DD1C-A49B-4C5E-A389-22C54217369A}" type="presOf" srcId="{EC790DDB-D758-4A25-B166-C113B780DFE5}" destId="{7EF5D617-BAEA-4515-82F5-D99EEAD4D717}" srcOrd="0" destOrd="0" presId="urn:microsoft.com/office/officeart/2005/8/layout/hierarchy2"/>
    <dgm:cxn modelId="{1A101F38-F9C5-4B00-8682-98495AB12C6B}" type="presOf" srcId="{BBE32ECB-375A-4408-B440-EAFCEC6E89A3}" destId="{33474646-F259-440D-8F67-0D094EC09330}" srcOrd="1" destOrd="0" presId="urn:microsoft.com/office/officeart/2005/8/layout/hierarchy2"/>
    <dgm:cxn modelId="{A2992D66-E2C4-427A-91D1-94E4BD1EA079}" type="presOf" srcId="{BBE32ECB-375A-4408-B440-EAFCEC6E89A3}" destId="{D78C7A00-DB41-41B8-95D0-4323863C999B}" srcOrd="0" destOrd="0" presId="urn:microsoft.com/office/officeart/2005/8/layout/hierarchy2"/>
    <dgm:cxn modelId="{4F2D5838-4C19-453E-BE01-2C8C4AD47430}" type="presOf" srcId="{EC790DDB-D758-4A25-B166-C113B780DFE5}" destId="{DE311EB5-30A2-4B31-A878-5509A3EED55A}" srcOrd="1" destOrd="0" presId="urn:microsoft.com/office/officeart/2005/8/layout/hierarchy2"/>
    <dgm:cxn modelId="{13CAAE4F-AA71-4692-BA0D-CD727C69DAF2}" type="presOf" srcId="{3E72C6D2-2B67-4F0A-BB9B-0282A27A323F}" destId="{16487E47-55C5-4780-A21F-723454D50A59}" srcOrd="0" destOrd="0" presId="urn:microsoft.com/office/officeart/2005/8/layout/hierarchy2"/>
    <dgm:cxn modelId="{8E2406AC-9983-4696-8CAE-1A82C2A3524A}" type="presOf" srcId="{598DFDC9-C495-47EA-B332-C62C079D4B0C}" destId="{4E2003B3-5E20-4989-9BE9-94641955B35D}" srcOrd="0" destOrd="0" presId="urn:microsoft.com/office/officeart/2005/8/layout/hierarchy2"/>
    <dgm:cxn modelId="{31FB8214-A477-4099-B36F-57BBE17743F3}" srcId="{E06BFB31-8A2D-4587-AC76-585BF08B4FD7}" destId="{5236CB6F-B169-42F3-BECB-50CAA94B66C2}" srcOrd="0" destOrd="0" parTransId="{EC790DDB-D758-4A25-B166-C113B780DFE5}" sibTransId="{0ACA270C-738E-407D-944D-A0BDA1DF6D14}"/>
    <dgm:cxn modelId="{1F0F0722-31B2-4E8E-846A-7365B00B9E47}" srcId="{E06BFB31-8A2D-4587-AC76-585BF08B4FD7}" destId="{635CBBFE-26AD-4BDC-8B65-3CDB184777A9}" srcOrd="3" destOrd="0" parTransId="{598DFDC9-C495-47EA-B332-C62C079D4B0C}" sibTransId="{6A441906-7572-4250-8212-9653CA4F0386}"/>
    <dgm:cxn modelId="{40EECB6C-115D-4381-B31D-34F7E5D5AA39}" type="presOf" srcId="{635CBBFE-26AD-4BDC-8B65-3CDB184777A9}" destId="{289FF5D6-45F0-4A9E-A3A9-2382F7CDBC8A}" srcOrd="0" destOrd="0" presId="urn:microsoft.com/office/officeart/2005/8/layout/hierarchy2"/>
    <dgm:cxn modelId="{DD43C5A1-E7CA-462F-B682-50249BFC5F31}" type="presOf" srcId="{E06BFB31-8A2D-4587-AC76-585BF08B4FD7}" destId="{D0424270-0E8D-4B40-BA48-F633384EED58}" srcOrd="0" destOrd="0" presId="urn:microsoft.com/office/officeart/2005/8/layout/hierarchy2"/>
    <dgm:cxn modelId="{E6694572-DC26-4B84-9519-0B9BA817F3AE}" type="presParOf" srcId="{56F6436A-CE90-481C-8138-1B5F22B4584F}" destId="{3C6E990F-CD7F-48AC-AB5C-2052C0816D83}" srcOrd="0" destOrd="0" presId="urn:microsoft.com/office/officeart/2005/8/layout/hierarchy2"/>
    <dgm:cxn modelId="{04724E17-6C30-4F38-B937-1373CCF19AD6}" type="presParOf" srcId="{3C6E990F-CD7F-48AC-AB5C-2052C0816D83}" destId="{D0424270-0E8D-4B40-BA48-F633384EED58}" srcOrd="0" destOrd="0" presId="urn:microsoft.com/office/officeart/2005/8/layout/hierarchy2"/>
    <dgm:cxn modelId="{EF4C778D-A6AA-4EBE-8BEA-932F09D1107E}" type="presParOf" srcId="{3C6E990F-CD7F-48AC-AB5C-2052C0816D83}" destId="{4FB0BF63-A62D-4115-82ED-C484C1D7AA85}" srcOrd="1" destOrd="0" presId="urn:microsoft.com/office/officeart/2005/8/layout/hierarchy2"/>
    <dgm:cxn modelId="{BB6EB54F-EC36-4B58-8712-4901656327CE}" type="presParOf" srcId="{4FB0BF63-A62D-4115-82ED-C484C1D7AA85}" destId="{7EF5D617-BAEA-4515-82F5-D99EEAD4D717}" srcOrd="0" destOrd="0" presId="urn:microsoft.com/office/officeart/2005/8/layout/hierarchy2"/>
    <dgm:cxn modelId="{86BB12A9-746C-4669-8BBB-E4514D5AA7BC}" type="presParOf" srcId="{7EF5D617-BAEA-4515-82F5-D99EEAD4D717}" destId="{DE311EB5-30A2-4B31-A878-5509A3EED55A}" srcOrd="0" destOrd="0" presId="urn:microsoft.com/office/officeart/2005/8/layout/hierarchy2"/>
    <dgm:cxn modelId="{B1473105-DC37-43E6-BDDF-1ACE7850ACFB}" type="presParOf" srcId="{4FB0BF63-A62D-4115-82ED-C484C1D7AA85}" destId="{47F703DF-A029-435D-99A1-DF5AF09CDD87}" srcOrd="1" destOrd="0" presId="urn:microsoft.com/office/officeart/2005/8/layout/hierarchy2"/>
    <dgm:cxn modelId="{79061AEC-FFBF-48ED-8B51-E0DEBF350F5B}" type="presParOf" srcId="{47F703DF-A029-435D-99A1-DF5AF09CDD87}" destId="{00713F48-EBF3-4655-B6D9-4F9B9BE6CF09}" srcOrd="0" destOrd="0" presId="urn:microsoft.com/office/officeart/2005/8/layout/hierarchy2"/>
    <dgm:cxn modelId="{1F24B2CB-3518-460A-A07C-89A7A68D10AF}" type="presParOf" srcId="{47F703DF-A029-435D-99A1-DF5AF09CDD87}" destId="{EAB49415-7F67-4C14-995A-A1FA49DB9159}" srcOrd="1" destOrd="0" presId="urn:microsoft.com/office/officeart/2005/8/layout/hierarchy2"/>
    <dgm:cxn modelId="{0A701F14-CB12-4241-A2BB-A748062E72DD}" type="presParOf" srcId="{4FB0BF63-A62D-4115-82ED-C484C1D7AA85}" destId="{C001A11E-87DA-46F9-A6EB-E2BA3A121F12}" srcOrd="2" destOrd="0" presId="urn:microsoft.com/office/officeart/2005/8/layout/hierarchy2"/>
    <dgm:cxn modelId="{35E01487-CD51-40E7-B12C-97B23B3FD7D4}" type="presParOf" srcId="{C001A11E-87DA-46F9-A6EB-E2BA3A121F12}" destId="{B297EC34-7E2B-4CD0-A8F2-71F7F3059C44}" srcOrd="0" destOrd="0" presId="urn:microsoft.com/office/officeart/2005/8/layout/hierarchy2"/>
    <dgm:cxn modelId="{19521FC1-2069-4CDE-AE5E-FDDA7DF17CFC}" type="presParOf" srcId="{4FB0BF63-A62D-4115-82ED-C484C1D7AA85}" destId="{6B8A3F4F-8D89-41F0-AD2F-3BF33F2CBBF8}" srcOrd="3" destOrd="0" presId="urn:microsoft.com/office/officeart/2005/8/layout/hierarchy2"/>
    <dgm:cxn modelId="{74C1B656-0153-43FA-8056-02D88F433220}" type="presParOf" srcId="{6B8A3F4F-8D89-41F0-AD2F-3BF33F2CBBF8}" destId="{16487E47-55C5-4780-A21F-723454D50A59}" srcOrd="0" destOrd="0" presId="urn:microsoft.com/office/officeart/2005/8/layout/hierarchy2"/>
    <dgm:cxn modelId="{B48FA533-9DA6-4924-9C80-7EFE1FAA83F4}" type="presParOf" srcId="{6B8A3F4F-8D89-41F0-AD2F-3BF33F2CBBF8}" destId="{E62568FB-F30F-47CD-8BBA-E8C1C9BF977E}" srcOrd="1" destOrd="0" presId="urn:microsoft.com/office/officeart/2005/8/layout/hierarchy2"/>
    <dgm:cxn modelId="{1096DD46-76A2-40C1-B8C2-ECE3D298F7A2}" type="presParOf" srcId="{4FB0BF63-A62D-4115-82ED-C484C1D7AA85}" destId="{D78C7A00-DB41-41B8-95D0-4323863C999B}" srcOrd="4" destOrd="0" presId="urn:microsoft.com/office/officeart/2005/8/layout/hierarchy2"/>
    <dgm:cxn modelId="{12EFF9E3-925B-4C0A-8C13-32242E18AB12}" type="presParOf" srcId="{D78C7A00-DB41-41B8-95D0-4323863C999B}" destId="{33474646-F259-440D-8F67-0D094EC09330}" srcOrd="0" destOrd="0" presId="urn:microsoft.com/office/officeart/2005/8/layout/hierarchy2"/>
    <dgm:cxn modelId="{D7B6ADEA-1885-48D5-90F5-2F9257CF26F9}" type="presParOf" srcId="{4FB0BF63-A62D-4115-82ED-C484C1D7AA85}" destId="{B7BA9E4F-62C1-4EA4-A573-159057F5AA47}" srcOrd="5" destOrd="0" presId="urn:microsoft.com/office/officeart/2005/8/layout/hierarchy2"/>
    <dgm:cxn modelId="{7EC10C85-9843-4B89-9D63-621FBB4E58B3}" type="presParOf" srcId="{B7BA9E4F-62C1-4EA4-A573-159057F5AA47}" destId="{AFE980C7-C4AF-403F-8661-D80CF9E53041}" srcOrd="0" destOrd="0" presId="urn:microsoft.com/office/officeart/2005/8/layout/hierarchy2"/>
    <dgm:cxn modelId="{A278B506-FD41-454E-9B10-3828634B3DBA}" type="presParOf" srcId="{B7BA9E4F-62C1-4EA4-A573-159057F5AA47}" destId="{D10B8FFB-79E7-4F8F-8264-8B8A82FDB0D9}" srcOrd="1" destOrd="0" presId="urn:microsoft.com/office/officeart/2005/8/layout/hierarchy2"/>
    <dgm:cxn modelId="{F28C6994-F1EB-4E88-B605-DC714C5C501F}" type="presParOf" srcId="{4FB0BF63-A62D-4115-82ED-C484C1D7AA85}" destId="{4E2003B3-5E20-4989-9BE9-94641955B35D}" srcOrd="6" destOrd="0" presId="urn:microsoft.com/office/officeart/2005/8/layout/hierarchy2"/>
    <dgm:cxn modelId="{5E6B5B25-6A7D-4FA8-B564-FD34EBB5256C}" type="presParOf" srcId="{4E2003B3-5E20-4989-9BE9-94641955B35D}" destId="{4FDD2A2E-DE82-499C-956E-923746D87CE3}" srcOrd="0" destOrd="0" presId="urn:microsoft.com/office/officeart/2005/8/layout/hierarchy2"/>
    <dgm:cxn modelId="{185C718A-FDD5-4C49-A541-4F2119F362E8}" type="presParOf" srcId="{4FB0BF63-A62D-4115-82ED-C484C1D7AA85}" destId="{B7D21C09-8FE9-4C36-9B23-AA3B81B9BFD9}" srcOrd="7" destOrd="0" presId="urn:microsoft.com/office/officeart/2005/8/layout/hierarchy2"/>
    <dgm:cxn modelId="{C179AA6D-7DC7-47FB-B5D4-B6998BD4DEFF}" type="presParOf" srcId="{B7D21C09-8FE9-4C36-9B23-AA3B81B9BFD9}" destId="{289FF5D6-45F0-4A9E-A3A9-2382F7CDBC8A}" srcOrd="0" destOrd="0" presId="urn:microsoft.com/office/officeart/2005/8/layout/hierarchy2"/>
    <dgm:cxn modelId="{E83DAD1C-F4E4-4571-A135-4BB69D5DA165}" type="presParOf" srcId="{B7D21C09-8FE9-4C36-9B23-AA3B81B9BFD9}" destId="{C0CB414B-E3D2-4D43-B6C8-80F745881B4D}" srcOrd="1" destOrd="0" presId="urn:microsoft.com/office/officeart/2005/8/layout/hierarchy2"/>
    <dgm:cxn modelId="{B00D76BC-F024-479C-85E8-1FA9495088D4}" type="presParOf" srcId="{4FB0BF63-A62D-4115-82ED-C484C1D7AA85}" destId="{C7296598-F86D-47D5-A3CC-B13AB5B91D7E}" srcOrd="8" destOrd="0" presId="urn:microsoft.com/office/officeart/2005/8/layout/hierarchy2"/>
    <dgm:cxn modelId="{7BEAFF5C-693F-4BFB-8D5E-40B0F7939B66}" type="presParOf" srcId="{C7296598-F86D-47D5-A3CC-B13AB5B91D7E}" destId="{29AB2EFB-28F5-4AAF-993F-95A5D77464F8}" srcOrd="0" destOrd="0" presId="urn:microsoft.com/office/officeart/2005/8/layout/hierarchy2"/>
    <dgm:cxn modelId="{1E46C5CF-9F22-479A-B599-DB626D7AF328}" type="presParOf" srcId="{4FB0BF63-A62D-4115-82ED-C484C1D7AA85}" destId="{F1783063-19B4-4660-84CD-2F68119C6323}" srcOrd="9" destOrd="0" presId="urn:microsoft.com/office/officeart/2005/8/layout/hierarchy2"/>
    <dgm:cxn modelId="{2E156566-4C73-4E81-A842-7879EA3E51B5}" type="presParOf" srcId="{F1783063-19B4-4660-84CD-2F68119C6323}" destId="{F0D9C94C-F99A-4AB4-B63A-B8A97797EF82}" srcOrd="0" destOrd="0" presId="urn:microsoft.com/office/officeart/2005/8/layout/hierarchy2"/>
    <dgm:cxn modelId="{EDBAEEEF-4959-4EB2-BEC8-7A55AB1FBCE6}" type="presParOf" srcId="{F1783063-19B4-4660-84CD-2F68119C6323}" destId="{EDB1E847-F1D0-4EBA-93D7-F519E1E881B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6834A2-434D-4748-BA93-5F9F97A6A578}" type="doc">
      <dgm:prSet loTypeId="urn:microsoft.com/office/officeart/2005/8/layout/cycle5" loCatId="cycle" qsTypeId="urn:microsoft.com/office/officeart/2005/8/quickstyle/simple1" qsCatId="simple" csTypeId="urn:microsoft.com/office/officeart/2005/8/colors/colorful1#1" csCatId="colorful" phldr="1"/>
      <dgm:spPr/>
      <dgm:t>
        <a:bodyPr/>
        <a:lstStyle/>
        <a:p>
          <a:endParaRPr lang="en-US"/>
        </a:p>
      </dgm:t>
    </dgm:pt>
    <dgm:pt modelId="{6FECD0A9-1C0A-45C6-BC17-F11C02475431}">
      <dgm:prSet phldrT="[Κείμενο]" custT="1"/>
      <dgm:spPr/>
      <dgm:t>
        <a:bodyPr/>
        <a:lstStyle/>
        <a:p>
          <a:r>
            <a:rPr lang="el-GR" sz="1600" b="1" dirty="0"/>
            <a:t>Στάδιο 1: Κλιματική αλλαγή</a:t>
          </a:r>
          <a:endParaRPr lang="en-US" sz="1600" dirty="0"/>
        </a:p>
      </dgm:t>
    </dgm:pt>
    <dgm:pt modelId="{9D6E65A5-EBCB-44AA-B9AF-EE51DBF46D2E}" type="parTrans" cxnId="{4C24547B-D4D2-49E9-9DFC-0CB86EC019AA}">
      <dgm:prSet/>
      <dgm:spPr/>
      <dgm:t>
        <a:bodyPr/>
        <a:lstStyle/>
        <a:p>
          <a:endParaRPr lang="en-US" sz="2400"/>
        </a:p>
      </dgm:t>
    </dgm:pt>
    <dgm:pt modelId="{5FB34941-3B5E-4C16-9F3E-8D30740D4426}" type="sibTrans" cxnId="{4C24547B-D4D2-49E9-9DFC-0CB86EC019AA}">
      <dgm:prSet/>
      <dgm:spPr/>
      <dgm:t>
        <a:bodyPr/>
        <a:lstStyle/>
        <a:p>
          <a:endParaRPr lang="en-US" sz="2400"/>
        </a:p>
      </dgm:t>
    </dgm:pt>
    <dgm:pt modelId="{3C768BC4-702D-4929-8545-5D2B8B5E6D7C}">
      <dgm:prSet phldrT="[Κείμενο]" custT="1"/>
      <dgm:spPr/>
      <dgm:t>
        <a:bodyPr/>
        <a:lstStyle/>
        <a:p>
          <a:r>
            <a:rPr lang="el-GR" sz="1600" b="1" dirty="0"/>
            <a:t>Στάδιο 2: Εκτίμηση επιπτώσεων</a:t>
          </a:r>
          <a:endParaRPr lang="en-US" sz="1600" dirty="0"/>
        </a:p>
      </dgm:t>
    </dgm:pt>
    <dgm:pt modelId="{FC3EE5C3-6BCF-4528-8C92-AB686B0D4DA0}" type="parTrans" cxnId="{43FB36E4-4CA0-4AD1-803D-D503E2BD8836}">
      <dgm:prSet/>
      <dgm:spPr/>
      <dgm:t>
        <a:bodyPr/>
        <a:lstStyle/>
        <a:p>
          <a:endParaRPr lang="en-US" sz="2400"/>
        </a:p>
      </dgm:t>
    </dgm:pt>
    <dgm:pt modelId="{948A25D6-4CF4-454C-A852-EA9C5DD6873D}" type="sibTrans" cxnId="{43FB36E4-4CA0-4AD1-803D-D503E2BD8836}">
      <dgm:prSet/>
      <dgm:spPr/>
      <dgm:t>
        <a:bodyPr/>
        <a:lstStyle/>
        <a:p>
          <a:endParaRPr lang="en-US" sz="2400"/>
        </a:p>
      </dgm:t>
    </dgm:pt>
    <dgm:pt modelId="{96F3BA4C-6E93-4610-BCF9-00C6A4E794EE}">
      <dgm:prSet phldrT="[Κείμενο]" custT="1"/>
      <dgm:spPr/>
      <dgm:t>
        <a:bodyPr/>
        <a:lstStyle/>
        <a:p>
          <a:r>
            <a:rPr lang="el-GR" sz="1600" b="1" dirty="0"/>
            <a:t>Στάδιο 3: Αξιολόγηση µ</a:t>
          </a:r>
          <a:r>
            <a:rPr lang="el-GR" sz="1600" b="1" dirty="0" err="1"/>
            <a:t>έτρων</a:t>
          </a:r>
          <a:r>
            <a:rPr lang="el-GR" sz="1600" b="1" dirty="0"/>
            <a:t> προσαρμογής</a:t>
          </a:r>
          <a:endParaRPr lang="en-US" sz="1600" dirty="0"/>
        </a:p>
      </dgm:t>
    </dgm:pt>
    <dgm:pt modelId="{78CC4834-8E41-4D19-93A6-4BEC7DCAD28F}" type="parTrans" cxnId="{694FF11B-6B98-44A7-897F-BF5033397B94}">
      <dgm:prSet/>
      <dgm:spPr/>
      <dgm:t>
        <a:bodyPr/>
        <a:lstStyle/>
        <a:p>
          <a:endParaRPr lang="en-US" sz="2400"/>
        </a:p>
      </dgm:t>
    </dgm:pt>
    <dgm:pt modelId="{B7AB0EB4-71D7-45F1-9F3F-1E9A51A47E21}" type="sibTrans" cxnId="{694FF11B-6B98-44A7-897F-BF5033397B94}">
      <dgm:prSet/>
      <dgm:spPr/>
      <dgm:t>
        <a:bodyPr/>
        <a:lstStyle/>
        <a:p>
          <a:endParaRPr lang="en-US" sz="2400"/>
        </a:p>
      </dgm:t>
    </dgm:pt>
    <dgm:pt modelId="{C16EB114-A4C2-4530-A64C-5162C3B73660}">
      <dgm:prSet phldrT="[Κείμενο]" custT="1"/>
      <dgm:spPr/>
      <dgm:t>
        <a:bodyPr/>
        <a:lstStyle/>
        <a:p>
          <a:r>
            <a:rPr lang="el-GR" sz="1600" b="1" dirty="0"/>
            <a:t>Στάδιο 4: Στρατηγική για την προσαρμογή</a:t>
          </a:r>
          <a:endParaRPr lang="en-US" sz="1600" b="1" dirty="0"/>
        </a:p>
      </dgm:t>
    </dgm:pt>
    <dgm:pt modelId="{4F729E65-9EA8-41D1-9397-158B37DD062A}" type="parTrans" cxnId="{AFF0DDF6-FB12-48B2-B074-86D8C2B3280F}">
      <dgm:prSet/>
      <dgm:spPr/>
      <dgm:t>
        <a:bodyPr/>
        <a:lstStyle/>
        <a:p>
          <a:endParaRPr lang="en-US" sz="2400"/>
        </a:p>
      </dgm:t>
    </dgm:pt>
    <dgm:pt modelId="{87A1922C-5CA6-4E61-BC7B-A83ADB2C3AF3}" type="sibTrans" cxnId="{AFF0DDF6-FB12-48B2-B074-86D8C2B3280F}">
      <dgm:prSet/>
      <dgm:spPr/>
      <dgm:t>
        <a:bodyPr/>
        <a:lstStyle/>
        <a:p>
          <a:endParaRPr lang="en-US" sz="2400"/>
        </a:p>
      </dgm:t>
    </dgm:pt>
    <dgm:pt modelId="{BA6D4721-6487-4118-AC7F-42E95D72D926}">
      <dgm:prSet phldrT="[Κείμενο]" custT="1"/>
      <dgm:spPr/>
      <dgm:t>
        <a:bodyPr/>
        <a:lstStyle/>
        <a:p>
          <a:r>
            <a:rPr lang="el-GR" sz="1600" b="1" dirty="0"/>
            <a:t>Στάδιο 5: Παρακολούθηση και αναθεώρηση</a:t>
          </a:r>
          <a:endParaRPr lang="en-US" sz="1600" b="1" dirty="0"/>
        </a:p>
      </dgm:t>
    </dgm:pt>
    <dgm:pt modelId="{F5581382-B70B-4B66-958C-71A71C92CE14}" type="parTrans" cxnId="{942A67AD-4402-45D0-B48A-63203AF4CEFD}">
      <dgm:prSet/>
      <dgm:spPr/>
      <dgm:t>
        <a:bodyPr/>
        <a:lstStyle/>
        <a:p>
          <a:endParaRPr lang="en-US" sz="2400"/>
        </a:p>
      </dgm:t>
    </dgm:pt>
    <dgm:pt modelId="{9FCA91D6-1136-4B50-9944-8EF3397EE03C}" type="sibTrans" cxnId="{942A67AD-4402-45D0-B48A-63203AF4CEFD}">
      <dgm:prSet/>
      <dgm:spPr/>
      <dgm:t>
        <a:bodyPr/>
        <a:lstStyle/>
        <a:p>
          <a:endParaRPr lang="en-US" sz="2400"/>
        </a:p>
      </dgm:t>
    </dgm:pt>
    <dgm:pt modelId="{F0155333-5936-42FA-A85C-2315F88953CD}" type="pres">
      <dgm:prSet presAssocID="{746834A2-434D-4748-BA93-5F9F97A6A578}" presName="cycle" presStyleCnt="0">
        <dgm:presLayoutVars>
          <dgm:dir/>
          <dgm:resizeHandles val="exact"/>
        </dgm:presLayoutVars>
      </dgm:prSet>
      <dgm:spPr/>
      <dgm:t>
        <a:bodyPr/>
        <a:lstStyle/>
        <a:p>
          <a:endParaRPr lang="en-US"/>
        </a:p>
      </dgm:t>
    </dgm:pt>
    <dgm:pt modelId="{D699B80B-6686-4A2F-ACC9-249BCA1462A4}" type="pres">
      <dgm:prSet presAssocID="{6FECD0A9-1C0A-45C6-BC17-F11C02475431}" presName="node" presStyleLbl="node1" presStyleIdx="0" presStyleCnt="5">
        <dgm:presLayoutVars>
          <dgm:bulletEnabled val="1"/>
        </dgm:presLayoutVars>
      </dgm:prSet>
      <dgm:spPr/>
      <dgm:t>
        <a:bodyPr/>
        <a:lstStyle/>
        <a:p>
          <a:endParaRPr lang="en-US"/>
        </a:p>
      </dgm:t>
    </dgm:pt>
    <dgm:pt modelId="{D63A4B62-9706-4BA6-91A5-0A7E725D5E94}" type="pres">
      <dgm:prSet presAssocID="{6FECD0A9-1C0A-45C6-BC17-F11C02475431}" presName="spNode" presStyleCnt="0"/>
      <dgm:spPr/>
    </dgm:pt>
    <dgm:pt modelId="{DC00E9A8-1BA4-4714-BB18-E708E82E0219}" type="pres">
      <dgm:prSet presAssocID="{5FB34941-3B5E-4C16-9F3E-8D30740D4426}" presName="sibTrans" presStyleLbl="sibTrans1D1" presStyleIdx="0" presStyleCnt="5"/>
      <dgm:spPr/>
      <dgm:t>
        <a:bodyPr/>
        <a:lstStyle/>
        <a:p>
          <a:endParaRPr lang="en-US"/>
        </a:p>
      </dgm:t>
    </dgm:pt>
    <dgm:pt modelId="{41F5D377-2372-4C66-86C9-1EB32173E4D4}" type="pres">
      <dgm:prSet presAssocID="{3C768BC4-702D-4929-8545-5D2B8B5E6D7C}" presName="node" presStyleLbl="node1" presStyleIdx="1" presStyleCnt="5">
        <dgm:presLayoutVars>
          <dgm:bulletEnabled val="1"/>
        </dgm:presLayoutVars>
      </dgm:prSet>
      <dgm:spPr/>
      <dgm:t>
        <a:bodyPr/>
        <a:lstStyle/>
        <a:p>
          <a:endParaRPr lang="en-US"/>
        </a:p>
      </dgm:t>
    </dgm:pt>
    <dgm:pt modelId="{00F6628B-5639-4394-8A84-61337E4DA166}" type="pres">
      <dgm:prSet presAssocID="{3C768BC4-702D-4929-8545-5D2B8B5E6D7C}" presName="spNode" presStyleCnt="0"/>
      <dgm:spPr/>
    </dgm:pt>
    <dgm:pt modelId="{AA6B764F-A618-47C4-AF91-D9FF85687A87}" type="pres">
      <dgm:prSet presAssocID="{948A25D6-4CF4-454C-A852-EA9C5DD6873D}" presName="sibTrans" presStyleLbl="sibTrans1D1" presStyleIdx="1" presStyleCnt="5"/>
      <dgm:spPr/>
      <dgm:t>
        <a:bodyPr/>
        <a:lstStyle/>
        <a:p>
          <a:endParaRPr lang="en-US"/>
        </a:p>
      </dgm:t>
    </dgm:pt>
    <dgm:pt modelId="{932A4FC0-7227-457E-AD4D-61B5AD9CC0D3}" type="pres">
      <dgm:prSet presAssocID="{96F3BA4C-6E93-4610-BCF9-00C6A4E794EE}" presName="node" presStyleLbl="node1" presStyleIdx="2" presStyleCnt="5">
        <dgm:presLayoutVars>
          <dgm:bulletEnabled val="1"/>
        </dgm:presLayoutVars>
      </dgm:prSet>
      <dgm:spPr/>
      <dgm:t>
        <a:bodyPr/>
        <a:lstStyle/>
        <a:p>
          <a:endParaRPr lang="en-US"/>
        </a:p>
      </dgm:t>
    </dgm:pt>
    <dgm:pt modelId="{DE70CA07-98A4-41AD-9056-6787F1A9D1CB}" type="pres">
      <dgm:prSet presAssocID="{96F3BA4C-6E93-4610-BCF9-00C6A4E794EE}" presName="spNode" presStyleCnt="0"/>
      <dgm:spPr/>
    </dgm:pt>
    <dgm:pt modelId="{34E833EB-B580-4AC3-9A02-693AF013F451}" type="pres">
      <dgm:prSet presAssocID="{B7AB0EB4-71D7-45F1-9F3F-1E9A51A47E21}" presName="sibTrans" presStyleLbl="sibTrans1D1" presStyleIdx="2" presStyleCnt="5"/>
      <dgm:spPr/>
      <dgm:t>
        <a:bodyPr/>
        <a:lstStyle/>
        <a:p>
          <a:endParaRPr lang="en-US"/>
        </a:p>
      </dgm:t>
    </dgm:pt>
    <dgm:pt modelId="{39A42B00-6AAA-42F5-8E2F-1FCDB1E9B149}" type="pres">
      <dgm:prSet presAssocID="{C16EB114-A4C2-4530-A64C-5162C3B73660}" presName="node" presStyleLbl="node1" presStyleIdx="3" presStyleCnt="5">
        <dgm:presLayoutVars>
          <dgm:bulletEnabled val="1"/>
        </dgm:presLayoutVars>
      </dgm:prSet>
      <dgm:spPr/>
      <dgm:t>
        <a:bodyPr/>
        <a:lstStyle/>
        <a:p>
          <a:endParaRPr lang="en-US"/>
        </a:p>
      </dgm:t>
    </dgm:pt>
    <dgm:pt modelId="{F9BD7000-8D49-46E3-85D5-B3FB33B0CDC5}" type="pres">
      <dgm:prSet presAssocID="{C16EB114-A4C2-4530-A64C-5162C3B73660}" presName="spNode" presStyleCnt="0"/>
      <dgm:spPr/>
    </dgm:pt>
    <dgm:pt modelId="{C69E1993-5D85-4754-BD21-AF05581EF308}" type="pres">
      <dgm:prSet presAssocID="{87A1922C-5CA6-4E61-BC7B-A83ADB2C3AF3}" presName="sibTrans" presStyleLbl="sibTrans1D1" presStyleIdx="3" presStyleCnt="5"/>
      <dgm:spPr/>
      <dgm:t>
        <a:bodyPr/>
        <a:lstStyle/>
        <a:p>
          <a:endParaRPr lang="en-US"/>
        </a:p>
      </dgm:t>
    </dgm:pt>
    <dgm:pt modelId="{EF8715BE-4B42-4520-81CC-267B600CEB46}" type="pres">
      <dgm:prSet presAssocID="{BA6D4721-6487-4118-AC7F-42E95D72D926}" presName="node" presStyleLbl="node1" presStyleIdx="4" presStyleCnt="5">
        <dgm:presLayoutVars>
          <dgm:bulletEnabled val="1"/>
        </dgm:presLayoutVars>
      </dgm:prSet>
      <dgm:spPr/>
      <dgm:t>
        <a:bodyPr/>
        <a:lstStyle/>
        <a:p>
          <a:endParaRPr lang="en-US"/>
        </a:p>
      </dgm:t>
    </dgm:pt>
    <dgm:pt modelId="{72A4AF2D-AEE5-4C3F-8402-0B63D14C6978}" type="pres">
      <dgm:prSet presAssocID="{BA6D4721-6487-4118-AC7F-42E95D72D926}" presName="spNode" presStyleCnt="0"/>
      <dgm:spPr/>
    </dgm:pt>
    <dgm:pt modelId="{B846901A-FFDD-488C-B5D6-E79F89C9AF6A}" type="pres">
      <dgm:prSet presAssocID="{9FCA91D6-1136-4B50-9944-8EF3397EE03C}" presName="sibTrans" presStyleLbl="sibTrans1D1" presStyleIdx="4" presStyleCnt="5"/>
      <dgm:spPr/>
      <dgm:t>
        <a:bodyPr/>
        <a:lstStyle/>
        <a:p>
          <a:endParaRPr lang="en-US"/>
        </a:p>
      </dgm:t>
    </dgm:pt>
  </dgm:ptLst>
  <dgm:cxnLst>
    <dgm:cxn modelId="{3329CE3C-3891-4513-9DA7-A6252F998B04}" type="presOf" srcId="{6FECD0A9-1C0A-45C6-BC17-F11C02475431}" destId="{D699B80B-6686-4A2F-ACC9-249BCA1462A4}" srcOrd="0" destOrd="0" presId="urn:microsoft.com/office/officeart/2005/8/layout/cycle5"/>
    <dgm:cxn modelId="{4C24547B-D4D2-49E9-9DFC-0CB86EC019AA}" srcId="{746834A2-434D-4748-BA93-5F9F97A6A578}" destId="{6FECD0A9-1C0A-45C6-BC17-F11C02475431}" srcOrd="0" destOrd="0" parTransId="{9D6E65A5-EBCB-44AA-B9AF-EE51DBF46D2E}" sibTransId="{5FB34941-3B5E-4C16-9F3E-8D30740D4426}"/>
    <dgm:cxn modelId="{AFF0DDF6-FB12-48B2-B074-86D8C2B3280F}" srcId="{746834A2-434D-4748-BA93-5F9F97A6A578}" destId="{C16EB114-A4C2-4530-A64C-5162C3B73660}" srcOrd="3" destOrd="0" parTransId="{4F729E65-9EA8-41D1-9397-158B37DD062A}" sibTransId="{87A1922C-5CA6-4E61-BC7B-A83ADB2C3AF3}"/>
    <dgm:cxn modelId="{FBD7D44C-9082-45EA-89CB-29BC59250056}" type="presOf" srcId="{C16EB114-A4C2-4530-A64C-5162C3B73660}" destId="{39A42B00-6AAA-42F5-8E2F-1FCDB1E9B149}" srcOrd="0" destOrd="0" presId="urn:microsoft.com/office/officeart/2005/8/layout/cycle5"/>
    <dgm:cxn modelId="{694FF11B-6B98-44A7-897F-BF5033397B94}" srcId="{746834A2-434D-4748-BA93-5F9F97A6A578}" destId="{96F3BA4C-6E93-4610-BCF9-00C6A4E794EE}" srcOrd="2" destOrd="0" parTransId="{78CC4834-8E41-4D19-93A6-4BEC7DCAD28F}" sibTransId="{B7AB0EB4-71D7-45F1-9F3F-1E9A51A47E21}"/>
    <dgm:cxn modelId="{5492B19D-3247-4814-9BDD-3A0429532345}" type="presOf" srcId="{BA6D4721-6487-4118-AC7F-42E95D72D926}" destId="{EF8715BE-4B42-4520-81CC-267B600CEB46}" srcOrd="0" destOrd="0" presId="urn:microsoft.com/office/officeart/2005/8/layout/cycle5"/>
    <dgm:cxn modelId="{DAF62C33-48E5-4E28-B89F-0DF12D867E51}" type="presOf" srcId="{87A1922C-5CA6-4E61-BC7B-A83ADB2C3AF3}" destId="{C69E1993-5D85-4754-BD21-AF05581EF308}" srcOrd="0" destOrd="0" presId="urn:microsoft.com/office/officeart/2005/8/layout/cycle5"/>
    <dgm:cxn modelId="{5B13DE2C-7311-42A2-876C-CBE878BBEF9B}" type="presOf" srcId="{B7AB0EB4-71D7-45F1-9F3F-1E9A51A47E21}" destId="{34E833EB-B580-4AC3-9A02-693AF013F451}" srcOrd="0" destOrd="0" presId="urn:microsoft.com/office/officeart/2005/8/layout/cycle5"/>
    <dgm:cxn modelId="{10347304-A154-4FDB-9259-1278D9C5537E}" type="presOf" srcId="{9FCA91D6-1136-4B50-9944-8EF3397EE03C}" destId="{B846901A-FFDD-488C-B5D6-E79F89C9AF6A}" srcOrd="0" destOrd="0" presId="urn:microsoft.com/office/officeart/2005/8/layout/cycle5"/>
    <dgm:cxn modelId="{942A67AD-4402-45D0-B48A-63203AF4CEFD}" srcId="{746834A2-434D-4748-BA93-5F9F97A6A578}" destId="{BA6D4721-6487-4118-AC7F-42E95D72D926}" srcOrd="4" destOrd="0" parTransId="{F5581382-B70B-4B66-958C-71A71C92CE14}" sibTransId="{9FCA91D6-1136-4B50-9944-8EF3397EE03C}"/>
    <dgm:cxn modelId="{C3715D76-8167-47A6-A63E-B78B06089CD1}" type="presOf" srcId="{3C768BC4-702D-4929-8545-5D2B8B5E6D7C}" destId="{41F5D377-2372-4C66-86C9-1EB32173E4D4}" srcOrd="0" destOrd="0" presId="urn:microsoft.com/office/officeart/2005/8/layout/cycle5"/>
    <dgm:cxn modelId="{43FB36E4-4CA0-4AD1-803D-D503E2BD8836}" srcId="{746834A2-434D-4748-BA93-5F9F97A6A578}" destId="{3C768BC4-702D-4929-8545-5D2B8B5E6D7C}" srcOrd="1" destOrd="0" parTransId="{FC3EE5C3-6BCF-4528-8C92-AB686B0D4DA0}" sibTransId="{948A25D6-4CF4-454C-A852-EA9C5DD6873D}"/>
    <dgm:cxn modelId="{DF0DAFE2-4758-46A0-A463-1B49DD701781}" type="presOf" srcId="{746834A2-434D-4748-BA93-5F9F97A6A578}" destId="{F0155333-5936-42FA-A85C-2315F88953CD}" srcOrd="0" destOrd="0" presId="urn:microsoft.com/office/officeart/2005/8/layout/cycle5"/>
    <dgm:cxn modelId="{5709FD55-4705-4AAF-994D-565DFD428D46}" type="presOf" srcId="{5FB34941-3B5E-4C16-9F3E-8D30740D4426}" destId="{DC00E9A8-1BA4-4714-BB18-E708E82E0219}" srcOrd="0" destOrd="0" presId="urn:microsoft.com/office/officeart/2005/8/layout/cycle5"/>
    <dgm:cxn modelId="{3C1BC198-DF24-4753-BE84-682B51D9919D}" type="presOf" srcId="{96F3BA4C-6E93-4610-BCF9-00C6A4E794EE}" destId="{932A4FC0-7227-457E-AD4D-61B5AD9CC0D3}" srcOrd="0" destOrd="0" presId="urn:microsoft.com/office/officeart/2005/8/layout/cycle5"/>
    <dgm:cxn modelId="{EC2AB360-F64F-4AC5-8B9D-7B6FA74F552A}" type="presOf" srcId="{948A25D6-4CF4-454C-A852-EA9C5DD6873D}" destId="{AA6B764F-A618-47C4-AF91-D9FF85687A87}" srcOrd="0" destOrd="0" presId="urn:microsoft.com/office/officeart/2005/8/layout/cycle5"/>
    <dgm:cxn modelId="{84E1DE25-6EA9-4449-B267-5AD105C26A4C}" type="presParOf" srcId="{F0155333-5936-42FA-A85C-2315F88953CD}" destId="{D699B80B-6686-4A2F-ACC9-249BCA1462A4}" srcOrd="0" destOrd="0" presId="urn:microsoft.com/office/officeart/2005/8/layout/cycle5"/>
    <dgm:cxn modelId="{7B87FDE4-BEEC-4D54-B6A9-CF45D3213C03}" type="presParOf" srcId="{F0155333-5936-42FA-A85C-2315F88953CD}" destId="{D63A4B62-9706-4BA6-91A5-0A7E725D5E94}" srcOrd="1" destOrd="0" presId="urn:microsoft.com/office/officeart/2005/8/layout/cycle5"/>
    <dgm:cxn modelId="{3713EC6F-4BAC-41FB-92AB-9D123B26539B}" type="presParOf" srcId="{F0155333-5936-42FA-A85C-2315F88953CD}" destId="{DC00E9A8-1BA4-4714-BB18-E708E82E0219}" srcOrd="2" destOrd="0" presId="urn:microsoft.com/office/officeart/2005/8/layout/cycle5"/>
    <dgm:cxn modelId="{BADC01D6-35C9-404B-A9AE-F2F83E935471}" type="presParOf" srcId="{F0155333-5936-42FA-A85C-2315F88953CD}" destId="{41F5D377-2372-4C66-86C9-1EB32173E4D4}" srcOrd="3" destOrd="0" presId="urn:microsoft.com/office/officeart/2005/8/layout/cycle5"/>
    <dgm:cxn modelId="{7B9166CD-13CB-4A0E-A58B-1A373D70CB7E}" type="presParOf" srcId="{F0155333-5936-42FA-A85C-2315F88953CD}" destId="{00F6628B-5639-4394-8A84-61337E4DA166}" srcOrd="4" destOrd="0" presId="urn:microsoft.com/office/officeart/2005/8/layout/cycle5"/>
    <dgm:cxn modelId="{62BF0924-B0AF-49EC-9354-54F8571D4763}" type="presParOf" srcId="{F0155333-5936-42FA-A85C-2315F88953CD}" destId="{AA6B764F-A618-47C4-AF91-D9FF85687A87}" srcOrd="5" destOrd="0" presId="urn:microsoft.com/office/officeart/2005/8/layout/cycle5"/>
    <dgm:cxn modelId="{52451174-EBE3-46ED-BF71-7270AF057474}" type="presParOf" srcId="{F0155333-5936-42FA-A85C-2315F88953CD}" destId="{932A4FC0-7227-457E-AD4D-61B5AD9CC0D3}" srcOrd="6" destOrd="0" presId="urn:microsoft.com/office/officeart/2005/8/layout/cycle5"/>
    <dgm:cxn modelId="{C854F219-0E11-4811-AE92-34F883BCBFEF}" type="presParOf" srcId="{F0155333-5936-42FA-A85C-2315F88953CD}" destId="{DE70CA07-98A4-41AD-9056-6787F1A9D1CB}" srcOrd="7" destOrd="0" presId="urn:microsoft.com/office/officeart/2005/8/layout/cycle5"/>
    <dgm:cxn modelId="{CCB1D7D6-9401-4638-AE66-80F96EDE17BF}" type="presParOf" srcId="{F0155333-5936-42FA-A85C-2315F88953CD}" destId="{34E833EB-B580-4AC3-9A02-693AF013F451}" srcOrd="8" destOrd="0" presId="urn:microsoft.com/office/officeart/2005/8/layout/cycle5"/>
    <dgm:cxn modelId="{B72238A7-7821-4DF2-AAC1-2E085BCAC195}" type="presParOf" srcId="{F0155333-5936-42FA-A85C-2315F88953CD}" destId="{39A42B00-6AAA-42F5-8E2F-1FCDB1E9B149}" srcOrd="9" destOrd="0" presId="urn:microsoft.com/office/officeart/2005/8/layout/cycle5"/>
    <dgm:cxn modelId="{444A7DB2-3ED3-4EC5-AF96-24679B2BBF84}" type="presParOf" srcId="{F0155333-5936-42FA-A85C-2315F88953CD}" destId="{F9BD7000-8D49-46E3-85D5-B3FB33B0CDC5}" srcOrd="10" destOrd="0" presId="urn:microsoft.com/office/officeart/2005/8/layout/cycle5"/>
    <dgm:cxn modelId="{B3181A98-8AC8-4A34-B0BF-4CF35BA9D670}" type="presParOf" srcId="{F0155333-5936-42FA-A85C-2315F88953CD}" destId="{C69E1993-5D85-4754-BD21-AF05581EF308}" srcOrd="11" destOrd="0" presId="urn:microsoft.com/office/officeart/2005/8/layout/cycle5"/>
    <dgm:cxn modelId="{E6C77C1C-C959-46C2-8907-6CBD3641B1E5}" type="presParOf" srcId="{F0155333-5936-42FA-A85C-2315F88953CD}" destId="{EF8715BE-4B42-4520-81CC-267B600CEB46}" srcOrd="12" destOrd="0" presId="urn:microsoft.com/office/officeart/2005/8/layout/cycle5"/>
    <dgm:cxn modelId="{F25F466A-A62E-4831-971E-F56105F52504}" type="presParOf" srcId="{F0155333-5936-42FA-A85C-2315F88953CD}" destId="{72A4AF2D-AEE5-4C3F-8402-0B63D14C6978}" srcOrd="13" destOrd="0" presId="urn:microsoft.com/office/officeart/2005/8/layout/cycle5"/>
    <dgm:cxn modelId="{1802D6A6-99FE-4560-8569-B51643234D50}" type="presParOf" srcId="{F0155333-5936-42FA-A85C-2315F88953CD}" destId="{B846901A-FFDD-488C-B5D6-E79F89C9AF6A}"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E5E3A-DECD-4721-A957-1A021624E68E}">
      <dsp:nvSpPr>
        <dsp:cNvPr id="0" name=""/>
        <dsp:cNvSpPr/>
      </dsp:nvSpPr>
      <dsp:spPr>
        <a:xfrm>
          <a:off x="2936875" y="904875"/>
          <a:ext cx="2254249" cy="2254249"/>
        </a:xfrm>
        <a:prstGeom prst="ellipse">
          <a:avLst/>
        </a:prstGeom>
        <a:solidFill>
          <a:schemeClr val="accent1">
            <a:shade val="80000"/>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a:t>Καλλιέργειες</a:t>
          </a:r>
        </a:p>
      </dsp:txBody>
      <dsp:txXfrm>
        <a:off x="2936875" y="904875"/>
        <a:ext cx="2254249" cy="2254249"/>
      </dsp:txXfrm>
    </dsp:sp>
    <dsp:sp modelId="{0B410359-7DD4-475C-9E93-CF5BF723E741}">
      <dsp:nvSpPr>
        <dsp:cNvPr id="0" name=""/>
        <dsp:cNvSpPr/>
      </dsp:nvSpPr>
      <dsp:spPr>
        <a:xfrm>
          <a:off x="3500437" y="402"/>
          <a:ext cx="1127124" cy="1127124"/>
        </a:xfrm>
        <a:prstGeom prst="ellipse">
          <a:avLst/>
        </a:prstGeom>
        <a:solidFill>
          <a:schemeClr val="accent1">
            <a:shade val="80000"/>
            <a:alpha val="50000"/>
            <a:hueOff val="5"/>
            <a:satOff val="2737"/>
            <a:lumOff val="911"/>
            <a:alphaOff val="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a:t>Ελιά</a:t>
          </a:r>
        </a:p>
      </dsp:txBody>
      <dsp:txXfrm>
        <a:off x="3500437" y="402"/>
        <a:ext cx="1127124" cy="1127124"/>
      </dsp:txXfrm>
    </dsp:sp>
    <dsp:sp modelId="{4CE7EF86-2539-48D6-9021-7F25DF6848AD}">
      <dsp:nvSpPr>
        <dsp:cNvPr id="0" name=""/>
        <dsp:cNvSpPr/>
      </dsp:nvSpPr>
      <dsp:spPr>
        <a:xfrm>
          <a:off x="4771793" y="734419"/>
          <a:ext cx="1127124" cy="1127124"/>
        </a:xfrm>
        <a:prstGeom prst="ellipse">
          <a:avLst/>
        </a:prstGeom>
        <a:solidFill>
          <a:schemeClr val="accent1">
            <a:shade val="80000"/>
            <a:alpha val="50000"/>
            <a:hueOff val="11"/>
            <a:satOff val="5475"/>
            <a:lumOff val="1822"/>
            <a:alphaOff val="1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a:t>Ντομάτα</a:t>
          </a:r>
          <a:endParaRPr lang="en-US" sz="1500" kern="1200" dirty="0"/>
        </a:p>
      </dsp:txBody>
      <dsp:txXfrm>
        <a:off x="4771793" y="734419"/>
        <a:ext cx="1127124" cy="1127124"/>
      </dsp:txXfrm>
    </dsp:sp>
    <dsp:sp modelId="{ED643D29-202E-4F86-9F52-C500699E7B19}">
      <dsp:nvSpPr>
        <dsp:cNvPr id="0" name=""/>
        <dsp:cNvSpPr/>
      </dsp:nvSpPr>
      <dsp:spPr>
        <a:xfrm>
          <a:off x="4771793" y="2202455"/>
          <a:ext cx="1127124" cy="1127124"/>
        </a:xfrm>
        <a:prstGeom prst="ellipse">
          <a:avLst/>
        </a:prstGeom>
        <a:solidFill>
          <a:schemeClr val="accent1">
            <a:shade val="80000"/>
            <a:alpha val="50000"/>
            <a:hueOff val="16"/>
            <a:satOff val="8212"/>
            <a:lumOff val="2733"/>
            <a:alphaOff val="1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a:t>Πατάτα</a:t>
          </a:r>
        </a:p>
      </dsp:txBody>
      <dsp:txXfrm>
        <a:off x="4771793" y="2202455"/>
        <a:ext cx="1127124" cy="1127124"/>
      </dsp:txXfrm>
    </dsp:sp>
    <dsp:sp modelId="{38C88691-EE43-490C-8FF5-DF4BCB7231A5}">
      <dsp:nvSpPr>
        <dsp:cNvPr id="0" name=""/>
        <dsp:cNvSpPr/>
      </dsp:nvSpPr>
      <dsp:spPr>
        <a:xfrm>
          <a:off x="3500437" y="2936472"/>
          <a:ext cx="1127124" cy="1127124"/>
        </a:xfrm>
        <a:prstGeom prst="ellipse">
          <a:avLst/>
        </a:prstGeom>
        <a:solidFill>
          <a:schemeClr val="accent1">
            <a:shade val="80000"/>
            <a:alpha val="50000"/>
            <a:hueOff val="21"/>
            <a:satOff val="10950"/>
            <a:lumOff val="3644"/>
            <a:alphaOff val="2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a:t>Κριθάρι</a:t>
          </a:r>
        </a:p>
      </dsp:txBody>
      <dsp:txXfrm>
        <a:off x="3500437" y="2936472"/>
        <a:ext cx="1127124" cy="1127124"/>
      </dsp:txXfrm>
    </dsp:sp>
    <dsp:sp modelId="{FE3F3FE7-DAFC-4D47-B2F0-48C640EF6DA1}">
      <dsp:nvSpPr>
        <dsp:cNvPr id="0" name=""/>
        <dsp:cNvSpPr/>
      </dsp:nvSpPr>
      <dsp:spPr>
        <a:xfrm>
          <a:off x="2229081" y="2202455"/>
          <a:ext cx="1127124" cy="1127124"/>
        </a:xfrm>
        <a:prstGeom prst="ellipse">
          <a:avLst/>
        </a:prstGeom>
        <a:solidFill>
          <a:schemeClr val="accent1">
            <a:shade val="80000"/>
            <a:alpha val="50000"/>
            <a:hueOff val="27"/>
            <a:satOff val="13687"/>
            <a:lumOff val="4555"/>
            <a:alphaOff val="2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a:t>Σιτάρι</a:t>
          </a:r>
        </a:p>
      </dsp:txBody>
      <dsp:txXfrm>
        <a:off x="2229081" y="2202455"/>
        <a:ext cx="1127124" cy="1127124"/>
      </dsp:txXfrm>
    </dsp:sp>
    <dsp:sp modelId="{F37B61A0-4044-44C9-B5DC-6364606C3A25}">
      <dsp:nvSpPr>
        <dsp:cNvPr id="0" name=""/>
        <dsp:cNvSpPr/>
      </dsp:nvSpPr>
      <dsp:spPr>
        <a:xfrm>
          <a:off x="2053286" y="958871"/>
          <a:ext cx="1127124" cy="1127124"/>
        </a:xfrm>
        <a:prstGeom prst="ellipse">
          <a:avLst/>
        </a:prstGeom>
        <a:solidFill>
          <a:schemeClr val="accent1">
            <a:shade val="80000"/>
            <a:alpha val="50000"/>
            <a:hueOff val="32"/>
            <a:satOff val="16425"/>
            <a:lumOff val="5466"/>
            <a:alphaOff val="3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a:t>Αμπέλι</a:t>
          </a:r>
          <a:endParaRPr lang="en-US" sz="1500" kern="1200" dirty="0"/>
        </a:p>
      </dsp:txBody>
      <dsp:txXfrm>
        <a:off x="2053286" y="958871"/>
        <a:ext cx="1127124" cy="1127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24270-0E8D-4B40-BA48-F633384EED58}">
      <dsp:nvSpPr>
        <dsp:cNvPr id="0" name=""/>
        <dsp:cNvSpPr/>
      </dsp:nvSpPr>
      <dsp:spPr>
        <a:xfrm>
          <a:off x="0" y="2009426"/>
          <a:ext cx="2929335" cy="148257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l-GR" sz="3200" kern="1200" dirty="0"/>
            <a:t>Επιπτώσεις</a:t>
          </a:r>
          <a:endParaRPr lang="en-US" sz="3200" kern="1200" dirty="0"/>
        </a:p>
      </dsp:txBody>
      <dsp:txXfrm>
        <a:off x="43423" y="2052849"/>
        <a:ext cx="2842489" cy="1395731"/>
      </dsp:txXfrm>
    </dsp:sp>
    <dsp:sp modelId="{7EF5D617-BAEA-4515-82F5-D99EEAD4D717}">
      <dsp:nvSpPr>
        <dsp:cNvPr id="0" name=""/>
        <dsp:cNvSpPr/>
      </dsp:nvSpPr>
      <dsp:spPr>
        <a:xfrm rot="18068342">
          <a:off x="2293712" y="1608021"/>
          <a:ext cx="2632614" cy="32092"/>
        </a:xfrm>
        <a:custGeom>
          <a:avLst/>
          <a:gdLst/>
          <a:ahLst/>
          <a:cxnLst/>
          <a:rect l="0" t="0" r="0" b="0"/>
          <a:pathLst>
            <a:path>
              <a:moveTo>
                <a:pt x="0" y="16046"/>
              </a:moveTo>
              <a:lnTo>
                <a:pt x="2632614" y="16046"/>
              </a:lnTo>
            </a:path>
          </a:pathLst>
        </a:custGeom>
        <a:noFill/>
        <a:ln w="22225" cap="rnd" cmpd="sng" algn="ctr">
          <a:solidFill>
            <a:schemeClr val="accent2">
              <a:lumMod val="50000"/>
            </a:schemeClr>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3544204" y="1558252"/>
        <a:ext cx="131630" cy="131630"/>
      </dsp:txXfrm>
    </dsp:sp>
    <dsp:sp modelId="{00713F48-EBF3-4655-B6D9-4F9B9BE6CF09}">
      <dsp:nvSpPr>
        <dsp:cNvPr id="0" name=""/>
        <dsp:cNvSpPr/>
      </dsp:nvSpPr>
      <dsp:spPr>
        <a:xfrm>
          <a:off x="4290704" y="4319"/>
          <a:ext cx="1972404" cy="98620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a:t>Κλιματικοί δείκτες</a:t>
          </a:r>
          <a:endParaRPr lang="en-US" sz="2100" kern="1200" dirty="0"/>
        </a:p>
      </dsp:txBody>
      <dsp:txXfrm>
        <a:off x="4319589" y="33204"/>
        <a:ext cx="1914634" cy="928432"/>
      </dsp:txXfrm>
    </dsp:sp>
    <dsp:sp modelId="{C001A11E-87DA-46F9-A6EB-E2BA3A121F12}">
      <dsp:nvSpPr>
        <dsp:cNvPr id="0" name=""/>
        <dsp:cNvSpPr/>
      </dsp:nvSpPr>
      <dsp:spPr>
        <a:xfrm rot="19234612">
          <a:off x="2728849" y="2175087"/>
          <a:ext cx="1762341" cy="32092"/>
        </a:xfrm>
        <a:custGeom>
          <a:avLst/>
          <a:gdLst/>
          <a:ahLst/>
          <a:cxnLst/>
          <a:rect l="0" t="0" r="0" b="0"/>
          <a:pathLst>
            <a:path>
              <a:moveTo>
                <a:pt x="0" y="16046"/>
              </a:moveTo>
              <a:lnTo>
                <a:pt x="1762341" y="16046"/>
              </a:lnTo>
            </a:path>
          </a:pathLst>
        </a:custGeom>
        <a:noFill/>
        <a:ln w="22225" cap="rnd" cmpd="sng" algn="ctr">
          <a:solidFill>
            <a:schemeClr val="accent2">
              <a:lumMod val="50000"/>
            </a:schemeClr>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3565961" y="2147075"/>
        <a:ext cx="88117" cy="88117"/>
      </dsp:txXfrm>
    </dsp:sp>
    <dsp:sp modelId="{16487E47-55C5-4780-A21F-723454D50A59}">
      <dsp:nvSpPr>
        <dsp:cNvPr id="0" name=""/>
        <dsp:cNvSpPr/>
      </dsp:nvSpPr>
      <dsp:spPr>
        <a:xfrm>
          <a:off x="4290704" y="1138452"/>
          <a:ext cx="1972404" cy="98620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a:t>Υδρολογικοί δείκτες</a:t>
          </a:r>
          <a:endParaRPr lang="en-US" sz="2100" kern="1200" dirty="0"/>
        </a:p>
      </dsp:txBody>
      <dsp:txXfrm>
        <a:off x="4319589" y="1167337"/>
        <a:ext cx="1914634" cy="928432"/>
      </dsp:txXfrm>
    </dsp:sp>
    <dsp:sp modelId="{D78C7A00-DB41-41B8-95D0-4323863C999B}">
      <dsp:nvSpPr>
        <dsp:cNvPr id="0" name=""/>
        <dsp:cNvSpPr/>
      </dsp:nvSpPr>
      <dsp:spPr>
        <a:xfrm rot="37802">
          <a:off x="2929294" y="2742153"/>
          <a:ext cx="1361450" cy="32092"/>
        </a:xfrm>
        <a:custGeom>
          <a:avLst/>
          <a:gdLst/>
          <a:ahLst/>
          <a:cxnLst/>
          <a:rect l="0" t="0" r="0" b="0"/>
          <a:pathLst>
            <a:path>
              <a:moveTo>
                <a:pt x="0" y="16046"/>
              </a:moveTo>
              <a:lnTo>
                <a:pt x="1361450" y="16046"/>
              </a:lnTo>
            </a:path>
          </a:pathLst>
        </a:custGeom>
        <a:noFill/>
        <a:ln w="22225" cap="rnd" cmpd="sng" algn="ctr">
          <a:solidFill>
            <a:schemeClr val="accent2">
              <a:lumMod val="50000"/>
            </a:schemeClr>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75983" y="2724163"/>
        <a:ext cx="68072" cy="68072"/>
      </dsp:txXfrm>
    </dsp:sp>
    <dsp:sp modelId="{AFE980C7-C4AF-403F-8661-D80CF9E53041}">
      <dsp:nvSpPr>
        <dsp:cNvPr id="0" name=""/>
        <dsp:cNvSpPr/>
      </dsp:nvSpPr>
      <dsp:spPr>
        <a:xfrm>
          <a:off x="4290704" y="2272584"/>
          <a:ext cx="1972404" cy="98620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a:t>Αγρονομικοί δείκτες</a:t>
          </a:r>
          <a:endParaRPr lang="en-US" sz="2100" kern="1200" dirty="0"/>
        </a:p>
      </dsp:txBody>
      <dsp:txXfrm>
        <a:off x="4319589" y="2301469"/>
        <a:ext cx="1914634" cy="928432"/>
      </dsp:txXfrm>
    </dsp:sp>
    <dsp:sp modelId="{4E2003B3-5E20-4989-9BE9-94641955B35D}">
      <dsp:nvSpPr>
        <dsp:cNvPr id="0" name=""/>
        <dsp:cNvSpPr/>
      </dsp:nvSpPr>
      <dsp:spPr>
        <a:xfrm rot="2410021">
          <a:off x="2719267" y="3309220"/>
          <a:ext cx="1781505" cy="32092"/>
        </a:xfrm>
        <a:custGeom>
          <a:avLst/>
          <a:gdLst/>
          <a:ahLst/>
          <a:cxnLst/>
          <a:rect l="0" t="0" r="0" b="0"/>
          <a:pathLst>
            <a:path>
              <a:moveTo>
                <a:pt x="0" y="16046"/>
              </a:moveTo>
              <a:lnTo>
                <a:pt x="1781505" y="16046"/>
              </a:lnTo>
            </a:path>
          </a:pathLst>
        </a:custGeom>
        <a:noFill/>
        <a:ln w="22225" cap="rnd" cmpd="sng" algn="ctr">
          <a:solidFill>
            <a:schemeClr val="accent2">
              <a:lumMod val="50000"/>
            </a:schemeClr>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565482" y="3280728"/>
        <a:ext cx="89075" cy="89075"/>
      </dsp:txXfrm>
    </dsp:sp>
    <dsp:sp modelId="{289FF5D6-45F0-4A9E-A3A9-2382F7CDBC8A}">
      <dsp:nvSpPr>
        <dsp:cNvPr id="0" name=""/>
        <dsp:cNvSpPr/>
      </dsp:nvSpPr>
      <dsp:spPr>
        <a:xfrm>
          <a:off x="4290704" y="3406716"/>
          <a:ext cx="1972404" cy="98620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dirty="0"/>
            <a:t>Κοινωνικοί – οικονομικοί δείκτες</a:t>
          </a:r>
          <a:endParaRPr lang="en-US" sz="2100" kern="1200" dirty="0"/>
        </a:p>
      </dsp:txBody>
      <dsp:txXfrm>
        <a:off x="4319589" y="3435601"/>
        <a:ext cx="1914634" cy="928432"/>
      </dsp:txXfrm>
    </dsp:sp>
    <dsp:sp modelId="{C7296598-F86D-47D5-A3CC-B13AB5B91D7E}">
      <dsp:nvSpPr>
        <dsp:cNvPr id="0" name=""/>
        <dsp:cNvSpPr/>
      </dsp:nvSpPr>
      <dsp:spPr>
        <a:xfrm rot="3551681">
          <a:off x="2280876" y="3876286"/>
          <a:ext cx="2658286" cy="32092"/>
        </a:xfrm>
        <a:custGeom>
          <a:avLst/>
          <a:gdLst/>
          <a:ahLst/>
          <a:cxnLst/>
          <a:rect l="0" t="0" r="0" b="0"/>
          <a:pathLst>
            <a:path>
              <a:moveTo>
                <a:pt x="0" y="16046"/>
              </a:moveTo>
              <a:lnTo>
                <a:pt x="2658286" y="16046"/>
              </a:lnTo>
            </a:path>
          </a:pathLst>
        </a:custGeom>
        <a:noFill/>
        <a:ln w="22225" cap="rnd" cmpd="sng" algn="ctr">
          <a:solidFill>
            <a:schemeClr val="accent2">
              <a:lumMod val="50000"/>
            </a:schemeClr>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3543562" y="3825875"/>
        <a:ext cx="132914" cy="132914"/>
      </dsp:txXfrm>
    </dsp:sp>
    <dsp:sp modelId="{F0D9C94C-F99A-4AB4-B63A-B8A97797EF82}">
      <dsp:nvSpPr>
        <dsp:cNvPr id="0" name=""/>
        <dsp:cNvSpPr/>
      </dsp:nvSpPr>
      <dsp:spPr>
        <a:xfrm>
          <a:off x="4290704" y="4540849"/>
          <a:ext cx="1972404" cy="98620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l-GR" sz="2100" kern="1200"/>
            <a:t>Μέτρα προσαρμογής</a:t>
          </a:r>
          <a:endParaRPr lang="en-US" sz="2100" kern="1200" dirty="0"/>
        </a:p>
      </dsp:txBody>
      <dsp:txXfrm>
        <a:off x="4319589" y="4569734"/>
        <a:ext cx="1914634" cy="928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9B80B-6686-4A2F-ACC9-249BCA1462A4}">
      <dsp:nvSpPr>
        <dsp:cNvPr id="0" name=""/>
        <dsp:cNvSpPr/>
      </dsp:nvSpPr>
      <dsp:spPr>
        <a:xfrm>
          <a:off x="3596398" y="3303"/>
          <a:ext cx="1541770" cy="1002150"/>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t>Στάδιο 1: Κλιματική αλλαγή</a:t>
          </a:r>
          <a:endParaRPr lang="en-US" sz="1600" kern="1200" dirty="0"/>
        </a:p>
      </dsp:txBody>
      <dsp:txXfrm>
        <a:off x="3596398" y="3303"/>
        <a:ext cx="1541770" cy="1002150"/>
      </dsp:txXfrm>
    </dsp:sp>
    <dsp:sp modelId="{DC00E9A8-1BA4-4714-BB18-E708E82E0219}">
      <dsp:nvSpPr>
        <dsp:cNvPr id="0" name=""/>
        <dsp:cNvSpPr/>
      </dsp:nvSpPr>
      <dsp:spPr>
        <a:xfrm>
          <a:off x="2366216" y="504378"/>
          <a:ext cx="4002134" cy="4002134"/>
        </a:xfrm>
        <a:custGeom>
          <a:avLst/>
          <a:gdLst/>
          <a:ahLst/>
          <a:cxnLst/>
          <a:rect l="0" t="0" r="0" b="0"/>
          <a:pathLst>
            <a:path>
              <a:moveTo>
                <a:pt x="2978223" y="254803"/>
              </a:moveTo>
              <a:arcTo wR="2001067" hR="2001067" stAng="17953803" swAng="1210955"/>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1F5D377-2372-4C66-86C9-1EB32173E4D4}">
      <dsp:nvSpPr>
        <dsp:cNvPr id="0" name=""/>
        <dsp:cNvSpPr/>
      </dsp:nvSpPr>
      <dsp:spPr>
        <a:xfrm>
          <a:off x="5499526" y="1386006"/>
          <a:ext cx="1541770" cy="100215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t>Στάδιο 2: Εκτίμηση επιπτώσεων</a:t>
          </a:r>
          <a:endParaRPr lang="en-US" sz="1600" kern="1200" dirty="0"/>
        </a:p>
      </dsp:txBody>
      <dsp:txXfrm>
        <a:off x="5499526" y="1386006"/>
        <a:ext cx="1541770" cy="1002150"/>
      </dsp:txXfrm>
    </dsp:sp>
    <dsp:sp modelId="{AA6B764F-A618-47C4-AF91-D9FF85687A87}">
      <dsp:nvSpPr>
        <dsp:cNvPr id="0" name=""/>
        <dsp:cNvSpPr/>
      </dsp:nvSpPr>
      <dsp:spPr>
        <a:xfrm>
          <a:off x="2366216" y="504378"/>
          <a:ext cx="4002134" cy="4002134"/>
        </a:xfrm>
        <a:custGeom>
          <a:avLst/>
          <a:gdLst/>
          <a:ahLst/>
          <a:cxnLst/>
          <a:rect l="0" t="0" r="0" b="0"/>
          <a:pathLst>
            <a:path>
              <a:moveTo>
                <a:pt x="3997326" y="2139699"/>
              </a:moveTo>
              <a:arcTo wR="2001067" hR="2001067" stAng="21838355" swAng="1359275"/>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32A4FC0-7227-457E-AD4D-61B5AD9CC0D3}">
      <dsp:nvSpPr>
        <dsp:cNvPr id="0" name=""/>
        <dsp:cNvSpPr/>
      </dsp:nvSpPr>
      <dsp:spPr>
        <a:xfrm>
          <a:off x="4772596" y="3623268"/>
          <a:ext cx="1541770" cy="1002150"/>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t>Στάδιο 3: Αξιολόγηση µ</a:t>
          </a:r>
          <a:r>
            <a:rPr lang="el-GR" sz="1600" b="1" kern="1200" dirty="0" err="1"/>
            <a:t>έτρων</a:t>
          </a:r>
          <a:r>
            <a:rPr lang="el-GR" sz="1600" b="1" kern="1200" dirty="0"/>
            <a:t> προσαρμογής</a:t>
          </a:r>
          <a:endParaRPr lang="en-US" sz="1600" kern="1200" dirty="0"/>
        </a:p>
      </dsp:txBody>
      <dsp:txXfrm>
        <a:off x="4772596" y="3623268"/>
        <a:ext cx="1541770" cy="1002150"/>
      </dsp:txXfrm>
    </dsp:sp>
    <dsp:sp modelId="{34E833EB-B580-4AC3-9A02-693AF013F451}">
      <dsp:nvSpPr>
        <dsp:cNvPr id="0" name=""/>
        <dsp:cNvSpPr/>
      </dsp:nvSpPr>
      <dsp:spPr>
        <a:xfrm>
          <a:off x="2366216" y="504378"/>
          <a:ext cx="4002134" cy="4002134"/>
        </a:xfrm>
        <a:custGeom>
          <a:avLst/>
          <a:gdLst/>
          <a:ahLst/>
          <a:cxnLst/>
          <a:rect l="0" t="0" r="0" b="0"/>
          <a:pathLst>
            <a:path>
              <a:moveTo>
                <a:pt x="2246459" y="3987031"/>
              </a:moveTo>
              <a:arcTo wR="2001067" hR="2001067" stAng="4977363" swAng="845274"/>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9A42B00-6AAA-42F5-8E2F-1FCDB1E9B149}">
      <dsp:nvSpPr>
        <dsp:cNvPr id="0" name=""/>
        <dsp:cNvSpPr/>
      </dsp:nvSpPr>
      <dsp:spPr>
        <a:xfrm>
          <a:off x="2420200" y="3623268"/>
          <a:ext cx="1541770" cy="100215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t>Στάδιο 4: Στρατηγική για την προσαρμογή</a:t>
          </a:r>
          <a:endParaRPr lang="en-US" sz="1600" b="1" kern="1200" dirty="0"/>
        </a:p>
      </dsp:txBody>
      <dsp:txXfrm>
        <a:off x="2420200" y="3623268"/>
        <a:ext cx="1541770" cy="1002150"/>
      </dsp:txXfrm>
    </dsp:sp>
    <dsp:sp modelId="{C69E1993-5D85-4754-BD21-AF05581EF308}">
      <dsp:nvSpPr>
        <dsp:cNvPr id="0" name=""/>
        <dsp:cNvSpPr/>
      </dsp:nvSpPr>
      <dsp:spPr>
        <a:xfrm>
          <a:off x="2366216" y="504378"/>
          <a:ext cx="4002134" cy="4002134"/>
        </a:xfrm>
        <a:custGeom>
          <a:avLst/>
          <a:gdLst/>
          <a:ahLst/>
          <a:cxnLst/>
          <a:rect l="0" t="0" r="0" b="0"/>
          <a:pathLst>
            <a:path>
              <a:moveTo>
                <a:pt x="212229" y="2897911"/>
              </a:moveTo>
              <a:arcTo wR="2001067" hR="2001067" stAng="9202371" swAng="1359275"/>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F8715BE-4B42-4520-81CC-267B600CEB46}">
      <dsp:nvSpPr>
        <dsp:cNvPr id="0" name=""/>
        <dsp:cNvSpPr/>
      </dsp:nvSpPr>
      <dsp:spPr>
        <a:xfrm>
          <a:off x="1693270" y="1386006"/>
          <a:ext cx="1541770" cy="1002150"/>
        </a:xfrm>
        <a:prstGeom prst="round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t>Στάδιο 5: Παρακολούθηση και αναθεώρηση</a:t>
          </a:r>
          <a:endParaRPr lang="en-US" sz="1600" b="1" kern="1200" dirty="0"/>
        </a:p>
      </dsp:txBody>
      <dsp:txXfrm>
        <a:off x="1693270" y="1386006"/>
        <a:ext cx="1541770" cy="1002150"/>
      </dsp:txXfrm>
    </dsp:sp>
    <dsp:sp modelId="{B846901A-FFDD-488C-B5D6-E79F89C9AF6A}">
      <dsp:nvSpPr>
        <dsp:cNvPr id="0" name=""/>
        <dsp:cNvSpPr/>
      </dsp:nvSpPr>
      <dsp:spPr>
        <a:xfrm>
          <a:off x="2366216" y="504378"/>
          <a:ext cx="4002134" cy="4002134"/>
        </a:xfrm>
        <a:custGeom>
          <a:avLst/>
          <a:gdLst/>
          <a:ahLst/>
          <a:cxnLst/>
          <a:rect l="0" t="0" r="0" b="0"/>
          <a:pathLst>
            <a:path>
              <a:moveTo>
                <a:pt x="481427" y="699159"/>
              </a:moveTo>
              <a:arcTo wR="2001067" hR="2001067" stAng="13235242" swAng="1210955"/>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81491F-3146-48E5-AC10-A8DA3E38A394}" type="datetimeFigureOut">
              <a:rPr lang="en-US" smtClean="0"/>
              <a:pPr/>
              <a:t>11/28/2019</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B6692-8458-4FA8-B7DE-77F5083F3AA5}" type="slidenum">
              <a:rPr lang="en-US" smtClean="0"/>
              <a:pPr/>
              <a:t>‹#›</a:t>
            </a:fld>
            <a:endParaRPr lang="en-US"/>
          </a:p>
        </p:txBody>
      </p:sp>
    </p:spTree>
    <p:extLst>
      <p:ext uri="{BB962C8B-B14F-4D97-AF65-F5344CB8AC3E}">
        <p14:creationId xmlns:p14="http://schemas.microsoft.com/office/powerpoint/2010/main" val="658864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2</a:t>
            </a:fld>
            <a:endParaRPr lang="en-US"/>
          </a:p>
        </p:txBody>
      </p:sp>
    </p:spTree>
    <p:extLst>
      <p:ext uri="{BB962C8B-B14F-4D97-AF65-F5344CB8AC3E}">
        <p14:creationId xmlns:p14="http://schemas.microsoft.com/office/powerpoint/2010/main" val="322885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Κλιματικό σενάριο </a:t>
            </a:r>
            <a:r>
              <a:rPr lang="en-US" dirty="0"/>
              <a:t>RCP</a:t>
            </a:r>
            <a:r>
              <a:rPr lang="el-GR" dirty="0"/>
              <a:t>4.5</a:t>
            </a:r>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21</a:t>
            </a:fld>
            <a:endParaRPr lang="en-US"/>
          </a:p>
        </p:txBody>
      </p:sp>
    </p:spTree>
    <p:extLst>
      <p:ext uri="{BB962C8B-B14F-4D97-AF65-F5344CB8AC3E}">
        <p14:creationId xmlns:p14="http://schemas.microsoft.com/office/powerpoint/2010/main" val="136940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Κλιματικό σενάριο </a:t>
            </a:r>
            <a:r>
              <a:rPr lang="en-US" dirty="0"/>
              <a:t>RCP</a:t>
            </a:r>
            <a:r>
              <a:rPr lang="el-GR" dirty="0"/>
              <a:t>4.5</a:t>
            </a:r>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22</a:t>
            </a:fld>
            <a:endParaRPr lang="en-US"/>
          </a:p>
        </p:txBody>
      </p:sp>
    </p:spTree>
    <p:extLst>
      <p:ext uri="{BB962C8B-B14F-4D97-AF65-F5344CB8AC3E}">
        <p14:creationId xmlns:p14="http://schemas.microsoft.com/office/powerpoint/2010/main" val="2852541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24</a:t>
            </a:fld>
            <a:endParaRPr lang="en-US"/>
          </a:p>
        </p:txBody>
      </p:sp>
    </p:spTree>
    <p:extLst>
      <p:ext uri="{BB962C8B-B14F-4D97-AF65-F5344CB8AC3E}">
        <p14:creationId xmlns:p14="http://schemas.microsoft.com/office/powerpoint/2010/main" val="237485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ea typeface="ＭＳ Ｐゴシック" panose="020B0600070205080204" pitchFamily="34" charset="-128"/>
              </a:defRPr>
            </a:lvl1pPr>
            <a:lvl2pPr marL="804763" indent="-309524">
              <a:spcBef>
                <a:spcPct val="30000"/>
              </a:spcBef>
              <a:defRPr sz="1300">
                <a:solidFill>
                  <a:schemeClr val="tx1"/>
                </a:solidFill>
                <a:latin typeface="Arial" panose="020B0604020202020204" pitchFamily="34" charset="0"/>
                <a:ea typeface="ＭＳ Ｐゴシック" panose="020B0600070205080204" pitchFamily="34" charset="-128"/>
              </a:defRPr>
            </a:lvl2pPr>
            <a:lvl3pPr marL="1238098" indent="-247620">
              <a:spcBef>
                <a:spcPct val="30000"/>
              </a:spcBef>
              <a:defRPr sz="1300">
                <a:solidFill>
                  <a:schemeClr val="tx1"/>
                </a:solidFill>
                <a:latin typeface="Arial" panose="020B0604020202020204" pitchFamily="34" charset="0"/>
                <a:ea typeface="ＭＳ Ｐゴシック" panose="020B0600070205080204" pitchFamily="34" charset="-128"/>
              </a:defRPr>
            </a:lvl3pPr>
            <a:lvl4pPr marL="1733337" indent="-247620">
              <a:spcBef>
                <a:spcPct val="30000"/>
              </a:spcBef>
              <a:defRPr sz="1300">
                <a:solidFill>
                  <a:schemeClr val="tx1"/>
                </a:solidFill>
                <a:latin typeface="Arial" panose="020B0604020202020204" pitchFamily="34" charset="0"/>
                <a:ea typeface="ＭＳ Ｐゴシック" panose="020B0600070205080204" pitchFamily="34" charset="-128"/>
              </a:defRPr>
            </a:lvl4pPr>
            <a:lvl5pPr marL="2228576" indent="-247620">
              <a:spcBef>
                <a:spcPct val="30000"/>
              </a:spcBef>
              <a:defRPr sz="1300">
                <a:solidFill>
                  <a:schemeClr val="tx1"/>
                </a:solidFill>
                <a:latin typeface="Arial" panose="020B0604020202020204" pitchFamily="34" charset="0"/>
                <a:ea typeface="ＭＳ Ｐゴシック" panose="020B0600070205080204" pitchFamily="34" charset="-128"/>
              </a:defRPr>
            </a:lvl5pPr>
            <a:lvl6pPr marL="2723815" indent="-247620"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3219054" indent="-247620"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714293" indent="-247620"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4209532" indent="-247620" eaLnBrk="0" fontAlgn="base" hangingPunct="0">
              <a:spcBef>
                <a:spcPct val="3000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49054CA-8649-411A-BB63-DE29BB5C06FC}"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27</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titre</a:t>
            </a:r>
          </a:p>
        </p:txBody>
      </p:sp>
    </p:spTree>
    <p:extLst>
      <p:ext uri="{BB962C8B-B14F-4D97-AF65-F5344CB8AC3E}">
        <p14:creationId xmlns:p14="http://schemas.microsoft.com/office/powerpoint/2010/main" val="47826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dirty="0"/>
              <a:t>The impacts are</a:t>
            </a:r>
            <a:r>
              <a:rPr lang="en-US" sz="1200" baseline="0" dirty="0"/>
              <a:t> a result of the interaction of hazards with vulnerability of the exposed systems and population</a:t>
            </a:r>
          </a:p>
          <a:p>
            <a:r>
              <a:rPr lang="en-US" sz="1200" baseline="0" dirty="0"/>
              <a:t>The terminology is based on the last report of the IPCC</a:t>
            </a:r>
          </a:p>
          <a:p>
            <a:r>
              <a:rPr lang="en-US" sz="1200" baseline="0" dirty="0"/>
              <a:t>In particular hazard refer to …</a:t>
            </a:r>
          </a:p>
          <a:p>
            <a:r>
              <a:rPr lang="en-US" sz="1200" baseline="0" dirty="0"/>
              <a:t>The assessment is made at geospatial level so as to enable the identification of high risk areas where adaptation measures should be implemented</a:t>
            </a:r>
            <a:endParaRPr lang="en-US" sz="1200" dirty="0"/>
          </a:p>
          <a:p>
            <a:r>
              <a:rPr lang="el-GR" sz="1200" dirty="0"/>
              <a:t>Στην παρούσα μεθοδολογία ο κλιματικός κίνδυνος αναφέρεται στις αναμενόμενες αλλαγές στη θερμοκρασία, τη βροχόπτωση και την ηλιακή ακτινοβολία</a:t>
            </a:r>
            <a:endParaRPr lang="en-US" sz="1200" dirty="0"/>
          </a:p>
          <a:p>
            <a:r>
              <a:rPr lang="el-GR" sz="1200" dirty="0"/>
              <a:t>Η έκθεση αναφέρεται στις καλλιεργούμενες εκτάσεις των υπό εξέταση καλλιεργειών και στη συγκέντρωση αγροτικού πληθυσμού, ενώ η τρωτότητα αναφέρεται στον αγροτικό πληθυσμό και τις καλλιέργειες. Οι εξεταζόμενες ενδιάμεσες επιπτώσεις της κλιματικής αλλαγής περιλαμβάνουν την απόδοση των καλλιεργειών και τη διαθεσιμότητα νερού άρδευσης.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Σημειώνεται ότι οι επιπτώσεις στην απόδοση των καλλιεργειών και τη διαθεσιμότητα νερού εξαρτώνται άμεσα από τον κλιματικό κίνδυνο, ενώ η έκθεση και η τρωτότητα αποτελούν παράγοντες ανεξάρτητους της κλιματικής αλλαγής.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climate change impacts on agriculture, the available adaptation measures are identified and evaluated </a:t>
            </a:r>
            <a:endParaRPr lang="en-US" sz="1200" dirty="0"/>
          </a:p>
        </p:txBody>
      </p:sp>
      <p:sp>
        <p:nvSpPr>
          <p:cNvPr id="4" name="Θέση αριθμού διαφάνειας 3"/>
          <p:cNvSpPr>
            <a:spLocks noGrp="1"/>
          </p:cNvSpPr>
          <p:nvPr>
            <p:ph type="sldNum" sz="quarter" idx="10"/>
          </p:nvPr>
        </p:nvSpPr>
        <p:spPr/>
        <p:txBody>
          <a:bodyPr/>
          <a:lstStyle/>
          <a:p>
            <a:fld id="{768B6692-8458-4FA8-B7DE-77F5083F3AA5}" type="slidenum">
              <a:rPr lang="en-US" smtClean="0"/>
              <a:pPr/>
              <a:t>5</a:t>
            </a:fld>
            <a:endParaRPr lang="en-US"/>
          </a:p>
        </p:txBody>
      </p:sp>
    </p:spTree>
    <p:extLst>
      <p:ext uri="{BB962C8B-B14F-4D97-AF65-F5344CB8AC3E}">
        <p14:creationId xmlns:p14="http://schemas.microsoft.com/office/powerpoint/2010/main" val="362063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Information on these</a:t>
            </a:r>
            <a:r>
              <a:rPr lang="en-US" baseline="0" dirty="0"/>
              <a:t> indicators has been provided by individual climatic, hydrologic, agronomic, socio-economic and adaptation assessments while to synthesize this information to estimate the total impact on agriculture the individual </a:t>
            </a:r>
            <a:r>
              <a:rPr lang="en-US" baseline="0" dirty="0" err="1"/>
              <a:t>inidcatora</a:t>
            </a:r>
            <a:r>
              <a:rPr lang="en-US" baseline="0" dirty="0"/>
              <a:t> were normalized and put into formulas that were considered to best reflect their relationship  </a:t>
            </a:r>
          </a:p>
          <a:p>
            <a:r>
              <a:rPr lang="en-US" dirty="0"/>
              <a:t>Magnifies</a:t>
            </a:r>
          </a:p>
          <a:p>
            <a:r>
              <a:rPr lang="en-US" dirty="0"/>
              <a:t>We</a:t>
            </a:r>
            <a:r>
              <a:rPr lang="en-US" baseline="0" dirty="0"/>
              <a:t> use multiplication to express the proportionate effect of these two terms on the impact on crops.  Example</a:t>
            </a:r>
          </a:p>
          <a:p>
            <a:r>
              <a:rPr lang="en-US" baseline="0" dirty="0"/>
              <a:t>Vulnerability is estimated as the sum</a:t>
            </a:r>
            <a:endParaRPr lang="el-GR" dirty="0"/>
          </a:p>
        </p:txBody>
      </p:sp>
      <p:sp>
        <p:nvSpPr>
          <p:cNvPr id="4" name="Θέση αριθμού διαφάνειας 3"/>
          <p:cNvSpPr>
            <a:spLocks noGrp="1"/>
          </p:cNvSpPr>
          <p:nvPr>
            <p:ph type="sldNum" sz="quarter" idx="10"/>
          </p:nvPr>
        </p:nvSpPr>
        <p:spPr/>
        <p:txBody>
          <a:bodyPr/>
          <a:lstStyle/>
          <a:p>
            <a:fld id="{768B6692-8458-4FA8-B7DE-77F5083F3AA5}" type="slidenum">
              <a:rPr lang="en-US" smtClean="0"/>
              <a:pPr/>
              <a:t>6</a:t>
            </a:fld>
            <a:endParaRPr lang="en-US"/>
          </a:p>
        </p:txBody>
      </p:sp>
    </p:spTree>
    <p:extLst>
      <p:ext uri="{BB962C8B-B14F-4D97-AF65-F5344CB8AC3E}">
        <p14:creationId xmlns:p14="http://schemas.microsoft.com/office/powerpoint/2010/main" val="2929636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9</a:t>
            </a:fld>
            <a:endParaRPr lang="en-US"/>
          </a:p>
        </p:txBody>
      </p:sp>
    </p:spTree>
    <p:extLst>
      <p:ext uri="{BB962C8B-B14F-4D97-AF65-F5344CB8AC3E}">
        <p14:creationId xmlns:p14="http://schemas.microsoft.com/office/powerpoint/2010/main" val="965285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10</a:t>
            </a:fld>
            <a:endParaRPr lang="en-US"/>
          </a:p>
        </p:txBody>
      </p:sp>
    </p:spTree>
    <p:extLst>
      <p:ext uri="{BB962C8B-B14F-4D97-AF65-F5344CB8AC3E}">
        <p14:creationId xmlns:p14="http://schemas.microsoft.com/office/powerpoint/2010/main" val="302107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14</a:t>
            </a:fld>
            <a:endParaRPr lang="en-US"/>
          </a:p>
        </p:txBody>
      </p:sp>
    </p:spTree>
    <p:extLst>
      <p:ext uri="{BB962C8B-B14F-4D97-AF65-F5344CB8AC3E}">
        <p14:creationId xmlns:p14="http://schemas.microsoft.com/office/powerpoint/2010/main" val="315653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16</a:t>
            </a:fld>
            <a:endParaRPr lang="en-US"/>
          </a:p>
        </p:txBody>
      </p:sp>
    </p:spTree>
    <p:extLst>
      <p:ext uri="{BB962C8B-B14F-4D97-AF65-F5344CB8AC3E}">
        <p14:creationId xmlns:p14="http://schemas.microsoft.com/office/powerpoint/2010/main" val="131841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17</a:t>
            </a:fld>
            <a:endParaRPr lang="en-US"/>
          </a:p>
        </p:txBody>
      </p:sp>
    </p:spTree>
    <p:extLst>
      <p:ext uri="{BB962C8B-B14F-4D97-AF65-F5344CB8AC3E}">
        <p14:creationId xmlns:p14="http://schemas.microsoft.com/office/powerpoint/2010/main" val="2118749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Κλιματικό σενάριο </a:t>
            </a:r>
            <a:r>
              <a:rPr lang="en-US" dirty="0"/>
              <a:t>RCP</a:t>
            </a:r>
            <a:r>
              <a:rPr lang="el-GR" dirty="0"/>
              <a:t>4.5</a:t>
            </a:r>
          </a:p>
        </p:txBody>
      </p:sp>
      <p:sp>
        <p:nvSpPr>
          <p:cNvPr id="4" name="Θέση αριθμού διαφάνειας 3"/>
          <p:cNvSpPr>
            <a:spLocks noGrp="1"/>
          </p:cNvSpPr>
          <p:nvPr>
            <p:ph type="sldNum" sz="quarter" idx="5"/>
          </p:nvPr>
        </p:nvSpPr>
        <p:spPr/>
        <p:txBody>
          <a:bodyPr/>
          <a:lstStyle/>
          <a:p>
            <a:fld id="{768B6692-8458-4FA8-B7DE-77F5083F3AA5}" type="slidenum">
              <a:rPr lang="en-US" smtClean="0"/>
              <a:pPr/>
              <a:t>18</a:t>
            </a:fld>
            <a:endParaRPr lang="en-US"/>
          </a:p>
        </p:txBody>
      </p:sp>
    </p:spTree>
    <p:extLst>
      <p:ext uri="{BB962C8B-B14F-4D97-AF65-F5344CB8AC3E}">
        <p14:creationId xmlns:p14="http://schemas.microsoft.com/office/powerpoint/2010/main" val="146222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dirty="0"/>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l-GR"/>
              <a:t>Στυλ κύριου τίτλου</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11" name="Θέση υποσέλιδου 10"/>
          <p:cNvSpPr>
            <a:spLocks noGrp="1"/>
          </p:cNvSpPr>
          <p:nvPr>
            <p:ph type="ftr" sz="quarter" idx="11"/>
          </p:nvPr>
        </p:nvSpPr>
        <p:spPr/>
        <p:txBody>
          <a:bodyPr/>
          <a:lstStyle/>
          <a:p>
            <a:r>
              <a:rPr lang="en-US" dirty="0" err="1"/>
              <a:t>Adapt</a:t>
            </a:r>
            <a:r>
              <a:rPr lang="en-US" cap="none" dirty="0" err="1"/>
              <a:t>to</a:t>
            </a:r>
            <a:r>
              <a:rPr lang="en-US" dirty="0" err="1"/>
              <a:t>climate</a:t>
            </a:r>
            <a:r>
              <a:rPr lang="en-US" dirty="0"/>
              <a:t> conference, </a:t>
            </a:r>
            <a:r>
              <a:rPr lang="en-US" cap="none" dirty="0"/>
              <a:t>Crete, 24-25 June 2019</a:t>
            </a:r>
          </a:p>
        </p:txBody>
      </p:sp>
    </p:spTree>
    <p:extLst>
      <p:ext uri="{BB962C8B-B14F-4D97-AF65-F5344CB8AC3E}">
        <p14:creationId xmlns:p14="http://schemas.microsoft.com/office/powerpoint/2010/main" val="370204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DD2D01-E278-4766-AF8B-F2501EE0A8FB}"/>
              </a:ext>
            </a:extLst>
          </p:cNvPr>
          <p:cNvSpPr>
            <a:spLocks noGrp="1"/>
          </p:cNvSpPr>
          <p:nvPr>
            <p:ph type="title"/>
          </p:nvPr>
        </p:nvSpPr>
        <p:spPr/>
        <p:txBody>
          <a:bodyPr/>
          <a:lstStyle/>
          <a:p>
            <a:r>
              <a:rPr lang="el-GR"/>
              <a:t>Κάντε κλικ για να επεξεργαστείτε τον τίτλο υποδείγματος</a:t>
            </a:r>
          </a:p>
        </p:txBody>
      </p:sp>
    </p:spTree>
    <p:extLst>
      <p:ext uri="{BB962C8B-B14F-4D97-AF65-F5344CB8AC3E}">
        <p14:creationId xmlns:p14="http://schemas.microsoft.com/office/powerpoint/2010/main" val="349129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l-GR"/>
              <a:t>Στυλ κύριου τίτλου</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D84ED58-EF4C-4043-896E-C2E39D01943D}" type="datetimeFigureOut">
              <a:rPr lang="en-US" smtClean="0"/>
              <a:pPr/>
              <a:t>11/28/2019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14C5014D-6833-4522-8EB1-D7DFD3E53634}" type="slidenum">
              <a:rPr lang="en-US" smtClean="0"/>
              <a:pPr/>
              <a:t>‹#›</a:t>
            </a:fld>
            <a:endParaRPr lang="en-US"/>
          </a:p>
        </p:txBody>
      </p:sp>
      <p:pic>
        <p:nvPicPr>
          <p:cNvPr id="10" name="Εικόνα 9"/>
          <p:cNvPicPr>
            <a:picLocks noChangeAspect="1"/>
          </p:cNvPicPr>
          <p:nvPr userDrawn="1"/>
        </p:nvPicPr>
        <p:blipFill>
          <a:blip r:embed="rId2" cstate="print"/>
          <a:stretch>
            <a:fillRect/>
          </a:stretch>
        </p:blipFill>
        <p:spPr>
          <a:xfrm>
            <a:off x="10562330" y="5846789"/>
            <a:ext cx="1189336" cy="578657"/>
          </a:xfrm>
          <a:prstGeom prst="rect">
            <a:avLst/>
          </a:prstGeom>
        </p:spPr>
      </p:pic>
      <p:grpSp>
        <p:nvGrpSpPr>
          <p:cNvPr id="11" name="Ομάδα 10">
            <a:extLst>
              <a:ext uri="{FF2B5EF4-FFF2-40B4-BE49-F238E27FC236}">
                <a16:creationId xmlns:a16="http://schemas.microsoft.com/office/drawing/2014/main" id="{2F388F7E-6CD0-497B-A379-B42369657DDF}"/>
              </a:ext>
            </a:extLst>
          </p:cNvPr>
          <p:cNvGrpSpPr/>
          <p:nvPr userDrawn="1"/>
        </p:nvGrpSpPr>
        <p:grpSpPr>
          <a:xfrm>
            <a:off x="226416" y="6121982"/>
            <a:ext cx="1541200" cy="736018"/>
            <a:chOff x="226416" y="6121982"/>
            <a:chExt cx="1541200" cy="736018"/>
          </a:xfrm>
        </p:grpSpPr>
        <p:pic>
          <p:nvPicPr>
            <p:cNvPr id="12" name="Picture 0">
              <a:extLst>
                <a:ext uri="{FF2B5EF4-FFF2-40B4-BE49-F238E27FC236}">
                  <a16:creationId xmlns:a16="http://schemas.microsoft.com/office/drawing/2014/main" id="{FBC858C2-ADAC-415E-97D7-8C1B69895208}"/>
                </a:ext>
              </a:extLst>
            </p:cNvPr>
            <p:cNvPicPr>
              <a:picLocks noChangeAspect="1"/>
            </p:cNvPicPr>
            <p:nvPr userDrawn="1"/>
          </p:nvPicPr>
          <p:blipFill>
            <a:blip r:embed="rId3" cstate="print"/>
            <a:srcRect/>
            <a:stretch>
              <a:fillRect/>
            </a:stretch>
          </p:blipFill>
          <p:spPr bwMode="auto">
            <a:xfrm>
              <a:off x="924916" y="6121982"/>
              <a:ext cx="842700" cy="736018"/>
            </a:xfrm>
            <a:prstGeom prst="rect">
              <a:avLst/>
            </a:prstGeom>
            <a:noFill/>
            <a:ln w="9525">
              <a:noFill/>
              <a:miter lim="800000"/>
              <a:headEnd/>
              <a:tailEnd/>
            </a:ln>
          </p:spPr>
        </p:pic>
        <p:pic>
          <p:nvPicPr>
            <p:cNvPr id="13" name="Εικόνα 12">
              <a:extLst>
                <a:ext uri="{FF2B5EF4-FFF2-40B4-BE49-F238E27FC236}">
                  <a16:creationId xmlns:a16="http://schemas.microsoft.com/office/drawing/2014/main" id="{85215A22-85EE-49D1-92E1-A87F319809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634448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8D84ED58-EF4C-4043-896E-C2E39D01943D}" type="datetimeFigureOut">
              <a:rPr lang="en-US" smtClean="0"/>
              <a:pPr/>
              <a:t>11/28/2019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C5014D-6833-4522-8EB1-D7DFD3E53634}" type="slidenum">
              <a:rPr lang="en-US" smtClean="0"/>
              <a:pPr/>
              <a:t>‹#›</a:t>
            </a:fld>
            <a:endParaRPr lang="en-US"/>
          </a:p>
        </p:txBody>
      </p:sp>
    </p:spTree>
    <p:extLst>
      <p:ext uri="{BB962C8B-B14F-4D97-AF65-F5344CB8AC3E}">
        <p14:creationId xmlns:p14="http://schemas.microsoft.com/office/powerpoint/2010/main" val="2647365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8D84ED58-EF4C-4043-896E-C2E39D01943D}" type="datetimeFigureOut">
              <a:rPr lang="en-US" smtClean="0"/>
              <a:pPr/>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5014D-6833-4522-8EB1-D7DFD3E53634}" type="slidenum">
              <a:rPr lang="en-US" smtClean="0"/>
              <a:pPr/>
              <a:t>‹#›</a:t>
            </a:fld>
            <a:endParaRPr lang="en-US"/>
          </a:p>
        </p:txBody>
      </p:sp>
    </p:spTree>
    <p:extLst>
      <p:ext uri="{BB962C8B-B14F-4D97-AF65-F5344CB8AC3E}">
        <p14:creationId xmlns:p14="http://schemas.microsoft.com/office/powerpoint/2010/main" val="1579290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446534" y="656449"/>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3968353"/>
            <a:ext cx="10993549" cy="1475013"/>
          </a:xfrm>
          <a:effectLst/>
        </p:spPr>
        <p:txBody>
          <a:bodyPr anchor="b">
            <a:normAutofit/>
          </a:bodyPr>
          <a:lstStyle>
            <a:lvl1pPr>
              <a:defRPr sz="3600">
                <a:solidFill>
                  <a:schemeClr val="accent1"/>
                </a:solidFill>
              </a:defRPr>
            </a:lvl1pPr>
          </a:lstStyle>
          <a:p>
            <a:r>
              <a:rPr lang="el-GR"/>
              <a:t>Στυλ κύριου τίτλου</a:t>
            </a:r>
            <a:endParaRPr lang="en-US" dirty="0"/>
          </a:p>
        </p:txBody>
      </p:sp>
      <p:sp>
        <p:nvSpPr>
          <p:cNvPr id="3" name="Subtitle 2"/>
          <p:cNvSpPr>
            <a:spLocks noGrp="1"/>
          </p:cNvSpPr>
          <p:nvPr>
            <p:ph type="subTitle" idx="1"/>
          </p:nvPr>
        </p:nvSpPr>
        <p:spPr>
          <a:xfrm>
            <a:off x="581194" y="5443367"/>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AF239A9A-B4B0-4B32-B8CD-2E25E95134C4}" type="datetimeFigureOut">
              <a:rPr lang="en-US" smtClean="0"/>
              <a:pPr/>
              <a:t>11/28/2019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D22F896-40B5-4ADD-8801-0D06FADFA095}" type="slidenum">
              <a:rPr lang="en-US" smtClean="0"/>
              <a:pPr/>
              <a:t>‹#›</a:t>
            </a:fld>
            <a:endParaRPr lang="en-US" dirty="0"/>
          </a:p>
        </p:txBody>
      </p:sp>
      <p:grpSp>
        <p:nvGrpSpPr>
          <p:cNvPr id="8" name="Ομάδα 7">
            <a:extLst>
              <a:ext uri="{FF2B5EF4-FFF2-40B4-BE49-F238E27FC236}">
                <a16:creationId xmlns:a16="http://schemas.microsoft.com/office/drawing/2014/main" id="{E7D807EF-83C1-4766-951D-DB7CE2A4D5E5}"/>
              </a:ext>
            </a:extLst>
          </p:cNvPr>
          <p:cNvGrpSpPr/>
          <p:nvPr userDrawn="1"/>
        </p:nvGrpSpPr>
        <p:grpSpPr>
          <a:xfrm>
            <a:off x="226416" y="6121982"/>
            <a:ext cx="1583241" cy="736018"/>
            <a:chOff x="226416" y="6121982"/>
            <a:chExt cx="1583241" cy="736018"/>
          </a:xfrm>
        </p:grpSpPr>
        <p:pic>
          <p:nvPicPr>
            <p:cNvPr id="9" name="Picture 0">
              <a:extLst>
                <a:ext uri="{FF2B5EF4-FFF2-40B4-BE49-F238E27FC236}">
                  <a16:creationId xmlns:a16="http://schemas.microsoft.com/office/drawing/2014/main" id="{05B59AB5-42EA-4D78-A97B-2A92D375CAB3}"/>
                </a:ext>
              </a:extLst>
            </p:cNvPr>
            <p:cNvPicPr>
              <a:picLocks noChangeAspect="1"/>
            </p:cNvPicPr>
            <p:nvPr userDrawn="1"/>
          </p:nvPicPr>
          <p:blipFill>
            <a:blip r:embed="rId2" cstate="print"/>
            <a:srcRect/>
            <a:stretch>
              <a:fillRect/>
            </a:stretch>
          </p:blipFill>
          <p:spPr bwMode="auto">
            <a:xfrm>
              <a:off x="966957" y="6121982"/>
              <a:ext cx="842700" cy="736018"/>
            </a:xfrm>
            <a:prstGeom prst="rect">
              <a:avLst/>
            </a:prstGeom>
            <a:noFill/>
            <a:ln w="9525">
              <a:noFill/>
              <a:miter lim="800000"/>
              <a:headEnd/>
              <a:tailEnd/>
            </a:ln>
          </p:spPr>
        </p:pic>
        <p:pic>
          <p:nvPicPr>
            <p:cNvPr id="10" name="Εικόνα 9">
              <a:extLst>
                <a:ext uri="{FF2B5EF4-FFF2-40B4-BE49-F238E27FC236}">
                  <a16:creationId xmlns:a16="http://schemas.microsoft.com/office/drawing/2014/main" id="{3C4EF0A4-423E-47D2-9256-F771B34AC3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3251830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l-GR"/>
              <a:t>Στυλ κύριου τίτλου</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pPr/>
              <a:t>11/28/2019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D22F896-40B5-4ADD-8801-0D06FADFA095}" type="slidenum">
              <a:rPr lang="en-US" smtClean="0"/>
              <a:pPr/>
              <a:t>‹#›</a:t>
            </a:fld>
            <a:endParaRPr lang="en-US" dirty="0"/>
          </a:p>
        </p:txBody>
      </p:sp>
      <p:grpSp>
        <p:nvGrpSpPr>
          <p:cNvPr id="8" name="Ομάδα 7">
            <a:extLst>
              <a:ext uri="{FF2B5EF4-FFF2-40B4-BE49-F238E27FC236}">
                <a16:creationId xmlns:a16="http://schemas.microsoft.com/office/drawing/2014/main" id="{C6AEA835-D524-48AC-826B-E8A3338D1883}"/>
              </a:ext>
            </a:extLst>
          </p:cNvPr>
          <p:cNvGrpSpPr/>
          <p:nvPr userDrawn="1"/>
        </p:nvGrpSpPr>
        <p:grpSpPr>
          <a:xfrm>
            <a:off x="226416" y="6121982"/>
            <a:ext cx="1562220" cy="736018"/>
            <a:chOff x="226416" y="6121982"/>
            <a:chExt cx="1562220" cy="736018"/>
          </a:xfrm>
        </p:grpSpPr>
        <p:pic>
          <p:nvPicPr>
            <p:cNvPr id="9" name="Picture 0">
              <a:extLst>
                <a:ext uri="{FF2B5EF4-FFF2-40B4-BE49-F238E27FC236}">
                  <a16:creationId xmlns:a16="http://schemas.microsoft.com/office/drawing/2014/main" id="{CD066AA3-78FF-4E30-A02B-0D4A34B7A878}"/>
                </a:ext>
              </a:extLst>
            </p:cNvPr>
            <p:cNvPicPr>
              <a:picLocks noChangeAspect="1"/>
            </p:cNvPicPr>
            <p:nvPr userDrawn="1"/>
          </p:nvPicPr>
          <p:blipFill>
            <a:blip r:embed="rId2" cstate="print"/>
            <a:srcRect/>
            <a:stretch>
              <a:fillRect/>
            </a:stretch>
          </p:blipFill>
          <p:spPr bwMode="auto">
            <a:xfrm>
              <a:off x="945936" y="6121982"/>
              <a:ext cx="842700" cy="736018"/>
            </a:xfrm>
            <a:prstGeom prst="rect">
              <a:avLst/>
            </a:prstGeom>
            <a:noFill/>
            <a:ln w="9525">
              <a:noFill/>
              <a:miter lim="800000"/>
              <a:headEnd/>
              <a:tailEnd/>
            </a:ln>
          </p:spPr>
        </p:pic>
        <p:pic>
          <p:nvPicPr>
            <p:cNvPr id="10" name="Εικόνα 9">
              <a:extLst>
                <a:ext uri="{FF2B5EF4-FFF2-40B4-BE49-F238E27FC236}">
                  <a16:creationId xmlns:a16="http://schemas.microsoft.com/office/drawing/2014/main" id="{08384F1B-8F10-4090-AA6B-2ECB2581C2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1614315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EB9C5D3-0140-4E75-8D7F-C0623D06DFD7}" type="datetimeFigureOut">
              <a:rPr lang="en-US" smtClean="0"/>
              <a:pPr/>
              <a:t>11/28/2019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pPr/>
              <a:t>‹#›</a:t>
            </a:fld>
            <a:endParaRPr lang="en-US" dirty="0"/>
          </a:p>
        </p:txBody>
      </p:sp>
      <p:grpSp>
        <p:nvGrpSpPr>
          <p:cNvPr id="9" name="Ομάδα 8">
            <a:extLst>
              <a:ext uri="{FF2B5EF4-FFF2-40B4-BE49-F238E27FC236}">
                <a16:creationId xmlns:a16="http://schemas.microsoft.com/office/drawing/2014/main" id="{6DB5AAE9-AF95-4FB0-94E4-5AE2C8441E59}"/>
              </a:ext>
            </a:extLst>
          </p:cNvPr>
          <p:cNvGrpSpPr/>
          <p:nvPr userDrawn="1"/>
        </p:nvGrpSpPr>
        <p:grpSpPr>
          <a:xfrm>
            <a:off x="226416" y="6121982"/>
            <a:ext cx="1593750" cy="736018"/>
            <a:chOff x="226416" y="6121982"/>
            <a:chExt cx="1593750" cy="736018"/>
          </a:xfrm>
        </p:grpSpPr>
        <p:pic>
          <p:nvPicPr>
            <p:cNvPr id="10" name="Picture 0">
              <a:extLst>
                <a:ext uri="{FF2B5EF4-FFF2-40B4-BE49-F238E27FC236}">
                  <a16:creationId xmlns:a16="http://schemas.microsoft.com/office/drawing/2014/main" id="{BA97D9B1-F33B-4406-A5CB-983A623A2B27}"/>
                </a:ext>
              </a:extLst>
            </p:cNvPr>
            <p:cNvPicPr>
              <a:picLocks noChangeAspect="1"/>
            </p:cNvPicPr>
            <p:nvPr userDrawn="1"/>
          </p:nvPicPr>
          <p:blipFill>
            <a:blip r:embed="rId2" cstate="print"/>
            <a:srcRect/>
            <a:stretch>
              <a:fillRect/>
            </a:stretch>
          </p:blipFill>
          <p:spPr bwMode="auto">
            <a:xfrm>
              <a:off x="977466" y="6121982"/>
              <a:ext cx="842700" cy="736018"/>
            </a:xfrm>
            <a:prstGeom prst="rect">
              <a:avLst/>
            </a:prstGeom>
            <a:noFill/>
            <a:ln w="9525">
              <a:noFill/>
              <a:miter lim="800000"/>
              <a:headEnd/>
              <a:tailEnd/>
            </a:ln>
          </p:spPr>
        </p:pic>
        <p:pic>
          <p:nvPicPr>
            <p:cNvPr id="11" name="Εικόνα 10">
              <a:extLst>
                <a:ext uri="{FF2B5EF4-FFF2-40B4-BE49-F238E27FC236}">
                  <a16:creationId xmlns:a16="http://schemas.microsoft.com/office/drawing/2014/main" id="{3560B3F6-BACB-4B85-998B-865FE30E50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757234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pPr/>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grpSp>
        <p:nvGrpSpPr>
          <p:cNvPr id="9" name="Ομάδα 8">
            <a:extLst>
              <a:ext uri="{FF2B5EF4-FFF2-40B4-BE49-F238E27FC236}">
                <a16:creationId xmlns:a16="http://schemas.microsoft.com/office/drawing/2014/main" id="{0D541380-CDF9-4713-9E08-E631B23CAD10}"/>
              </a:ext>
            </a:extLst>
          </p:cNvPr>
          <p:cNvGrpSpPr/>
          <p:nvPr userDrawn="1"/>
        </p:nvGrpSpPr>
        <p:grpSpPr>
          <a:xfrm>
            <a:off x="226416" y="6121982"/>
            <a:ext cx="1572732" cy="736018"/>
            <a:chOff x="226416" y="6121982"/>
            <a:chExt cx="1572732" cy="736018"/>
          </a:xfrm>
        </p:grpSpPr>
        <p:pic>
          <p:nvPicPr>
            <p:cNvPr id="10" name="Picture 0">
              <a:extLst>
                <a:ext uri="{FF2B5EF4-FFF2-40B4-BE49-F238E27FC236}">
                  <a16:creationId xmlns:a16="http://schemas.microsoft.com/office/drawing/2014/main" id="{6E913CC6-D306-45C5-AE2D-C910840688D7}"/>
                </a:ext>
              </a:extLst>
            </p:cNvPr>
            <p:cNvPicPr>
              <a:picLocks noChangeAspect="1"/>
            </p:cNvPicPr>
            <p:nvPr userDrawn="1"/>
          </p:nvPicPr>
          <p:blipFill>
            <a:blip r:embed="rId2" cstate="print"/>
            <a:srcRect/>
            <a:stretch>
              <a:fillRect/>
            </a:stretch>
          </p:blipFill>
          <p:spPr bwMode="auto">
            <a:xfrm>
              <a:off x="956448" y="6121982"/>
              <a:ext cx="842700" cy="736018"/>
            </a:xfrm>
            <a:prstGeom prst="rect">
              <a:avLst/>
            </a:prstGeom>
            <a:noFill/>
            <a:ln w="9525">
              <a:noFill/>
              <a:miter lim="800000"/>
              <a:headEnd/>
              <a:tailEnd/>
            </a:ln>
          </p:spPr>
        </p:pic>
        <p:pic>
          <p:nvPicPr>
            <p:cNvPr id="11" name="Εικόνα 10">
              <a:extLst>
                <a:ext uri="{FF2B5EF4-FFF2-40B4-BE49-F238E27FC236}">
                  <a16:creationId xmlns:a16="http://schemas.microsoft.com/office/drawing/2014/main" id="{6E022C48-72DF-42F2-B1B5-91386ADEED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1462286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pPr/>
              <a:t>11/28/2019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grpSp>
        <p:nvGrpSpPr>
          <p:cNvPr id="13" name="Ομάδα 12">
            <a:extLst>
              <a:ext uri="{FF2B5EF4-FFF2-40B4-BE49-F238E27FC236}">
                <a16:creationId xmlns:a16="http://schemas.microsoft.com/office/drawing/2014/main" id="{3A769A22-FD73-41DA-BB09-89C7A0CFD2D5}"/>
              </a:ext>
            </a:extLst>
          </p:cNvPr>
          <p:cNvGrpSpPr/>
          <p:nvPr userDrawn="1"/>
        </p:nvGrpSpPr>
        <p:grpSpPr>
          <a:xfrm>
            <a:off x="226416" y="6121982"/>
            <a:ext cx="1562222" cy="736018"/>
            <a:chOff x="226416" y="6121982"/>
            <a:chExt cx="1562222" cy="736018"/>
          </a:xfrm>
        </p:grpSpPr>
        <p:pic>
          <p:nvPicPr>
            <p:cNvPr id="14" name="Picture 0">
              <a:extLst>
                <a:ext uri="{FF2B5EF4-FFF2-40B4-BE49-F238E27FC236}">
                  <a16:creationId xmlns:a16="http://schemas.microsoft.com/office/drawing/2014/main" id="{226FE94C-A60B-464F-AF3D-C328CC0B711F}"/>
                </a:ext>
              </a:extLst>
            </p:cNvPr>
            <p:cNvPicPr>
              <a:picLocks noChangeAspect="1"/>
            </p:cNvPicPr>
            <p:nvPr userDrawn="1"/>
          </p:nvPicPr>
          <p:blipFill>
            <a:blip r:embed="rId2" cstate="print"/>
            <a:srcRect/>
            <a:stretch>
              <a:fillRect/>
            </a:stretch>
          </p:blipFill>
          <p:spPr bwMode="auto">
            <a:xfrm>
              <a:off x="945938" y="6121982"/>
              <a:ext cx="842700" cy="736018"/>
            </a:xfrm>
            <a:prstGeom prst="rect">
              <a:avLst/>
            </a:prstGeom>
            <a:noFill/>
            <a:ln w="9525">
              <a:noFill/>
              <a:miter lim="800000"/>
              <a:headEnd/>
              <a:tailEnd/>
            </a:ln>
          </p:spPr>
        </p:pic>
        <p:pic>
          <p:nvPicPr>
            <p:cNvPr id="15" name="Εικόνα 14">
              <a:extLst>
                <a:ext uri="{FF2B5EF4-FFF2-40B4-BE49-F238E27FC236}">
                  <a16:creationId xmlns:a16="http://schemas.microsoft.com/office/drawing/2014/main" id="{0C26FA05-A866-4120-9C6A-E76BD3E666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2715430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pPr/>
              <a:t>11/28/2019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grpSp>
        <p:nvGrpSpPr>
          <p:cNvPr id="9" name="Ομάδα 8">
            <a:extLst>
              <a:ext uri="{FF2B5EF4-FFF2-40B4-BE49-F238E27FC236}">
                <a16:creationId xmlns:a16="http://schemas.microsoft.com/office/drawing/2014/main" id="{A9BF8986-F600-4ED2-A438-76A40EE9383E}"/>
              </a:ext>
            </a:extLst>
          </p:cNvPr>
          <p:cNvGrpSpPr/>
          <p:nvPr userDrawn="1"/>
        </p:nvGrpSpPr>
        <p:grpSpPr>
          <a:xfrm>
            <a:off x="226416" y="6121982"/>
            <a:ext cx="1562220" cy="736018"/>
            <a:chOff x="226416" y="6121982"/>
            <a:chExt cx="1562220" cy="736018"/>
          </a:xfrm>
        </p:grpSpPr>
        <p:pic>
          <p:nvPicPr>
            <p:cNvPr id="10" name="Picture 0">
              <a:extLst>
                <a:ext uri="{FF2B5EF4-FFF2-40B4-BE49-F238E27FC236}">
                  <a16:creationId xmlns:a16="http://schemas.microsoft.com/office/drawing/2014/main" id="{FA932A29-84FD-4257-BA15-EB7F0E5EC5B8}"/>
                </a:ext>
              </a:extLst>
            </p:cNvPr>
            <p:cNvPicPr>
              <a:picLocks noChangeAspect="1"/>
            </p:cNvPicPr>
            <p:nvPr userDrawn="1"/>
          </p:nvPicPr>
          <p:blipFill>
            <a:blip r:embed="rId2" cstate="print"/>
            <a:srcRect/>
            <a:stretch>
              <a:fillRect/>
            </a:stretch>
          </p:blipFill>
          <p:spPr bwMode="auto">
            <a:xfrm>
              <a:off x="945936" y="6121982"/>
              <a:ext cx="842700" cy="736018"/>
            </a:xfrm>
            <a:prstGeom prst="rect">
              <a:avLst/>
            </a:prstGeom>
            <a:noFill/>
            <a:ln w="9525">
              <a:noFill/>
              <a:miter lim="800000"/>
              <a:headEnd/>
              <a:tailEnd/>
            </a:ln>
          </p:spPr>
        </p:pic>
        <p:pic>
          <p:nvPicPr>
            <p:cNvPr id="11" name="Εικόνα 10">
              <a:extLst>
                <a:ext uri="{FF2B5EF4-FFF2-40B4-BE49-F238E27FC236}">
                  <a16:creationId xmlns:a16="http://schemas.microsoft.com/office/drawing/2014/main" id="{8720E84C-2FA8-4B18-A21B-71902AD78E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88877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l-GR"/>
              <a:t>Στυλ κύριου τίτλου</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Footer Placeholder 4"/>
          <p:cNvSpPr>
            <a:spLocks noGrp="1"/>
          </p:cNvSpPr>
          <p:nvPr>
            <p:ph type="ftr" sz="quarter" idx="11"/>
          </p:nvPr>
        </p:nvSpPr>
        <p:spPr/>
        <p:txBody>
          <a:bodyPr/>
          <a:lstStyle/>
          <a:p>
            <a:r>
              <a:rPr lang="en-US" dirty="0"/>
              <a:t>ADAPTTOCLIMATE Conference, 24-25 June 2019</a:t>
            </a:r>
          </a:p>
        </p:txBody>
      </p:sp>
      <p:pic>
        <p:nvPicPr>
          <p:cNvPr id="9" name="Εικόνα 8"/>
          <p:cNvPicPr>
            <a:picLocks noChangeAspect="1"/>
          </p:cNvPicPr>
          <p:nvPr userDrawn="1"/>
        </p:nvPicPr>
        <p:blipFill>
          <a:blip r:embed="rId2" cstate="print"/>
          <a:stretch>
            <a:fillRect/>
          </a:stretch>
        </p:blipFill>
        <p:spPr>
          <a:xfrm>
            <a:off x="10461812" y="6141212"/>
            <a:ext cx="1189336" cy="578657"/>
          </a:xfrm>
          <a:prstGeom prst="rect">
            <a:avLst/>
          </a:prstGeom>
        </p:spPr>
      </p:pic>
      <p:grpSp>
        <p:nvGrpSpPr>
          <p:cNvPr id="11" name="Ομάδα 10">
            <a:extLst>
              <a:ext uri="{FF2B5EF4-FFF2-40B4-BE49-F238E27FC236}">
                <a16:creationId xmlns:a16="http://schemas.microsoft.com/office/drawing/2014/main" id="{0FE5F096-8C5F-4B89-BF86-1A797BD56BF6}"/>
              </a:ext>
            </a:extLst>
          </p:cNvPr>
          <p:cNvGrpSpPr/>
          <p:nvPr userDrawn="1"/>
        </p:nvGrpSpPr>
        <p:grpSpPr>
          <a:xfrm>
            <a:off x="215906" y="6121982"/>
            <a:ext cx="1572730" cy="736018"/>
            <a:chOff x="226416" y="6121982"/>
            <a:chExt cx="1572730" cy="736018"/>
          </a:xfrm>
        </p:grpSpPr>
        <p:pic>
          <p:nvPicPr>
            <p:cNvPr id="10" name="Picture 0">
              <a:extLst>
                <a:ext uri="{FF2B5EF4-FFF2-40B4-BE49-F238E27FC236}">
                  <a16:creationId xmlns:a16="http://schemas.microsoft.com/office/drawing/2014/main" id="{A621C777-EBBD-46EB-BD3A-02CA13244AFF}"/>
                </a:ext>
              </a:extLst>
            </p:cNvPr>
            <p:cNvPicPr>
              <a:picLocks noChangeAspect="1"/>
            </p:cNvPicPr>
            <p:nvPr userDrawn="1"/>
          </p:nvPicPr>
          <p:blipFill>
            <a:blip r:embed="rId3" cstate="print"/>
            <a:srcRect/>
            <a:stretch>
              <a:fillRect/>
            </a:stretch>
          </p:blipFill>
          <p:spPr bwMode="auto">
            <a:xfrm>
              <a:off x="956446" y="6121982"/>
              <a:ext cx="842700" cy="736018"/>
            </a:xfrm>
            <a:prstGeom prst="rect">
              <a:avLst/>
            </a:prstGeom>
            <a:noFill/>
            <a:ln w="9525">
              <a:noFill/>
              <a:miter lim="800000"/>
              <a:headEnd/>
              <a:tailEnd/>
            </a:ln>
          </p:spPr>
        </p:pic>
        <p:pic>
          <p:nvPicPr>
            <p:cNvPr id="6" name="Εικόνα 5">
              <a:extLst>
                <a:ext uri="{FF2B5EF4-FFF2-40B4-BE49-F238E27FC236}">
                  <a16:creationId xmlns:a16="http://schemas.microsoft.com/office/drawing/2014/main" id="{801A7DAA-CCB9-4291-90A6-C920F62A89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1814259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1AE78-96A2-4A23-B183-3B6DB4374FE7}" type="datetimeFigureOut">
              <a:rPr lang="en-US" smtClean="0"/>
              <a:pPr/>
              <a:t>11/28/2019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grpSp>
        <p:nvGrpSpPr>
          <p:cNvPr id="5" name="Ομάδα 4">
            <a:extLst>
              <a:ext uri="{FF2B5EF4-FFF2-40B4-BE49-F238E27FC236}">
                <a16:creationId xmlns:a16="http://schemas.microsoft.com/office/drawing/2014/main" id="{D610DA25-BB2C-4A35-A5B7-D4522484469D}"/>
              </a:ext>
            </a:extLst>
          </p:cNvPr>
          <p:cNvGrpSpPr/>
          <p:nvPr userDrawn="1"/>
        </p:nvGrpSpPr>
        <p:grpSpPr>
          <a:xfrm>
            <a:off x="226416" y="6121982"/>
            <a:ext cx="1551709" cy="736018"/>
            <a:chOff x="226416" y="6121982"/>
            <a:chExt cx="1551709" cy="736018"/>
          </a:xfrm>
        </p:grpSpPr>
        <p:pic>
          <p:nvPicPr>
            <p:cNvPr id="6" name="Picture 0">
              <a:extLst>
                <a:ext uri="{FF2B5EF4-FFF2-40B4-BE49-F238E27FC236}">
                  <a16:creationId xmlns:a16="http://schemas.microsoft.com/office/drawing/2014/main" id="{2C69AC79-BF52-4B5F-A6ED-F1E1229D2C21}"/>
                </a:ext>
              </a:extLst>
            </p:cNvPr>
            <p:cNvPicPr>
              <a:picLocks noChangeAspect="1"/>
            </p:cNvPicPr>
            <p:nvPr userDrawn="1"/>
          </p:nvPicPr>
          <p:blipFill>
            <a:blip r:embed="rId2" cstate="print"/>
            <a:srcRect/>
            <a:stretch>
              <a:fillRect/>
            </a:stretch>
          </p:blipFill>
          <p:spPr bwMode="auto">
            <a:xfrm>
              <a:off x="935425" y="6121982"/>
              <a:ext cx="842700" cy="736018"/>
            </a:xfrm>
            <a:prstGeom prst="rect">
              <a:avLst/>
            </a:prstGeom>
            <a:noFill/>
            <a:ln w="9525">
              <a:noFill/>
              <a:miter lim="800000"/>
              <a:headEnd/>
              <a:tailEnd/>
            </a:ln>
          </p:spPr>
        </p:pic>
        <p:pic>
          <p:nvPicPr>
            <p:cNvPr id="7" name="Εικόνα 6">
              <a:extLst>
                <a:ext uri="{FF2B5EF4-FFF2-40B4-BE49-F238E27FC236}">
                  <a16:creationId xmlns:a16="http://schemas.microsoft.com/office/drawing/2014/main" id="{BBFFFFE9-F851-44D1-A316-7FC4083E39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1006790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l-GR"/>
              <a:t>Στυλ κύριου τίτλου</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3AE0757-B101-4811-9189-10EB2F458E2D}" type="datetimeFigureOut">
              <a:rPr lang="en-US" smtClean="0"/>
              <a:pPr/>
              <a:t>11/28/2019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pPr/>
              <a:t>‹#›</a:t>
            </a:fld>
            <a:endParaRPr lang="en-US" dirty="0"/>
          </a:p>
        </p:txBody>
      </p:sp>
      <p:grpSp>
        <p:nvGrpSpPr>
          <p:cNvPr id="10" name="Ομάδα 9">
            <a:extLst>
              <a:ext uri="{FF2B5EF4-FFF2-40B4-BE49-F238E27FC236}">
                <a16:creationId xmlns:a16="http://schemas.microsoft.com/office/drawing/2014/main" id="{5F0B17D2-2177-4622-8E17-E104C26A7F54}"/>
              </a:ext>
            </a:extLst>
          </p:cNvPr>
          <p:cNvGrpSpPr/>
          <p:nvPr userDrawn="1"/>
        </p:nvGrpSpPr>
        <p:grpSpPr>
          <a:xfrm>
            <a:off x="226416" y="6121982"/>
            <a:ext cx="1562220" cy="736018"/>
            <a:chOff x="226416" y="6121982"/>
            <a:chExt cx="1562220" cy="736018"/>
          </a:xfrm>
        </p:grpSpPr>
        <p:pic>
          <p:nvPicPr>
            <p:cNvPr id="11" name="Picture 0">
              <a:extLst>
                <a:ext uri="{FF2B5EF4-FFF2-40B4-BE49-F238E27FC236}">
                  <a16:creationId xmlns:a16="http://schemas.microsoft.com/office/drawing/2014/main" id="{479D9837-02D8-4A05-938C-94DB1AF682BE}"/>
                </a:ext>
              </a:extLst>
            </p:cNvPr>
            <p:cNvPicPr>
              <a:picLocks noChangeAspect="1"/>
            </p:cNvPicPr>
            <p:nvPr userDrawn="1"/>
          </p:nvPicPr>
          <p:blipFill>
            <a:blip r:embed="rId2" cstate="print"/>
            <a:srcRect/>
            <a:stretch>
              <a:fillRect/>
            </a:stretch>
          </p:blipFill>
          <p:spPr bwMode="auto">
            <a:xfrm>
              <a:off x="945936" y="6121982"/>
              <a:ext cx="842700" cy="736018"/>
            </a:xfrm>
            <a:prstGeom prst="rect">
              <a:avLst/>
            </a:prstGeom>
            <a:noFill/>
            <a:ln w="9525">
              <a:noFill/>
              <a:miter lim="800000"/>
              <a:headEnd/>
              <a:tailEnd/>
            </a:ln>
          </p:spPr>
        </p:pic>
        <p:pic>
          <p:nvPicPr>
            <p:cNvPr id="12" name="Εικόνα 11">
              <a:extLst>
                <a:ext uri="{FF2B5EF4-FFF2-40B4-BE49-F238E27FC236}">
                  <a16:creationId xmlns:a16="http://schemas.microsoft.com/office/drawing/2014/main" id="{378492DA-CE26-4450-92C6-3477A7A023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4085329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7EBDC078-589F-40E3-816C-EE21D62B5BBA}" type="datetimeFigureOut">
              <a:rPr lang="en-US" smtClean="0"/>
              <a:pPr/>
              <a:t>11/28/2019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grpSp>
        <p:nvGrpSpPr>
          <p:cNvPr id="8" name="Ομάδα 7">
            <a:extLst>
              <a:ext uri="{FF2B5EF4-FFF2-40B4-BE49-F238E27FC236}">
                <a16:creationId xmlns:a16="http://schemas.microsoft.com/office/drawing/2014/main" id="{BC832CC4-97AA-40ED-8E82-2E03F4B31CEF}"/>
              </a:ext>
            </a:extLst>
          </p:cNvPr>
          <p:cNvGrpSpPr/>
          <p:nvPr userDrawn="1"/>
        </p:nvGrpSpPr>
        <p:grpSpPr>
          <a:xfrm>
            <a:off x="226416" y="6121982"/>
            <a:ext cx="1562222" cy="736018"/>
            <a:chOff x="226416" y="6121982"/>
            <a:chExt cx="1562222" cy="736018"/>
          </a:xfrm>
        </p:grpSpPr>
        <p:pic>
          <p:nvPicPr>
            <p:cNvPr id="9" name="Picture 0">
              <a:extLst>
                <a:ext uri="{FF2B5EF4-FFF2-40B4-BE49-F238E27FC236}">
                  <a16:creationId xmlns:a16="http://schemas.microsoft.com/office/drawing/2014/main" id="{41DAC57C-3E4B-4EFF-9CF3-9EEEFB3E56FC}"/>
                </a:ext>
              </a:extLst>
            </p:cNvPr>
            <p:cNvPicPr>
              <a:picLocks noChangeAspect="1"/>
            </p:cNvPicPr>
            <p:nvPr userDrawn="1"/>
          </p:nvPicPr>
          <p:blipFill>
            <a:blip r:embed="rId2" cstate="print"/>
            <a:srcRect/>
            <a:stretch>
              <a:fillRect/>
            </a:stretch>
          </p:blipFill>
          <p:spPr bwMode="auto">
            <a:xfrm>
              <a:off x="945938" y="6121982"/>
              <a:ext cx="842700" cy="736018"/>
            </a:xfrm>
            <a:prstGeom prst="rect">
              <a:avLst/>
            </a:prstGeom>
            <a:noFill/>
            <a:ln w="9525">
              <a:noFill/>
              <a:miter lim="800000"/>
              <a:headEnd/>
              <a:tailEnd/>
            </a:ln>
          </p:spPr>
        </p:pic>
        <p:pic>
          <p:nvPicPr>
            <p:cNvPr id="10" name="Εικόνα 9">
              <a:extLst>
                <a:ext uri="{FF2B5EF4-FFF2-40B4-BE49-F238E27FC236}">
                  <a16:creationId xmlns:a16="http://schemas.microsoft.com/office/drawing/2014/main" id="{DE0AF91A-5BF6-404C-8812-923E46B75F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2555126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pPr/>
              <a:t>11/28/2019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grpSp>
        <p:nvGrpSpPr>
          <p:cNvPr id="10" name="Ομάδα 9">
            <a:extLst>
              <a:ext uri="{FF2B5EF4-FFF2-40B4-BE49-F238E27FC236}">
                <a16:creationId xmlns:a16="http://schemas.microsoft.com/office/drawing/2014/main" id="{D1B708BC-0267-42C2-9268-B2152354AB0D}"/>
              </a:ext>
            </a:extLst>
          </p:cNvPr>
          <p:cNvGrpSpPr/>
          <p:nvPr userDrawn="1"/>
        </p:nvGrpSpPr>
        <p:grpSpPr>
          <a:xfrm>
            <a:off x="226416" y="6121982"/>
            <a:ext cx="1562219" cy="736018"/>
            <a:chOff x="226416" y="6121982"/>
            <a:chExt cx="1562219" cy="736018"/>
          </a:xfrm>
        </p:grpSpPr>
        <p:pic>
          <p:nvPicPr>
            <p:cNvPr id="11" name="Picture 0">
              <a:extLst>
                <a:ext uri="{FF2B5EF4-FFF2-40B4-BE49-F238E27FC236}">
                  <a16:creationId xmlns:a16="http://schemas.microsoft.com/office/drawing/2014/main" id="{FB502B84-D42F-423A-8F84-482E3200EC94}"/>
                </a:ext>
              </a:extLst>
            </p:cNvPr>
            <p:cNvPicPr>
              <a:picLocks noChangeAspect="1"/>
            </p:cNvPicPr>
            <p:nvPr userDrawn="1"/>
          </p:nvPicPr>
          <p:blipFill>
            <a:blip r:embed="rId2" cstate="print"/>
            <a:srcRect/>
            <a:stretch>
              <a:fillRect/>
            </a:stretch>
          </p:blipFill>
          <p:spPr bwMode="auto">
            <a:xfrm>
              <a:off x="945935" y="6121982"/>
              <a:ext cx="842700" cy="736018"/>
            </a:xfrm>
            <a:prstGeom prst="rect">
              <a:avLst/>
            </a:prstGeom>
            <a:noFill/>
            <a:ln w="9525">
              <a:noFill/>
              <a:miter lim="800000"/>
              <a:headEnd/>
              <a:tailEnd/>
            </a:ln>
          </p:spPr>
        </p:pic>
        <p:pic>
          <p:nvPicPr>
            <p:cNvPr id="12" name="Εικόνα 11">
              <a:extLst>
                <a:ext uri="{FF2B5EF4-FFF2-40B4-BE49-F238E27FC236}">
                  <a16:creationId xmlns:a16="http://schemas.microsoft.com/office/drawing/2014/main" id="{0CBC52F2-7C54-4B53-9595-563499B7F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1398585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513FEF9-69D0-4F8C-A336-59491FBEDC47}" type="datetimeFigureOut">
              <a:rPr lang="en-US" smtClean="0"/>
              <a:pPr/>
              <a:t>11/28/2019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D22F896-40B5-4ADD-8801-0D06FADFA095}" type="slidenum">
              <a:rPr lang="en-US" smtClean="0"/>
              <a:pPr/>
              <a:t>‹#›</a:t>
            </a:fld>
            <a:endParaRPr lang="en-US" dirty="0"/>
          </a:p>
        </p:txBody>
      </p:sp>
      <p:grpSp>
        <p:nvGrpSpPr>
          <p:cNvPr id="8" name="Ομάδα 7">
            <a:extLst>
              <a:ext uri="{FF2B5EF4-FFF2-40B4-BE49-F238E27FC236}">
                <a16:creationId xmlns:a16="http://schemas.microsoft.com/office/drawing/2014/main" id="{ACEC934B-C28F-4F9B-AD2D-6D98494EB227}"/>
              </a:ext>
            </a:extLst>
          </p:cNvPr>
          <p:cNvGrpSpPr/>
          <p:nvPr userDrawn="1"/>
        </p:nvGrpSpPr>
        <p:grpSpPr>
          <a:xfrm>
            <a:off x="226416" y="6121982"/>
            <a:ext cx="1562222" cy="736018"/>
            <a:chOff x="226416" y="6121982"/>
            <a:chExt cx="1562222" cy="736018"/>
          </a:xfrm>
        </p:grpSpPr>
        <p:pic>
          <p:nvPicPr>
            <p:cNvPr id="9" name="Picture 0">
              <a:extLst>
                <a:ext uri="{FF2B5EF4-FFF2-40B4-BE49-F238E27FC236}">
                  <a16:creationId xmlns:a16="http://schemas.microsoft.com/office/drawing/2014/main" id="{D93A8FDF-4D9D-44BB-9732-35E1DD10AF2E}"/>
                </a:ext>
              </a:extLst>
            </p:cNvPr>
            <p:cNvPicPr>
              <a:picLocks noChangeAspect="1"/>
            </p:cNvPicPr>
            <p:nvPr userDrawn="1"/>
          </p:nvPicPr>
          <p:blipFill>
            <a:blip r:embed="rId2" cstate="print"/>
            <a:srcRect/>
            <a:stretch>
              <a:fillRect/>
            </a:stretch>
          </p:blipFill>
          <p:spPr bwMode="auto">
            <a:xfrm>
              <a:off x="945938" y="6121982"/>
              <a:ext cx="842700" cy="736018"/>
            </a:xfrm>
            <a:prstGeom prst="rect">
              <a:avLst/>
            </a:prstGeom>
            <a:noFill/>
            <a:ln w="9525">
              <a:noFill/>
              <a:miter lim="800000"/>
              <a:headEnd/>
              <a:tailEnd/>
            </a:ln>
          </p:spPr>
        </p:pic>
        <p:pic>
          <p:nvPicPr>
            <p:cNvPr id="10" name="Εικόνα 9">
              <a:extLst>
                <a:ext uri="{FF2B5EF4-FFF2-40B4-BE49-F238E27FC236}">
                  <a16:creationId xmlns:a16="http://schemas.microsoft.com/office/drawing/2014/main" id="{2DA9B4DF-65EA-43C3-935B-44B37577B1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270154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l-GR"/>
              <a:t>Στυλ κύριου τίτλου</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Tree>
    <p:extLst>
      <p:ext uri="{BB962C8B-B14F-4D97-AF65-F5344CB8AC3E}">
        <p14:creationId xmlns:p14="http://schemas.microsoft.com/office/powerpoint/2010/main" val="391177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Κατακόρυφος τίτλος και Κείμενο">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D84ED58-EF4C-4043-896E-C2E39D01943D}" type="datetimeFigureOut">
              <a:rPr lang="en-US" smtClean="0"/>
              <a:pPr/>
              <a:t>11/28/2019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14C5014D-6833-4522-8EB1-D7DFD3E53634}" type="slidenum">
              <a:rPr lang="en-US" smtClean="0"/>
              <a:pPr/>
              <a:t>‹#›</a:t>
            </a:fld>
            <a:endParaRPr lang="en-US"/>
          </a:p>
        </p:txBody>
      </p:sp>
      <p:pic>
        <p:nvPicPr>
          <p:cNvPr id="8" name="Εικόνα 7"/>
          <p:cNvPicPr>
            <a:picLocks noChangeAspect="1"/>
          </p:cNvPicPr>
          <p:nvPr userDrawn="1"/>
        </p:nvPicPr>
        <p:blipFill>
          <a:blip r:embed="rId2" cstate="print"/>
          <a:stretch>
            <a:fillRect/>
          </a:stretch>
        </p:blipFill>
        <p:spPr>
          <a:xfrm>
            <a:off x="10619083" y="6152876"/>
            <a:ext cx="1189336" cy="578657"/>
          </a:xfrm>
          <a:prstGeom prst="rect">
            <a:avLst/>
          </a:prstGeom>
        </p:spPr>
      </p:pic>
      <p:sp>
        <p:nvSpPr>
          <p:cNvPr id="9" name="Τίτλος 8"/>
          <p:cNvSpPr>
            <a:spLocks noGrp="1"/>
          </p:cNvSpPr>
          <p:nvPr>
            <p:ph type="title"/>
          </p:nvPr>
        </p:nvSpPr>
        <p:spPr/>
        <p:txBody>
          <a:bodyPr/>
          <a:lstStyle/>
          <a:p>
            <a:r>
              <a:rPr lang="el-GR"/>
              <a:t>Στυλ κύριου τίτλου</a:t>
            </a:r>
            <a:endParaRPr lang="en-US"/>
          </a:p>
        </p:txBody>
      </p:sp>
      <p:grpSp>
        <p:nvGrpSpPr>
          <p:cNvPr id="10" name="Ομάδα 9">
            <a:extLst>
              <a:ext uri="{FF2B5EF4-FFF2-40B4-BE49-F238E27FC236}">
                <a16:creationId xmlns:a16="http://schemas.microsoft.com/office/drawing/2014/main" id="{73885D4F-7597-4ED2-9A7B-40C507DA3249}"/>
              </a:ext>
            </a:extLst>
          </p:cNvPr>
          <p:cNvGrpSpPr/>
          <p:nvPr userDrawn="1"/>
        </p:nvGrpSpPr>
        <p:grpSpPr>
          <a:xfrm>
            <a:off x="226416" y="6121982"/>
            <a:ext cx="1551709" cy="736018"/>
            <a:chOff x="226416" y="6121982"/>
            <a:chExt cx="1551709" cy="736018"/>
          </a:xfrm>
        </p:grpSpPr>
        <p:pic>
          <p:nvPicPr>
            <p:cNvPr id="11" name="Picture 0">
              <a:extLst>
                <a:ext uri="{FF2B5EF4-FFF2-40B4-BE49-F238E27FC236}">
                  <a16:creationId xmlns:a16="http://schemas.microsoft.com/office/drawing/2014/main" id="{EDA4719A-0480-41CD-AF7D-A515B6CC2121}"/>
                </a:ext>
              </a:extLst>
            </p:cNvPr>
            <p:cNvPicPr>
              <a:picLocks noChangeAspect="1"/>
            </p:cNvPicPr>
            <p:nvPr userDrawn="1"/>
          </p:nvPicPr>
          <p:blipFill>
            <a:blip r:embed="rId3" cstate="print"/>
            <a:srcRect/>
            <a:stretch>
              <a:fillRect/>
            </a:stretch>
          </p:blipFill>
          <p:spPr bwMode="auto">
            <a:xfrm>
              <a:off x="935425" y="6121982"/>
              <a:ext cx="842700" cy="736018"/>
            </a:xfrm>
            <a:prstGeom prst="rect">
              <a:avLst/>
            </a:prstGeom>
            <a:noFill/>
            <a:ln w="9525">
              <a:noFill/>
              <a:miter lim="800000"/>
              <a:headEnd/>
              <a:tailEnd/>
            </a:ln>
          </p:spPr>
        </p:pic>
        <p:pic>
          <p:nvPicPr>
            <p:cNvPr id="12" name="Εικόνα 11">
              <a:extLst>
                <a:ext uri="{FF2B5EF4-FFF2-40B4-BE49-F238E27FC236}">
                  <a16:creationId xmlns:a16="http://schemas.microsoft.com/office/drawing/2014/main" id="{F1142A1D-ACE5-4CAC-A439-C10C995DEF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3892664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D84ED58-EF4C-4043-896E-C2E39D01943D}" type="datetimeFigureOut">
              <a:rPr lang="en-US" smtClean="0"/>
              <a:pPr/>
              <a:t>11/28/2019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4C5014D-6833-4522-8EB1-D7DFD3E53634}" type="slidenum">
              <a:rPr lang="en-US" smtClean="0"/>
              <a:pPr/>
              <a:t>‹#›</a:t>
            </a:fld>
            <a:endParaRPr lang="en-US"/>
          </a:p>
        </p:txBody>
      </p:sp>
    </p:spTree>
    <p:extLst>
      <p:ext uri="{BB962C8B-B14F-4D97-AF65-F5344CB8AC3E}">
        <p14:creationId xmlns:p14="http://schemas.microsoft.com/office/powerpoint/2010/main" val="244364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8D84ED58-EF4C-4043-896E-C2E39D01943D}" type="datetimeFigureOut">
              <a:rPr lang="en-US" smtClean="0"/>
              <a:pPr/>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5014D-6833-4522-8EB1-D7DFD3E53634}" type="slidenum">
              <a:rPr lang="en-US" smtClean="0"/>
              <a:pPr/>
              <a:t>‹#›</a:t>
            </a:fld>
            <a:endParaRPr lang="en-US"/>
          </a:p>
        </p:txBody>
      </p:sp>
    </p:spTree>
    <p:extLst>
      <p:ext uri="{BB962C8B-B14F-4D97-AF65-F5344CB8AC3E}">
        <p14:creationId xmlns:p14="http://schemas.microsoft.com/office/powerpoint/2010/main" val="385893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8D84ED58-EF4C-4043-896E-C2E39D01943D}" type="datetimeFigureOut">
              <a:rPr lang="en-US" smtClean="0"/>
              <a:pPr/>
              <a:t>11/28/2019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C5014D-6833-4522-8EB1-D7DFD3E53634}" type="slidenum">
              <a:rPr lang="en-US" smtClean="0"/>
              <a:pPr/>
              <a:t>‹#›</a:t>
            </a:fld>
            <a:endParaRPr lang="en-US"/>
          </a:p>
        </p:txBody>
      </p:sp>
    </p:spTree>
    <p:extLst>
      <p:ext uri="{BB962C8B-B14F-4D97-AF65-F5344CB8AC3E}">
        <p14:creationId xmlns:p14="http://schemas.microsoft.com/office/powerpoint/2010/main" val="186300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8D84ED58-EF4C-4043-896E-C2E39D01943D}" type="datetimeFigureOut">
              <a:rPr lang="en-US" smtClean="0"/>
              <a:pPr/>
              <a:t>11/28/2019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C5014D-6833-4522-8EB1-D7DFD3E53634}" type="slidenum">
              <a:rPr lang="en-US" smtClean="0"/>
              <a:pPr/>
              <a:t>‹#›</a:t>
            </a:fld>
            <a:endParaRPr lang="en-US"/>
          </a:p>
        </p:txBody>
      </p:sp>
    </p:spTree>
    <p:extLst>
      <p:ext uri="{BB962C8B-B14F-4D97-AF65-F5344CB8AC3E}">
        <p14:creationId xmlns:p14="http://schemas.microsoft.com/office/powerpoint/2010/main" val="3192919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C5014D-6833-4522-8EB1-D7DFD3E53634}" type="slidenum">
              <a:rPr lang="en-US" smtClean="0"/>
              <a:pPr/>
              <a:t>‹#›</a:t>
            </a:fld>
            <a:endParaRPr lang="en-US"/>
          </a:p>
        </p:txBody>
      </p:sp>
      <p:pic>
        <p:nvPicPr>
          <p:cNvPr id="5" name="Εικόνα 4"/>
          <p:cNvPicPr>
            <a:picLocks noChangeAspect="1"/>
          </p:cNvPicPr>
          <p:nvPr userDrawn="1"/>
        </p:nvPicPr>
        <p:blipFill>
          <a:blip r:embed="rId2" cstate="print"/>
          <a:stretch>
            <a:fillRect/>
          </a:stretch>
        </p:blipFill>
        <p:spPr>
          <a:xfrm>
            <a:off x="10448365" y="6193762"/>
            <a:ext cx="1189336" cy="578657"/>
          </a:xfrm>
          <a:prstGeom prst="rect">
            <a:avLst/>
          </a:prstGeom>
        </p:spPr>
      </p:pic>
      <p:grpSp>
        <p:nvGrpSpPr>
          <p:cNvPr id="6" name="Ομάδα 5">
            <a:extLst>
              <a:ext uri="{FF2B5EF4-FFF2-40B4-BE49-F238E27FC236}">
                <a16:creationId xmlns:a16="http://schemas.microsoft.com/office/drawing/2014/main" id="{1F4BC379-FF1A-499B-95E0-06B57E8AB44D}"/>
              </a:ext>
            </a:extLst>
          </p:cNvPr>
          <p:cNvGrpSpPr/>
          <p:nvPr userDrawn="1"/>
        </p:nvGrpSpPr>
        <p:grpSpPr>
          <a:xfrm>
            <a:off x="226416" y="6121982"/>
            <a:ext cx="1551709" cy="736018"/>
            <a:chOff x="226416" y="6121982"/>
            <a:chExt cx="1551709" cy="736018"/>
          </a:xfrm>
        </p:grpSpPr>
        <p:pic>
          <p:nvPicPr>
            <p:cNvPr id="7" name="Picture 0">
              <a:extLst>
                <a:ext uri="{FF2B5EF4-FFF2-40B4-BE49-F238E27FC236}">
                  <a16:creationId xmlns:a16="http://schemas.microsoft.com/office/drawing/2014/main" id="{0CC6F07C-C072-46EC-B658-B485980AD056}"/>
                </a:ext>
              </a:extLst>
            </p:cNvPr>
            <p:cNvPicPr>
              <a:picLocks noChangeAspect="1"/>
            </p:cNvPicPr>
            <p:nvPr userDrawn="1"/>
          </p:nvPicPr>
          <p:blipFill>
            <a:blip r:embed="rId3" cstate="print"/>
            <a:srcRect/>
            <a:stretch>
              <a:fillRect/>
            </a:stretch>
          </p:blipFill>
          <p:spPr bwMode="auto">
            <a:xfrm>
              <a:off x="935425" y="6121982"/>
              <a:ext cx="842700" cy="736018"/>
            </a:xfrm>
            <a:prstGeom prst="rect">
              <a:avLst/>
            </a:prstGeom>
            <a:noFill/>
            <a:ln w="9525">
              <a:noFill/>
              <a:miter lim="800000"/>
              <a:headEnd/>
              <a:tailEnd/>
            </a:ln>
          </p:spPr>
        </p:pic>
        <p:pic>
          <p:nvPicPr>
            <p:cNvPr id="8" name="Εικόνα 7">
              <a:extLst>
                <a:ext uri="{FF2B5EF4-FFF2-40B4-BE49-F238E27FC236}">
                  <a16:creationId xmlns:a16="http://schemas.microsoft.com/office/drawing/2014/main" id="{CED40C5B-DE65-4B2A-BC4C-94E325BE37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416" y="6134373"/>
              <a:ext cx="658964" cy="638688"/>
            </a:xfrm>
            <a:prstGeom prst="rect">
              <a:avLst/>
            </a:prstGeom>
          </p:spPr>
        </p:pic>
      </p:grpSp>
    </p:spTree>
    <p:extLst>
      <p:ext uri="{BB962C8B-B14F-4D97-AF65-F5344CB8AC3E}">
        <p14:creationId xmlns:p14="http://schemas.microsoft.com/office/powerpoint/2010/main" val="230824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D84ED58-EF4C-4043-896E-C2E39D01943D}" type="datetimeFigureOut">
              <a:rPr lang="en-US" smtClean="0"/>
              <a:pPr/>
              <a:t>11/28/2019</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14C5014D-6833-4522-8EB1-D7DFD3E536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5874671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92" r:id="rId3"/>
    <p:sldLayoutId id="2147483890" r:id="rId4"/>
    <p:sldLayoutId id="2147483882" r:id="rId5"/>
    <p:sldLayoutId id="2147483883" r:id="rId6"/>
    <p:sldLayoutId id="2147483884" r:id="rId7"/>
    <p:sldLayoutId id="2147483885" r:id="rId8"/>
    <p:sldLayoutId id="2147483886" r:id="rId9"/>
    <p:sldLayoutId id="2147483891" r:id="rId10"/>
    <p:sldLayoutId id="2147483887" r:id="rId11"/>
    <p:sldLayoutId id="2147483888" r:id="rId12"/>
    <p:sldLayoutId id="2147483889"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7004436-CA73-4D53-89B4-2A5C7347BF2F}" type="datetimeFigureOut">
              <a:rPr lang="en-US" smtClean="0"/>
              <a:pPr/>
              <a:t>11/28/2019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D22F896-40B5-4ADD-8801-0D06FADFA09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38606863"/>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0.jpeg"/><Relationship Id="rId7" Type="http://schemas.openxmlformats.org/officeDocument/2006/relationships/image" Target="../media/image44.emf"/><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10.jpeg"/><Relationship Id="rId5" Type="http://schemas.openxmlformats.org/officeDocument/2006/relationships/diagramQuickStyle" Target="../diagrams/quickStyle1.xml"/><Relationship Id="rId10" Type="http://schemas.openxmlformats.org/officeDocument/2006/relationships/image" Target="../media/image9.jpeg"/><Relationship Id="rId4" Type="http://schemas.openxmlformats.org/officeDocument/2006/relationships/diagramLayout" Target="../diagrams/layout1.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8.pn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mailto:chpapad@chemeng.ntua.gr" TargetMode="Externa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hyperlink" Target="https://euro-cordex.ne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txBox="1">
            <a:spLocks noGrp="1"/>
          </p:cNvSpPr>
          <p:nvPr>
            <p:ph type="ctrTitle"/>
          </p:nvPr>
        </p:nvSpPr>
        <p:spPr>
          <a:xfrm>
            <a:off x="544615" y="631390"/>
            <a:ext cx="11141117" cy="2062103"/>
          </a:xfrm>
          <a:prstGeom prst="rect">
            <a:avLst/>
          </a:prstGeom>
          <a:noFill/>
        </p:spPr>
        <p:txBody>
          <a:bodyPr wrap="square" rtlCol="0">
            <a:spAutoFit/>
          </a:bodyPr>
          <a:lstStyle/>
          <a:p>
            <a:r>
              <a:rPr lang="en-US" sz="3200" b="1" dirty="0">
                <a:latin typeface="Arial" pitchFamily="34" charset="0"/>
                <a:cs typeface="Arial" pitchFamily="34" charset="0"/>
              </a:rPr>
              <a:t>Adapt2clima Tool: </a:t>
            </a:r>
            <a:r>
              <a:rPr lang="el-GR" sz="3200" b="1" dirty="0">
                <a:latin typeface="Arial" pitchFamily="34" charset="0"/>
                <a:cs typeface="Arial" pitchFamily="34" charset="0"/>
              </a:rPr>
              <a:t> </a:t>
            </a:r>
            <a:r>
              <a:rPr lang="el-GR" sz="3200" b="1" dirty="0" err="1">
                <a:latin typeface="Arial" pitchFamily="34" charset="0"/>
                <a:cs typeface="Arial" pitchFamily="34" charset="0"/>
              </a:rPr>
              <a:t>εργαλειο</a:t>
            </a:r>
            <a:r>
              <a:rPr lang="el-GR" sz="3200" b="1" dirty="0">
                <a:latin typeface="Arial" pitchFamily="34" charset="0"/>
                <a:cs typeface="Arial" pitchFamily="34" charset="0"/>
              </a:rPr>
              <a:t> για την </a:t>
            </a:r>
            <a:r>
              <a:rPr lang="el-GR" sz="3200" b="1" dirty="0" err="1">
                <a:latin typeface="Arial" pitchFamily="34" charset="0"/>
                <a:cs typeface="Arial" pitchFamily="34" charset="0"/>
              </a:rPr>
              <a:t>υποστηριξη</a:t>
            </a:r>
            <a:r>
              <a:rPr lang="el-GR" sz="3200" b="1" dirty="0">
                <a:latin typeface="Arial" pitchFamily="34" charset="0"/>
                <a:cs typeface="Arial" pitchFamily="34" charset="0"/>
              </a:rPr>
              <a:t> </a:t>
            </a:r>
            <a:r>
              <a:rPr lang="el-GR" sz="3200" b="1" dirty="0" err="1">
                <a:latin typeface="Arial" pitchFamily="34" charset="0"/>
                <a:cs typeface="Arial" pitchFamily="34" charset="0"/>
              </a:rPr>
              <a:t>τησ</a:t>
            </a:r>
            <a:r>
              <a:rPr lang="el-GR" sz="3200" b="1" dirty="0">
                <a:latin typeface="Arial" pitchFamily="34" charset="0"/>
                <a:cs typeface="Arial" pitchFamily="34" charset="0"/>
              </a:rPr>
              <a:t> </a:t>
            </a:r>
            <a:r>
              <a:rPr lang="el-GR" sz="3200" b="1" dirty="0" err="1">
                <a:latin typeface="Arial" pitchFamily="34" charset="0"/>
                <a:cs typeface="Arial" pitchFamily="34" charset="0"/>
              </a:rPr>
              <a:t>ληψησ</a:t>
            </a:r>
            <a:r>
              <a:rPr lang="el-GR" sz="3200" b="1" dirty="0">
                <a:latin typeface="Arial" pitchFamily="34" charset="0"/>
                <a:cs typeface="Arial" pitchFamily="34" charset="0"/>
              </a:rPr>
              <a:t> </a:t>
            </a:r>
            <a:r>
              <a:rPr lang="el-GR" sz="3200" b="1" dirty="0" err="1">
                <a:latin typeface="Arial" pitchFamily="34" charset="0"/>
                <a:cs typeface="Arial" pitchFamily="34" charset="0"/>
              </a:rPr>
              <a:t>αποφασεων</a:t>
            </a:r>
            <a:r>
              <a:rPr lang="el-GR" sz="3200" b="1" dirty="0">
                <a:latin typeface="Arial" pitchFamily="34" charset="0"/>
                <a:cs typeface="Arial" pitchFamily="34" charset="0"/>
              </a:rPr>
              <a:t> για την </a:t>
            </a:r>
            <a:r>
              <a:rPr lang="el-GR" sz="3200" b="1" dirty="0" err="1">
                <a:latin typeface="Arial" pitchFamily="34" charset="0"/>
                <a:cs typeface="Arial" pitchFamily="34" charset="0"/>
              </a:rPr>
              <a:t>προσαρμογη</a:t>
            </a:r>
            <a:r>
              <a:rPr lang="el-GR" sz="3200" b="1" dirty="0">
                <a:latin typeface="Arial" pitchFamily="34" charset="0"/>
                <a:cs typeface="Arial" pitchFamily="34" charset="0"/>
              </a:rPr>
              <a:t> </a:t>
            </a:r>
            <a:r>
              <a:rPr lang="el-GR" sz="3200" b="1" dirty="0" err="1">
                <a:latin typeface="Arial" pitchFamily="34" charset="0"/>
                <a:cs typeface="Arial" pitchFamily="34" charset="0"/>
              </a:rPr>
              <a:t>τησ</a:t>
            </a:r>
            <a:r>
              <a:rPr lang="el-GR" sz="3200" b="1" dirty="0">
                <a:latin typeface="Arial" pitchFamily="34" charset="0"/>
                <a:cs typeface="Arial" pitchFamily="34" charset="0"/>
              </a:rPr>
              <a:t> </a:t>
            </a:r>
            <a:r>
              <a:rPr lang="el-GR" sz="3200" b="1" dirty="0" err="1">
                <a:latin typeface="Arial" pitchFamily="34" charset="0"/>
                <a:cs typeface="Arial" pitchFamily="34" charset="0"/>
              </a:rPr>
              <a:t>γεωργιασ</a:t>
            </a:r>
            <a:r>
              <a:rPr lang="el-GR" sz="3200" b="1" dirty="0">
                <a:latin typeface="Arial" pitchFamily="34" charset="0"/>
                <a:cs typeface="Arial" pitchFamily="34" charset="0"/>
              </a:rPr>
              <a:t> στην </a:t>
            </a:r>
            <a:r>
              <a:rPr lang="el-GR" sz="3200" b="1" dirty="0" err="1">
                <a:latin typeface="Arial" pitchFamily="34" charset="0"/>
                <a:cs typeface="Arial" pitchFamily="34" charset="0"/>
              </a:rPr>
              <a:t>κλιματικη</a:t>
            </a:r>
            <a:r>
              <a:rPr lang="el-GR" sz="3200" b="1" dirty="0">
                <a:latin typeface="Arial" pitchFamily="34" charset="0"/>
                <a:cs typeface="Arial" pitchFamily="34" charset="0"/>
              </a:rPr>
              <a:t> </a:t>
            </a:r>
            <a:r>
              <a:rPr lang="el-GR" sz="3200" b="1" dirty="0" err="1">
                <a:latin typeface="Arial" pitchFamily="34" charset="0"/>
                <a:cs typeface="Arial" pitchFamily="34" charset="0"/>
              </a:rPr>
              <a:t>αλλαγη</a:t>
            </a:r>
            <a:r>
              <a:rPr lang="el-GR" sz="3200" b="1" dirty="0">
                <a:latin typeface="Arial" pitchFamily="34" charset="0"/>
                <a:cs typeface="Arabic Typesetting" pitchFamily="66" charset="-78"/>
              </a:rPr>
              <a:t/>
            </a:r>
            <a:br>
              <a:rPr lang="el-GR" sz="3200" b="1" dirty="0">
                <a:latin typeface="Arial" pitchFamily="34" charset="0"/>
                <a:cs typeface="Arabic Typesetting" pitchFamily="66" charset="-78"/>
              </a:rPr>
            </a:br>
            <a:endParaRPr lang="en-US" sz="3200" b="1" dirty="0">
              <a:latin typeface="Arabic Typesetting" pitchFamily="66" charset="-78"/>
              <a:cs typeface="Arabic Typesetting" pitchFamily="66" charset="-78"/>
            </a:endParaRPr>
          </a:p>
        </p:txBody>
      </p:sp>
      <p:sp>
        <p:nvSpPr>
          <p:cNvPr id="3" name="Υπότιτλος 2"/>
          <p:cNvSpPr>
            <a:spLocks noGrp="1"/>
          </p:cNvSpPr>
          <p:nvPr>
            <p:ph type="subTitle" idx="1"/>
          </p:nvPr>
        </p:nvSpPr>
        <p:spPr>
          <a:xfrm>
            <a:off x="581194" y="2251605"/>
            <a:ext cx="10993546" cy="808587"/>
          </a:xfrm>
        </p:spPr>
        <p:txBody>
          <a:bodyPr>
            <a:noAutofit/>
          </a:bodyPr>
          <a:lstStyle/>
          <a:p>
            <a:pPr algn="ctr"/>
            <a:r>
              <a:rPr lang="el-GR" sz="2000" b="1" i="1" cap="none" dirty="0"/>
              <a:t>Δρ. Χρήστος Γιαννακόπουλος</a:t>
            </a:r>
            <a:endParaRPr lang="el-GR" sz="1800" b="1" i="1" cap="none" dirty="0"/>
          </a:p>
          <a:p>
            <a:pPr algn="ctr"/>
            <a:r>
              <a:rPr lang="el-GR" sz="1800" b="1" cap="none" dirty="0"/>
              <a:t>Διευθυντής Ερευνών, Εθνικό Αστεροσκοπείο Αθηνών </a:t>
            </a:r>
            <a:endParaRPr lang="en-US" sz="1800" b="1" cap="none" dirty="0"/>
          </a:p>
        </p:txBody>
      </p:sp>
      <p:pic>
        <p:nvPicPr>
          <p:cNvPr id="8" name="Εικόνα 7"/>
          <p:cNvPicPr>
            <a:picLocks noChangeAspect="1"/>
          </p:cNvPicPr>
          <p:nvPr/>
        </p:nvPicPr>
        <p:blipFill>
          <a:blip r:embed="rId2" cstate="print"/>
          <a:stretch>
            <a:fillRect/>
          </a:stretch>
        </p:blipFill>
        <p:spPr>
          <a:xfrm>
            <a:off x="3000357" y="3319152"/>
            <a:ext cx="4921373" cy="2394432"/>
          </a:xfrm>
          <a:prstGeom prst="rect">
            <a:avLst/>
          </a:prstGeom>
        </p:spPr>
      </p:pic>
      <p:pic>
        <p:nvPicPr>
          <p:cNvPr id="9" name="Εικόνα 8"/>
          <p:cNvPicPr>
            <a:picLocks noChangeAspect="1"/>
          </p:cNvPicPr>
          <p:nvPr/>
        </p:nvPicPr>
        <p:blipFill>
          <a:blip r:embed="rId3" cstate="print"/>
          <a:stretch>
            <a:fillRect/>
          </a:stretch>
        </p:blipFill>
        <p:spPr>
          <a:xfrm>
            <a:off x="7921730" y="4766692"/>
            <a:ext cx="1230590" cy="889740"/>
          </a:xfrm>
          <a:prstGeom prst="rect">
            <a:avLst/>
          </a:prstGeom>
        </p:spPr>
      </p:pic>
    </p:spTree>
    <p:extLst>
      <p:ext uri="{BB962C8B-B14F-4D97-AF65-F5344CB8AC3E}">
        <p14:creationId xmlns:p14="http://schemas.microsoft.com/office/powerpoint/2010/main" val="800881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l-GR" dirty="0"/>
              <a:t>     </a:t>
            </a:r>
            <a:r>
              <a:rPr lang="el-GR" dirty="0" err="1"/>
              <a:t>Σεναρια</a:t>
            </a:r>
            <a:r>
              <a:rPr lang="el-GR" dirty="0"/>
              <a:t> </a:t>
            </a:r>
            <a:r>
              <a:rPr lang="el-GR" dirty="0" err="1"/>
              <a:t>εκπομπων</a:t>
            </a:r>
            <a:r>
              <a:rPr lang="el-GR" dirty="0"/>
              <a:t> 					</a:t>
            </a:r>
            <a:r>
              <a:rPr lang="el-GR" dirty="0" err="1"/>
              <a:t>ακραια</a:t>
            </a:r>
            <a:r>
              <a:rPr lang="el-GR" dirty="0"/>
              <a:t> </a:t>
            </a:r>
            <a:r>
              <a:rPr lang="el-GR" dirty="0" err="1"/>
              <a:t>κλιματικα</a:t>
            </a:r>
            <a:r>
              <a:rPr lang="el-GR" dirty="0"/>
              <a:t> </a:t>
            </a:r>
            <a:r>
              <a:rPr lang="el-GR" dirty="0" err="1"/>
              <a:t>σεναρια</a:t>
            </a:r>
            <a:endParaRPr lang="el-GR" dirty="0"/>
          </a:p>
        </p:txBody>
      </p:sp>
      <p:sp>
        <p:nvSpPr>
          <p:cNvPr id="6" name="Content Placeholder 5"/>
          <p:cNvSpPr>
            <a:spLocks noGrp="1"/>
          </p:cNvSpPr>
          <p:nvPr>
            <p:ph idx="4294967295"/>
          </p:nvPr>
        </p:nvSpPr>
        <p:spPr>
          <a:xfrm>
            <a:off x="297719" y="1924050"/>
            <a:ext cx="5664200" cy="4933950"/>
          </a:xfrm>
        </p:spPr>
        <p:txBody>
          <a:bodyPr>
            <a:normAutofit lnSpcReduction="10000"/>
          </a:bodyPr>
          <a:lstStyle/>
          <a:p>
            <a:pPr algn="just">
              <a:spcAft>
                <a:spcPts val="1200"/>
              </a:spcAft>
              <a:buFont typeface="Wingdings" pitchFamily="2" charset="2"/>
              <a:buChar char="§"/>
            </a:pPr>
            <a:r>
              <a:rPr lang="el-GR" b="1" dirty="0"/>
              <a:t>Σταθεροποίηση συγκέντρωσης ΑΦΘ με πολιτικές </a:t>
            </a:r>
            <a:r>
              <a:rPr lang="el-GR" b="1" dirty="0">
                <a:latin typeface="Corbel" pitchFamily="34" charset="0"/>
              </a:rPr>
              <a:t>μετριασμού (</a:t>
            </a:r>
            <a:r>
              <a:rPr lang="en-US" b="1" dirty="0">
                <a:latin typeface="Corbel" pitchFamily="34" charset="0"/>
              </a:rPr>
              <a:t>RCP4.5</a:t>
            </a:r>
            <a:r>
              <a:rPr lang="el-GR" b="1" dirty="0">
                <a:latin typeface="Corbel" pitchFamily="34" charset="0"/>
              </a:rPr>
              <a:t>)</a:t>
            </a:r>
          </a:p>
          <a:p>
            <a:pPr algn="just">
              <a:buNone/>
            </a:pPr>
            <a:r>
              <a:rPr lang="en-US" dirty="0"/>
              <a:t>     </a:t>
            </a:r>
            <a:r>
              <a:rPr lang="el-GR" dirty="0"/>
              <a:t>To σενάριο RCP4.5 θεωρεί ότι οι παγκόσμιες εκπομπές αερίων θερμοκηπίου θα αρχίσουν να μειώνονται από το 2040 (επίδραση στο ενεργειακό ισοζύγιο κατά 4.5 W/m2). Το σενάριο αυτό προϋποθέτει την επιβολή πολιτικών μετριασμού των εκπομπών.</a:t>
            </a:r>
            <a:endParaRPr lang="en-GB" b="1" dirty="0"/>
          </a:p>
          <a:p>
            <a:pPr algn="just">
              <a:spcAft>
                <a:spcPts val="1200"/>
              </a:spcAft>
              <a:buFont typeface="Wingdings" pitchFamily="2" charset="2"/>
              <a:buChar char="§"/>
            </a:pPr>
            <a:r>
              <a:rPr lang="en-US" b="1" dirty="0"/>
              <a:t> </a:t>
            </a:r>
            <a:r>
              <a:rPr lang="el-GR" b="1" dirty="0"/>
              <a:t>Αυξανόμενη συγκέντρωση ΑΦΘ χωρίς πολιτικές μετριασμού (</a:t>
            </a:r>
            <a:r>
              <a:rPr lang="en-US" b="1" dirty="0">
                <a:latin typeface="Corbel" pitchFamily="34" charset="0"/>
              </a:rPr>
              <a:t>RCP</a:t>
            </a:r>
            <a:r>
              <a:rPr lang="el-GR" b="1" dirty="0">
                <a:latin typeface="Corbel" pitchFamily="34" charset="0"/>
              </a:rPr>
              <a:t>8</a:t>
            </a:r>
            <a:r>
              <a:rPr lang="en-US" b="1" dirty="0">
                <a:latin typeface="Corbel" pitchFamily="34" charset="0"/>
              </a:rPr>
              <a:t>.5</a:t>
            </a:r>
            <a:r>
              <a:rPr lang="el-GR" b="1" dirty="0"/>
              <a:t>)</a:t>
            </a:r>
          </a:p>
          <a:p>
            <a:pPr algn="just">
              <a:buNone/>
            </a:pPr>
            <a:r>
              <a:rPr lang="en-US" dirty="0"/>
              <a:t>     </a:t>
            </a:r>
            <a:r>
              <a:rPr lang="el-GR" dirty="0"/>
              <a:t>Το RCP8.5 θεωρείται σενάριο “αναφοράς”, καθώς δεν περιλαμβάνει κανένα ειδικό στόχο μετριασμού των εκπομπών. Σύμφωνα με το σενάριο αυτό οι εκπομπές των θερμοκηπιακών αερίων θα αυξάνονται συνεχώς, φτάνοντας σε πολύ υψηλά επίπεδα συγκέντρωσης στο τέλος του 21ου αιώνα (επίδραση στο ενεργειακό ισοζύγιο κατά 8.5 W/m2).</a:t>
            </a:r>
          </a:p>
        </p:txBody>
      </p:sp>
      <p:sp>
        <p:nvSpPr>
          <p:cNvPr id="4" name="Content Placeholder 2">
            <a:extLst>
              <a:ext uri="{FF2B5EF4-FFF2-40B4-BE49-F238E27FC236}">
                <a16:creationId xmlns:a16="http://schemas.microsoft.com/office/drawing/2014/main" id="{F14043DF-017C-4CD8-BBA5-FFAE0838FF0B}"/>
              </a:ext>
            </a:extLst>
          </p:cNvPr>
          <p:cNvSpPr txBox="1">
            <a:spLocks/>
          </p:cNvSpPr>
          <p:nvPr/>
        </p:nvSpPr>
        <p:spPr>
          <a:xfrm>
            <a:off x="6202332" y="1838082"/>
            <a:ext cx="5865621" cy="493350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sz="1600" dirty="0"/>
          </a:p>
          <a:p>
            <a:r>
              <a:rPr lang="el-GR" sz="1600" b="1" dirty="0"/>
              <a:t>Έντονα ψυχρό έτος (</a:t>
            </a:r>
            <a:r>
              <a:rPr lang="en-US" sz="1600" b="1" dirty="0">
                <a:latin typeface="Corbel" pitchFamily="34" charset="0"/>
              </a:rPr>
              <a:t>RCP</a:t>
            </a:r>
            <a:r>
              <a:rPr lang="el-GR" sz="1600" b="1" dirty="0"/>
              <a:t>8.5)</a:t>
            </a:r>
            <a:endParaRPr lang="en-US" sz="1600" b="1" dirty="0"/>
          </a:p>
          <a:p>
            <a:pPr>
              <a:buFont typeface="Wingdings 2" panose="05020102010507070707" pitchFamily="18" charset="2"/>
              <a:buNone/>
            </a:pPr>
            <a:r>
              <a:rPr lang="en-US" sz="1600" dirty="0"/>
              <a:t>     </a:t>
            </a:r>
            <a:r>
              <a:rPr lang="el-GR" sz="1600" dirty="0"/>
              <a:t>Οι μελλοντικές κλιματικές συνθήκες με τη χαμηλότερη μέση ετήσια ελάχιστη θερμοκρασία</a:t>
            </a:r>
            <a:r>
              <a:rPr lang="en-US" sz="1600" dirty="0"/>
              <a:t> </a:t>
            </a:r>
            <a:r>
              <a:rPr lang="el-GR" sz="1600" dirty="0"/>
              <a:t>σύμφωνα με τις μελλοντικές προσομοιώσεις του </a:t>
            </a:r>
            <a:r>
              <a:rPr lang="en-US" sz="1600" dirty="0">
                <a:latin typeface="Corbel" pitchFamily="34" charset="0"/>
              </a:rPr>
              <a:t>RCP</a:t>
            </a:r>
            <a:r>
              <a:rPr lang="el-GR" sz="1600" dirty="0"/>
              <a:t>8.5</a:t>
            </a:r>
            <a:r>
              <a:rPr lang="en-US" sz="1600" dirty="0"/>
              <a:t>.</a:t>
            </a:r>
          </a:p>
          <a:p>
            <a:r>
              <a:rPr lang="el-GR" sz="1600" b="1" dirty="0"/>
              <a:t>Έντονα θερμό έτος</a:t>
            </a:r>
            <a:r>
              <a:rPr lang="en-US" sz="1600" b="1" dirty="0"/>
              <a:t> </a:t>
            </a:r>
            <a:r>
              <a:rPr lang="el-GR" sz="1600" b="1" dirty="0"/>
              <a:t>(</a:t>
            </a:r>
            <a:r>
              <a:rPr lang="en-US" sz="1600" b="1" dirty="0">
                <a:latin typeface="Corbel" pitchFamily="34" charset="0"/>
              </a:rPr>
              <a:t>RCP</a:t>
            </a:r>
            <a:r>
              <a:rPr lang="el-GR" sz="1600" b="1" dirty="0"/>
              <a:t>8.5)</a:t>
            </a:r>
            <a:endParaRPr lang="en-US" sz="1600" b="1" dirty="0"/>
          </a:p>
          <a:p>
            <a:pPr>
              <a:buFont typeface="Wingdings 2" panose="05020102010507070707" pitchFamily="18" charset="2"/>
              <a:buNone/>
            </a:pPr>
            <a:r>
              <a:rPr lang="en-US" sz="1600" dirty="0"/>
              <a:t>     </a:t>
            </a:r>
            <a:r>
              <a:rPr lang="el-GR" sz="1600" dirty="0"/>
              <a:t>Οι μελλοντικές κλιματικές συνθήκες με την υψηλότερη μέση ετήσια μέγιστη θερμοκρασία</a:t>
            </a:r>
            <a:r>
              <a:rPr lang="en-US" sz="1600" dirty="0"/>
              <a:t> </a:t>
            </a:r>
            <a:r>
              <a:rPr lang="el-GR" sz="1600" dirty="0"/>
              <a:t>σύμφωνα με τις μελλοντικές προσομοιώσεις του </a:t>
            </a:r>
            <a:r>
              <a:rPr lang="en-US" sz="1600" dirty="0">
                <a:latin typeface="Corbel" pitchFamily="34" charset="0"/>
              </a:rPr>
              <a:t>RCP</a:t>
            </a:r>
            <a:r>
              <a:rPr lang="el-GR" sz="1600" dirty="0"/>
              <a:t>8.5</a:t>
            </a:r>
            <a:r>
              <a:rPr lang="en-US" sz="1600" dirty="0"/>
              <a:t>.</a:t>
            </a:r>
          </a:p>
          <a:p>
            <a:r>
              <a:rPr lang="el-GR" sz="1600" b="1" dirty="0"/>
              <a:t> Έτος έντονης ξηρασίας</a:t>
            </a:r>
            <a:r>
              <a:rPr lang="en-US" sz="1600" b="1" dirty="0"/>
              <a:t> </a:t>
            </a:r>
            <a:r>
              <a:rPr lang="el-GR" sz="1600" b="1" dirty="0"/>
              <a:t>(</a:t>
            </a:r>
            <a:r>
              <a:rPr lang="en-US" sz="1600" b="1" dirty="0">
                <a:latin typeface="Corbel" pitchFamily="34" charset="0"/>
              </a:rPr>
              <a:t>RCP</a:t>
            </a:r>
            <a:r>
              <a:rPr lang="el-GR" sz="1600" b="1" dirty="0"/>
              <a:t>8.5)</a:t>
            </a:r>
            <a:endParaRPr lang="en-US" sz="1600" b="1" dirty="0"/>
          </a:p>
          <a:p>
            <a:pPr>
              <a:buFont typeface="Wingdings 2" panose="05020102010507070707" pitchFamily="18" charset="2"/>
              <a:buNone/>
            </a:pPr>
            <a:r>
              <a:rPr lang="en-US" sz="1600" dirty="0"/>
              <a:t>     </a:t>
            </a:r>
            <a:r>
              <a:rPr lang="el-GR" sz="1600" dirty="0"/>
              <a:t>Οι μελλοντικές κλιματικές συνθήκες με το χαμηλότερο ετήσιο ολικό ποσό βροχόπτωσης</a:t>
            </a:r>
            <a:r>
              <a:rPr lang="en-US" sz="1600" dirty="0"/>
              <a:t> </a:t>
            </a:r>
            <a:r>
              <a:rPr lang="el-GR" sz="1600" dirty="0"/>
              <a:t>σύμφωνα με τις μελλοντικές προσομοιώσεις του </a:t>
            </a:r>
            <a:r>
              <a:rPr lang="en-US" sz="1600" dirty="0">
                <a:latin typeface="Corbel" pitchFamily="34" charset="0"/>
              </a:rPr>
              <a:t>RCP</a:t>
            </a:r>
            <a:r>
              <a:rPr lang="el-GR" sz="1600" dirty="0"/>
              <a:t>8.5</a:t>
            </a:r>
            <a:r>
              <a:rPr lang="en-US" sz="1600" dirty="0"/>
              <a:t>.</a:t>
            </a:r>
            <a:endParaRPr lang="el-GR" sz="1600" dirty="0"/>
          </a:p>
          <a:p>
            <a:r>
              <a:rPr lang="el-GR" sz="1600" b="1" dirty="0"/>
              <a:t> Έτος έντονης βροχόπτωσης</a:t>
            </a:r>
            <a:r>
              <a:rPr lang="en-US" sz="1600" b="1" dirty="0"/>
              <a:t> </a:t>
            </a:r>
            <a:r>
              <a:rPr lang="el-GR" sz="1600" b="1" dirty="0"/>
              <a:t>(</a:t>
            </a:r>
            <a:r>
              <a:rPr lang="en-US" sz="1600" b="1" dirty="0">
                <a:latin typeface="Corbel" pitchFamily="34" charset="0"/>
              </a:rPr>
              <a:t>RCP</a:t>
            </a:r>
            <a:r>
              <a:rPr lang="el-GR" sz="1600" b="1" dirty="0"/>
              <a:t>8.5)</a:t>
            </a:r>
            <a:endParaRPr lang="en-US" sz="1600" b="1" dirty="0"/>
          </a:p>
          <a:p>
            <a:pPr>
              <a:buFont typeface="Wingdings 2" panose="05020102010507070707" pitchFamily="18" charset="2"/>
              <a:buNone/>
            </a:pPr>
            <a:r>
              <a:rPr lang="en-US" sz="1600" dirty="0"/>
              <a:t>     </a:t>
            </a:r>
            <a:r>
              <a:rPr lang="el-GR" sz="1600" dirty="0"/>
              <a:t>Οι μελλοντικές κλιματικές συνθήκες με το υψηλότερο ετήσιο ολικό ποσό βροχόπτωσης</a:t>
            </a:r>
            <a:r>
              <a:rPr lang="en-US" sz="1600" dirty="0"/>
              <a:t> </a:t>
            </a:r>
            <a:r>
              <a:rPr lang="el-GR" sz="1600" dirty="0"/>
              <a:t>σύμφωνα με τις μελλοντικές προσομοιώσεις του </a:t>
            </a:r>
            <a:r>
              <a:rPr lang="en-US" sz="1600" dirty="0">
                <a:latin typeface="Corbel" pitchFamily="34" charset="0"/>
              </a:rPr>
              <a:t>RCP</a:t>
            </a:r>
            <a:r>
              <a:rPr lang="el-GR" sz="1600" dirty="0"/>
              <a:t>8.5</a:t>
            </a:r>
            <a:r>
              <a:rPr lang="en-US" sz="1600" dirty="0"/>
              <a:t>.</a:t>
            </a:r>
            <a:endParaRPr lang="el-GR" sz="1600" dirty="0"/>
          </a:p>
          <a:p>
            <a:pPr>
              <a:buFont typeface="Wingdings 2" panose="05020102010507070707" pitchFamily="18" charset="2"/>
              <a:buNone/>
            </a:pPr>
            <a:endParaRPr lang="el-GR"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CB757B4-3155-4A64-AC91-6C35D49C86D0}"/>
              </a:ext>
            </a:extLst>
          </p:cNvPr>
          <p:cNvPicPr>
            <a:picLocks noChangeAspect="1"/>
          </p:cNvPicPr>
          <p:nvPr/>
        </p:nvPicPr>
        <p:blipFill rotWithShape="1">
          <a:blip r:embed="rId2" cstate="print"/>
          <a:srcRect t="6666" r="146" b="3875"/>
          <a:stretch/>
        </p:blipFill>
        <p:spPr>
          <a:xfrm>
            <a:off x="0" y="361506"/>
            <a:ext cx="12174279" cy="6323073"/>
          </a:xfrm>
          <a:prstGeom prst="rect">
            <a:avLst/>
          </a:prstGeom>
        </p:spPr>
      </p:pic>
      <p:sp>
        <p:nvSpPr>
          <p:cNvPr id="5" name="TextBox 4">
            <a:extLst>
              <a:ext uri="{FF2B5EF4-FFF2-40B4-BE49-F238E27FC236}">
                <a16:creationId xmlns:a16="http://schemas.microsoft.com/office/drawing/2014/main" id="{5CF7353C-CC63-4B94-8252-1A70C6AB354E}"/>
              </a:ext>
            </a:extLst>
          </p:cNvPr>
          <p:cNvSpPr txBox="1"/>
          <p:nvPr/>
        </p:nvSpPr>
        <p:spPr>
          <a:xfrm>
            <a:off x="7549116" y="1371600"/>
            <a:ext cx="4167963" cy="646331"/>
          </a:xfrm>
          <a:prstGeom prst="rect">
            <a:avLst/>
          </a:prstGeom>
          <a:noFill/>
        </p:spPr>
        <p:txBody>
          <a:bodyPr wrap="square" rtlCol="0">
            <a:spAutoFit/>
          </a:bodyPr>
          <a:lstStyle/>
          <a:p>
            <a:r>
              <a:rPr lang="el-GR" dirty="0"/>
              <a:t>Ο αριθμός ημερών με Τ</a:t>
            </a:r>
            <a:r>
              <a:rPr lang="en-US" dirty="0"/>
              <a:t>max&gt;25</a:t>
            </a:r>
            <a:r>
              <a:rPr lang="en-US" baseline="30000" dirty="0"/>
              <a:t>o</a:t>
            </a:r>
            <a:r>
              <a:rPr lang="en-US" dirty="0"/>
              <a:t>C </a:t>
            </a:r>
            <a:r>
              <a:rPr lang="el-GR" dirty="0"/>
              <a:t>το φθινόπωρο την περίοδο αναφοράς</a:t>
            </a:r>
          </a:p>
        </p:txBody>
      </p:sp>
    </p:spTree>
    <p:extLst>
      <p:ext uri="{BB962C8B-B14F-4D97-AF65-F5344CB8AC3E}">
        <p14:creationId xmlns:p14="http://schemas.microsoft.com/office/powerpoint/2010/main" val="501235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BB22E22-52EE-430A-A5D1-2405EE535DE6}"/>
              </a:ext>
            </a:extLst>
          </p:cNvPr>
          <p:cNvPicPr>
            <a:picLocks noChangeAspect="1"/>
          </p:cNvPicPr>
          <p:nvPr/>
        </p:nvPicPr>
        <p:blipFill rotWithShape="1">
          <a:blip r:embed="rId2" cstate="print"/>
          <a:srcRect t="6512" b="8218"/>
          <a:stretch/>
        </p:blipFill>
        <p:spPr>
          <a:xfrm>
            <a:off x="0" y="627321"/>
            <a:ext cx="12192000" cy="5847908"/>
          </a:xfrm>
          <a:prstGeom prst="rect">
            <a:avLst/>
          </a:prstGeom>
        </p:spPr>
      </p:pic>
      <p:sp>
        <p:nvSpPr>
          <p:cNvPr id="5" name="TextBox 4">
            <a:extLst>
              <a:ext uri="{FF2B5EF4-FFF2-40B4-BE49-F238E27FC236}">
                <a16:creationId xmlns:a16="http://schemas.microsoft.com/office/drawing/2014/main" id="{5572AB18-8DE4-48C9-9FD9-4D69AF410225}"/>
              </a:ext>
            </a:extLst>
          </p:cNvPr>
          <p:cNvSpPr txBox="1"/>
          <p:nvPr/>
        </p:nvSpPr>
        <p:spPr>
          <a:xfrm>
            <a:off x="7655441" y="1733107"/>
            <a:ext cx="4167963" cy="923330"/>
          </a:xfrm>
          <a:prstGeom prst="rect">
            <a:avLst/>
          </a:prstGeom>
          <a:noFill/>
        </p:spPr>
        <p:txBody>
          <a:bodyPr wrap="square" rtlCol="0">
            <a:spAutoFit/>
          </a:bodyPr>
          <a:lstStyle/>
          <a:p>
            <a:r>
              <a:rPr lang="el-GR" dirty="0"/>
              <a:t>Ο ολική ετήσια βροχόπτωση τη μελλοντική περίοδο με βάση το μοντέλο εκπομπών </a:t>
            </a:r>
            <a:r>
              <a:rPr lang="en-US" dirty="0"/>
              <a:t>RCP4.5</a:t>
            </a:r>
            <a:endParaRPr lang="el-GR" dirty="0"/>
          </a:p>
        </p:txBody>
      </p:sp>
    </p:spTree>
    <p:extLst>
      <p:ext uri="{BB962C8B-B14F-4D97-AF65-F5344CB8AC3E}">
        <p14:creationId xmlns:p14="http://schemas.microsoft.com/office/powerpoint/2010/main" val="2629274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863816D-92C3-42A5-A16E-406E01314E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14790" y="574158"/>
            <a:ext cx="8476718" cy="6288972"/>
          </a:xfrm>
          <a:prstGeom prst="rect">
            <a:avLst/>
          </a:prstGeom>
        </p:spPr>
      </p:pic>
      <p:sp>
        <p:nvSpPr>
          <p:cNvPr id="5" name="Content Placeholder 5">
            <a:extLst>
              <a:ext uri="{FF2B5EF4-FFF2-40B4-BE49-F238E27FC236}">
                <a16:creationId xmlns:a16="http://schemas.microsoft.com/office/drawing/2014/main" id="{F426E171-D6CA-44FE-984E-EAFC79AC0941}"/>
              </a:ext>
            </a:extLst>
          </p:cNvPr>
          <p:cNvSpPr txBox="1">
            <a:spLocks/>
          </p:cNvSpPr>
          <p:nvPr/>
        </p:nvSpPr>
        <p:spPr>
          <a:xfrm>
            <a:off x="0" y="1690576"/>
            <a:ext cx="3314790" cy="3115340"/>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80975" indent="-180975" algn="just">
              <a:spcAft>
                <a:spcPts val="1200"/>
              </a:spcAft>
              <a:buFont typeface="Wingdings" pitchFamily="2" charset="2"/>
              <a:buChar char="§"/>
            </a:pPr>
            <a:r>
              <a:rPr lang="el-GR" b="1" dirty="0">
                <a:latin typeface="Corbel" pitchFamily="34" charset="0"/>
              </a:rPr>
              <a:t>Για τις πιλοτικές περιοχές του κάθε νησιού, παρέχονται επιπλέον διαγράμματα </a:t>
            </a:r>
            <a:r>
              <a:rPr lang="el-GR" b="1" dirty="0" err="1">
                <a:latin typeface="Corbel" pitchFamily="34" charset="0"/>
              </a:rPr>
              <a:t>χρονοσειρών</a:t>
            </a:r>
            <a:r>
              <a:rPr lang="el-GR" b="1" dirty="0">
                <a:latin typeface="Corbel" pitchFamily="34" charset="0"/>
              </a:rPr>
              <a:t> όλων των κλιματικών δεικτών από το 1974 έως 2060</a:t>
            </a:r>
          </a:p>
          <a:p>
            <a:pPr marL="180975" indent="-180975" algn="just">
              <a:spcAft>
                <a:spcPts val="1200"/>
              </a:spcAft>
              <a:buFont typeface="Wingdings" pitchFamily="2" charset="2"/>
              <a:buChar char="§"/>
            </a:pPr>
            <a:r>
              <a:rPr lang="el-GR" b="1" dirty="0">
                <a:latin typeface="Corbel" pitchFamily="34" charset="0"/>
              </a:rPr>
              <a:t>Οι τιμές των δεικτών μπορούν εύκολα να αντιγραφούν και να χρησιμοποιηθούν για κάθε άλλο σκοπό</a:t>
            </a:r>
          </a:p>
        </p:txBody>
      </p:sp>
      <p:sp>
        <p:nvSpPr>
          <p:cNvPr id="6" name="TextBox 5">
            <a:extLst>
              <a:ext uri="{FF2B5EF4-FFF2-40B4-BE49-F238E27FC236}">
                <a16:creationId xmlns:a16="http://schemas.microsoft.com/office/drawing/2014/main" id="{39B36F9A-6316-4236-875F-F31D08CDAE98}"/>
              </a:ext>
            </a:extLst>
          </p:cNvPr>
          <p:cNvSpPr txBox="1"/>
          <p:nvPr/>
        </p:nvSpPr>
        <p:spPr>
          <a:xfrm>
            <a:off x="4709249" y="2115879"/>
            <a:ext cx="4167963" cy="646331"/>
          </a:xfrm>
          <a:prstGeom prst="rect">
            <a:avLst/>
          </a:prstGeom>
          <a:noFill/>
        </p:spPr>
        <p:txBody>
          <a:bodyPr wrap="square" rtlCol="0">
            <a:spAutoFit/>
          </a:bodyPr>
          <a:lstStyle/>
          <a:p>
            <a:r>
              <a:rPr lang="el-GR" dirty="0">
                <a:solidFill>
                  <a:srgbClr val="FF0000"/>
                </a:solidFill>
              </a:rPr>
              <a:t>Μέση μέγιστη θερμοκρασία το καλοκαίρι στον Κάμπο </a:t>
            </a:r>
            <a:r>
              <a:rPr lang="el-GR" dirty="0" err="1">
                <a:solidFill>
                  <a:srgbClr val="FF0000"/>
                </a:solidFill>
              </a:rPr>
              <a:t>Μεσσαράς</a:t>
            </a:r>
            <a:endParaRPr lang="el-GR" dirty="0">
              <a:solidFill>
                <a:srgbClr val="FF0000"/>
              </a:solidFill>
            </a:endParaRPr>
          </a:p>
        </p:txBody>
      </p:sp>
    </p:spTree>
    <p:extLst>
      <p:ext uri="{BB962C8B-B14F-4D97-AF65-F5344CB8AC3E}">
        <p14:creationId xmlns:p14="http://schemas.microsoft.com/office/powerpoint/2010/main" val="1402459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t>Υδρολογικοι</a:t>
            </a:r>
            <a:r>
              <a:rPr lang="el-GR" dirty="0"/>
              <a:t> </a:t>
            </a:r>
            <a:r>
              <a:rPr lang="el-GR" dirty="0" err="1"/>
              <a:t>δεικτες</a:t>
            </a:r>
            <a:endParaRPr lang="en-US" dirty="0"/>
          </a:p>
        </p:txBody>
      </p:sp>
      <p:sp>
        <p:nvSpPr>
          <p:cNvPr id="4" name="Content Placeholder 4">
            <a:extLst>
              <a:ext uri="{FF2B5EF4-FFF2-40B4-BE49-F238E27FC236}">
                <a16:creationId xmlns:a16="http://schemas.microsoft.com/office/drawing/2014/main" id="{0FF19D28-4D9E-4FE0-B94F-3612B88ABEFE}"/>
              </a:ext>
            </a:extLst>
          </p:cNvPr>
          <p:cNvSpPr>
            <a:spLocks noGrp="1"/>
          </p:cNvSpPr>
          <p:nvPr/>
        </p:nvSpPr>
        <p:spPr>
          <a:xfrm>
            <a:off x="474341" y="1606619"/>
            <a:ext cx="11285267" cy="511315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l-GR" b="1" dirty="0"/>
              <a:t>Στάθμη υπόγειου νερού:  </a:t>
            </a:r>
            <a:r>
              <a:rPr lang="el-GR" dirty="0"/>
              <a:t>Χάρτης στάθμης υπόγειου νερού</a:t>
            </a:r>
          </a:p>
          <a:p>
            <a:pPr algn="just"/>
            <a:r>
              <a:rPr lang="el-GR" b="1" dirty="0"/>
              <a:t>Ισοϋψής καμπύλη στάθμης υπόγειου νερού: </a:t>
            </a:r>
            <a:r>
              <a:rPr lang="el-GR" dirty="0"/>
              <a:t>Ισοϋψής καμπύλη που δείχνει τη στάθμη υπόγειου νερού στην πιλοτική περιοχή</a:t>
            </a:r>
          </a:p>
          <a:p>
            <a:pPr algn="just"/>
            <a:r>
              <a:rPr lang="el-GR" b="1" dirty="0"/>
              <a:t>Διακύμανση στάθμης υπόγειου νερού:</a:t>
            </a:r>
            <a:r>
              <a:rPr lang="el-GR" dirty="0"/>
              <a:t> Αναμενόμενη μέση διακύμανση της στάθμης του υπόγειου νερού σε</a:t>
            </a:r>
            <a:r>
              <a:rPr lang="en-US" dirty="0">
                <a:latin typeface="Gill Sans MT" pitchFamily="34" charset="0"/>
              </a:rPr>
              <a:t> </a:t>
            </a:r>
            <a:r>
              <a:rPr lang="el-GR" dirty="0"/>
              <a:t>σχέση με τη στάθμη του υπόγειου νερού κατά την ξηρή περίοδο του υδρολογικού έτους αναφοράς. Η διακύμανση στάθμης υπόγειου νερού εκτιμάται σε επίπεδο πιλοτικής περιοχής και σε επιλεγμένες περιοχές υψηλού αγροτικού ενδιαφέροντος εντός της πιλοτικής περιοχής</a:t>
            </a:r>
          </a:p>
          <a:p>
            <a:pPr algn="just"/>
            <a:r>
              <a:rPr lang="en-US" b="1" dirty="0">
                <a:latin typeface="Gill Sans MT" pitchFamily="34" charset="0"/>
              </a:rPr>
              <a:t>SPEI: </a:t>
            </a:r>
            <a:r>
              <a:rPr lang="el-GR" dirty="0"/>
              <a:t>Ο δείκτης SPEI είναι ένας δείκτης ξηρασίας ο οποίος υπολογίζεται με βάση δεδομένα βροχόπτωσης και δυνητικής </a:t>
            </a:r>
            <a:r>
              <a:rPr lang="el-GR" dirty="0" err="1"/>
              <a:t>εξατμισοδιαπνοής</a:t>
            </a:r>
            <a:r>
              <a:rPr lang="el-GR" dirty="0"/>
              <a:t>. Χρησιμοποιείται για την ποσοτικοποίηση της έντασης και της διάρκειας της ξηρασίας και επιτρέπει τη σύγκριση των φαινομένων ξηρασίας σε διάφορες χρονικές περιόδους. Ο δείκτης SPEI συσχετίζεται με τη διαθεσιμότητα νερού σε φράγματα. Περισσότερες πληροφορίες για τον δείκτη μπορούν να αντληθούν από τον παρακάτω σύνδεσμο: http://spei.csic.es/</a:t>
            </a:r>
          </a:p>
        </p:txBody>
      </p:sp>
    </p:spTree>
    <p:extLst>
      <p:ext uri="{BB962C8B-B14F-4D97-AF65-F5344CB8AC3E}">
        <p14:creationId xmlns:p14="http://schemas.microsoft.com/office/powerpoint/2010/main" val="2067437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F3D0211-4660-490A-8771-20142B599584}"/>
              </a:ext>
            </a:extLst>
          </p:cNvPr>
          <p:cNvPicPr>
            <a:picLocks noChangeAspect="1"/>
          </p:cNvPicPr>
          <p:nvPr/>
        </p:nvPicPr>
        <p:blipFill rotWithShape="1">
          <a:blip r:embed="rId2" cstate="print"/>
          <a:srcRect t="6357" b="8527"/>
          <a:stretch/>
        </p:blipFill>
        <p:spPr>
          <a:xfrm>
            <a:off x="0" y="435934"/>
            <a:ext cx="12192000" cy="5837275"/>
          </a:xfrm>
          <a:prstGeom prst="rect">
            <a:avLst/>
          </a:prstGeom>
        </p:spPr>
      </p:pic>
      <p:sp>
        <p:nvSpPr>
          <p:cNvPr id="5" name="TextBox 4">
            <a:extLst>
              <a:ext uri="{FF2B5EF4-FFF2-40B4-BE49-F238E27FC236}">
                <a16:creationId xmlns:a16="http://schemas.microsoft.com/office/drawing/2014/main" id="{A998FE3B-4E6A-4327-9BFB-BA9052D671D2}"/>
              </a:ext>
            </a:extLst>
          </p:cNvPr>
          <p:cNvSpPr txBox="1"/>
          <p:nvPr/>
        </p:nvSpPr>
        <p:spPr>
          <a:xfrm>
            <a:off x="7655441" y="1733107"/>
            <a:ext cx="4167963" cy="1200329"/>
          </a:xfrm>
          <a:prstGeom prst="rect">
            <a:avLst/>
          </a:prstGeom>
          <a:noFill/>
        </p:spPr>
        <p:txBody>
          <a:bodyPr wrap="square" rtlCol="0">
            <a:spAutoFit/>
          </a:bodyPr>
          <a:lstStyle/>
          <a:p>
            <a:r>
              <a:rPr lang="el-GR" dirty="0"/>
              <a:t>Κατανομή της στάθμης του υπόγειου νερού στον Κάμπο της </a:t>
            </a:r>
            <a:r>
              <a:rPr lang="el-GR" dirty="0" err="1"/>
              <a:t>Μεσσαράς</a:t>
            </a:r>
            <a:r>
              <a:rPr lang="el-GR" dirty="0"/>
              <a:t> στο τέλος της ξηρής περιόδου με βάση το μοντέλο </a:t>
            </a:r>
            <a:r>
              <a:rPr lang="el-GR" dirty="0" err="1"/>
              <a:t>εκμπομπών</a:t>
            </a:r>
            <a:r>
              <a:rPr lang="el-GR" dirty="0"/>
              <a:t> </a:t>
            </a:r>
            <a:r>
              <a:rPr lang="en-US" dirty="0"/>
              <a:t>RCP4.5</a:t>
            </a:r>
            <a:endParaRPr lang="el-GR" dirty="0"/>
          </a:p>
        </p:txBody>
      </p:sp>
    </p:spTree>
    <p:extLst>
      <p:ext uri="{BB962C8B-B14F-4D97-AF65-F5344CB8AC3E}">
        <p14:creationId xmlns:p14="http://schemas.microsoft.com/office/powerpoint/2010/main" val="3743151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4474065-AB62-4352-B1F8-B8D6903AD6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521001"/>
            <a:ext cx="5866575" cy="6305108"/>
          </a:xfrm>
          <a:prstGeom prst="rect">
            <a:avLst/>
          </a:prstGeom>
        </p:spPr>
      </p:pic>
      <p:pic>
        <p:nvPicPr>
          <p:cNvPr id="5" name="Εικόνα 4">
            <a:extLst>
              <a:ext uri="{FF2B5EF4-FFF2-40B4-BE49-F238E27FC236}">
                <a16:creationId xmlns:a16="http://schemas.microsoft.com/office/drawing/2014/main" id="{712FDA7A-129C-44F4-9091-7549FC7755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93526" y="510366"/>
            <a:ext cx="5866575" cy="6305109"/>
          </a:xfrm>
          <a:prstGeom prst="rect">
            <a:avLst/>
          </a:prstGeom>
        </p:spPr>
      </p:pic>
      <p:sp>
        <p:nvSpPr>
          <p:cNvPr id="3" name="TextBox 2">
            <a:extLst>
              <a:ext uri="{FF2B5EF4-FFF2-40B4-BE49-F238E27FC236}">
                <a16:creationId xmlns:a16="http://schemas.microsoft.com/office/drawing/2014/main" id="{C347CCAB-3E33-4CF5-A78B-E94B35DF6E33}"/>
              </a:ext>
            </a:extLst>
          </p:cNvPr>
          <p:cNvSpPr txBox="1"/>
          <p:nvPr/>
        </p:nvSpPr>
        <p:spPr>
          <a:xfrm>
            <a:off x="3413054" y="521001"/>
            <a:ext cx="2690038" cy="830997"/>
          </a:xfrm>
          <a:prstGeom prst="rect">
            <a:avLst/>
          </a:prstGeom>
          <a:noFill/>
        </p:spPr>
        <p:txBody>
          <a:bodyPr wrap="square" rtlCol="0">
            <a:spAutoFit/>
          </a:bodyPr>
          <a:lstStyle/>
          <a:p>
            <a:r>
              <a:rPr lang="el-GR" sz="1600" b="1" dirty="0">
                <a:solidFill>
                  <a:srgbClr val="FF0000"/>
                </a:solidFill>
              </a:rPr>
              <a:t>Διαγράμματα μεταβολής στάθμης υπόγειου νερού στις πιλοτικές περιοχές</a:t>
            </a:r>
          </a:p>
        </p:txBody>
      </p:sp>
      <p:sp>
        <p:nvSpPr>
          <p:cNvPr id="6" name="TextBox 5">
            <a:extLst>
              <a:ext uri="{FF2B5EF4-FFF2-40B4-BE49-F238E27FC236}">
                <a16:creationId xmlns:a16="http://schemas.microsoft.com/office/drawing/2014/main" id="{F4EF36BC-A571-4DB9-813E-4B3EEED4A2F1}"/>
              </a:ext>
            </a:extLst>
          </p:cNvPr>
          <p:cNvSpPr txBox="1"/>
          <p:nvPr/>
        </p:nvSpPr>
        <p:spPr>
          <a:xfrm>
            <a:off x="9172138" y="526208"/>
            <a:ext cx="2902689" cy="830997"/>
          </a:xfrm>
          <a:prstGeom prst="rect">
            <a:avLst/>
          </a:prstGeom>
          <a:noFill/>
        </p:spPr>
        <p:txBody>
          <a:bodyPr wrap="square" rtlCol="0">
            <a:spAutoFit/>
          </a:bodyPr>
          <a:lstStyle/>
          <a:p>
            <a:r>
              <a:rPr lang="el-GR" sz="1600" b="1" dirty="0" err="1">
                <a:solidFill>
                  <a:srgbClr val="FF0000"/>
                </a:solidFill>
              </a:rPr>
              <a:t>Χρονοσειρές</a:t>
            </a:r>
            <a:r>
              <a:rPr lang="el-GR" sz="1600" b="1" dirty="0">
                <a:solidFill>
                  <a:srgbClr val="FF0000"/>
                </a:solidFill>
              </a:rPr>
              <a:t> μεταβολής του </a:t>
            </a:r>
            <a:r>
              <a:rPr lang="en-US" sz="1600" b="1" dirty="0">
                <a:solidFill>
                  <a:srgbClr val="FF0000"/>
                </a:solidFill>
              </a:rPr>
              <a:t>SPEI </a:t>
            </a:r>
            <a:r>
              <a:rPr lang="el-GR" sz="1600" b="1" dirty="0">
                <a:solidFill>
                  <a:srgbClr val="FF0000"/>
                </a:solidFill>
              </a:rPr>
              <a:t>σε σημαντικές περιοχές του κάθε νησιού</a:t>
            </a:r>
          </a:p>
        </p:txBody>
      </p:sp>
      <p:cxnSp>
        <p:nvCxnSpPr>
          <p:cNvPr id="8" name="Ευθεία γραμμή σύνδεσης 7">
            <a:extLst>
              <a:ext uri="{FF2B5EF4-FFF2-40B4-BE49-F238E27FC236}">
                <a16:creationId xmlns:a16="http://schemas.microsoft.com/office/drawing/2014/main" id="{F242EE89-D84D-4C33-B860-4BA820B03DC5}"/>
              </a:ext>
            </a:extLst>
          </p:cNvPr>
          <p:cNvCxnSpPr>
            <a:cxnSpLocks/>
          </p:cNvCxnSpPr>
          <p:nvPr/>
        </p:nvCxnSpPr>
        <p:spPr>
          <a:xfrm flipH="1">
            <a:off x="6096000" y="521001"/>
            <a:ext cx="7092" cy="633699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92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err="1"/>
              <a:t>ΑγρονομικοΙ</a:t>
            </a:r>
            <a:r>
              <a:rPr lang="el-GR" dirty="0"/>
              <a:t>  </a:t>
            </a:r>
            <a:r>
              <a:rPr lang="el-GR" dirty="0" err="1"/>
              <a:t>δεΙκτες</a:t>
            </a:r>
            <a:endParaRPr lang="en-US" dirty="0"/>
          </a:p>
        </p:txBody>
      </p:sp>
      <p:sp>
        <p:nvSpPr>
          <p:cNvPr id="5" name="Θέση περιεχομένου 4"/>
          <p:cNvSpPr>
            <a:spLocks noGrp="1"/>
          </p:cNvSpPr>
          <p:nvPr>
            <p:ph idx="1"/>
          </p:nvPr>
        </p:nvSpPr>
        <p:spPr>
          <a:xfrm>
            <a:off x="435880" y="1502862"/>
            <a:ext cx="10281739" cy="5039834"/>
          </a:xfrm>
        </p:spPr>
        <p:txBody>
          <a:bodyPr>
            <a:noAutofit/>
          </a:bodyPr>
          <a:lstStyle/>
          <a:p>
            <a:r>
              <a:rPr lang="el-GR" sz="1400" b="1" dirty="0"/>
              <a:t>Ημερομηνία Ανθοφορίας και ημερομηνία Ωρίμανσης</a:t>
            </a:r>
            <a:endParaRPr lang="en-US" sz="1400" dirty="0"/>
          </a:p>
          <a:p>
            <a:pPr marL="0" indent="0">
              <a:buNone/>
            </a:pPr>
            <a:r>
              <a:rPr lang="el-GR" sz="1200" dirty="0"/>
              <a:t>Αυτοί οι δείκτες μπορούν να παρέχουν πληροφορίες για τη διάρκεια του κύκλου παραγωγής από (τη σπορά έως τη συγκομιδή) μιας συγκεκριμένης σοδειάς και οι σχετικές διακυμάνσεις που μπορούν να συμβούν κάτω από διαφορετικές κλιματικές συνθήκες (μελλοντικό κλιματικό σενάριο). Αυτό το είδος των πληροφοριών μπορεί να βοηθήσει τους αγρότες στο να πάρουν επιλογές διαχείρισης. Πράγματι, προβλέποντας τη διάρκεια του κύκλου και πιο συγκεκριμένα την πραγματοποίηση στρατηγικών </a:t>
            </a:r>
            <a:r>
              <a:rPr lang="el-GR" sz="1200" dirty="0" err="1"/>
              <a:t>φαινολογικών</a:t>
            </a:r>
            <a:r>
              <a:rPr lang="el-GR" sz="1200" dirty="0"/>
              <a:t> φάσεων, μια συγκεκριμένη ποικιλία σοδειάς μπορεί να ενσωματωθεί στο σύστημα συγκομιδής καθώς προς στιγμήν, θα μπορούσε να επιτρέψει στους αγρότες να αποφύγουν (προβλέποντας ή καθυστερώντας την πιο κρίσιμη </a:t>
            </a:r>
            <a:r>
              <a:rPr lang="el-GR" sz="1200" dirty="0" err="1"/>
              <a:t>φαινολογική</a:t>
            </a:r>
            <a:r>
              <a:rPr lang="el-GR" sz="1200" dirty="0"/>
              <a:t> φάση) κρίσιμες περιόδους όπου ακραία συμβάντα μπορεί να λάβουν χώρα.</a:t>
            </a:r>
            <a:endParaRPr lang="en-US" sz="1200" dirty="0"/>
          </a:p>
          <a:p>
            <a:r>
              <a:rPr lang="el-GR" sz="1400" b="1" dirty="0"/>
              <a:t>Πραγματική </a:t>
            </a:r>
            <a:r>
              <a:rPr lang="el-GR" sz="1400" b="1" dirty="0" err="1"/>
              <a:t>Εξατμισοδιαπνοή</a:t>
            </a:r>
            <a:r>
              <a:rPr lang="el-GR" sz="1400" b="1" dirty="0"/>
              <a:t> και Δυνητική </a:t>
            </a:r>
            <a:r>
              <a:rPr lang="el-GR" sz="1400" b="1" dirty="0" err="1"/>
              <a:t>Εξατμισοδιαπνοή</a:t>
            </a:r>
            <a:endParaRPr lang="en-US" sz="1400" b="1" dirty="0"/>
          </a:p>
          <a:p>
            <a:pPr marL="0" indent="0">
              <a:buNone/>
            </a:pPr>
            <a:r>
              <a:rPr lang="el-GR" sz="1200" dirty="0"/>
              <a:t>Σε όρους ανάπτυξης βιομάζας λαμβάνεται υπόψιν η αναλογία μεταξύ Πραγματικής </a:t>
            </a:r>
            <a:r>
              <a:rPr lang="el-GR" sz="1200" dirty="0" err="1"/>
              <a:t>Εξατμισοδιαπνοής</a:t>
            </a:r>
            <a:r>
              <a:rPr lang="el-GR" sz="1200" dirty="0"/>
              <a:t> και Δυνητικής </a:t>
            </a:r>
            <a:r>
              <a:rPr lang="el-GR" sz="1200" dirty="0" err="1"/>
              <a:t>Εξατμισοδιαπνοής</a:t>
            </a:r>
            <a:r>
              <a:rPr lang="el-GR" sz="1200" dirty="0"/>
              <a:t>, όπου η Δυνητική </a:t>
            </a:r>
            <a:r>
              <a:rPr lang="el-GR" sz="1200" dirty="0" err="1"/>
              <a:t>Εξατμισοδιαπνοή</a:t>
            </a:r>
            <a:r>
              <a:rPr lang="el-GR" sz="1200" dirty="0"/>
              <a:t> αντικατοπτρίζει την ιδανική συνθήκη για διαθεσιμότητα ύδατος και κατά συνέπεια για την ανάπτυξη της φυτικής βιομάζας. Αυτή η αναλογία μπορεί να κυμαίνεται από το 1, το οποίο υποδεικνύει τη βέλτιστη κατάσταση, έως το 0. Τιμές μικρότερες του 1 υποδεικνύουν μια πιθανή κατάσταση στρες λόγω έλλειψης νερού που συνεπάγεται το κλείσιμο των στομάτων και επομένως μια βλάβη στη διαδικασία ανάπτυξης της βιομάζας (και μια πιθανή απώλεια απόδοσης). Σε αυτή την περίπτωση, το φυτό ανταλλάσσει μια ποσότητα νερού με το περιβάλλον, το οποίο είναι χαμηλότερο από το δυνητικό (βέλτιστο).</a:t>
            </a:r>
            <a:endParaRPr lang="en-US" sz="1200" dirty="0"/>
          </a:p>
          <a:p>
            <a:r>
              <a:rPr lang="el-GR" sz="1400" b="1" dirty="0"/>
              <a:t>Απόδοση παραγωγής</a:t>
            </a:r>
            <a:endParaRPr lang="en-US" sz="1400" dirty="0"/>
          </a:p>
          <a:p>
            <a:pPr marL="0" indent="0">
              <a:buNone/>
            </a:pPr>
            <a:r>
              <a:rPr lang="el-GR" sz="1200" dirty="0"/>
              <a:t>Από άποψη αγροτικής διαχείρισης, η απόδοση των καλλιεργειών είναι ένας από τους πιο σημαντικούς δείκτες. Εξαρτάται άμεσα από τα χαρακτηριστικά της σοδειάς (</a:t>
            </a:r>
            <a:r>
              <a:rPr lang="el-GR" sz="1200" dirty="0" err="1"/>
              <a:t>φαινολογία</a:t>
            </a:r>
            <a:r>
              <a:rPr lang="el-GR" sz="1200" dirty="0"/>
              <a:t>, φυσιολογία κτλ.), τη διαχείριση σοδειάς (άρδευση, γονιμοποίηση) και τις περιβαλλοντικές συνθήκες (κλίμα, εδαφολογικά χαρακτηριστικά </a:t>
            </a:r>
            <a:r>
              <a:rPr lang="el-GR" sz="1200" dirty="0" err="1"/>
              <a:t>κτλ</a:t>
            </a:r>
            <a:r>
              <a:rPr lang="el-GR" sz="1200" dirty="0"/>
              <a:t>). Η απόδοση της καλλιέργειας μπορεί να θεωρηθεί ο πιο αποτελεσματικός δείκτης για να εκτιμήσουμε καλύτερα την επίδραση της κλιματικής αλλαγής τόσο σε μεμονωμένες καλλιέργειες, όσο και σε ολόκληρη την καλλιέργεια (περισσότερες καλλιέργειες και διαχείριση διαφορετικών καλλιεργειών).</a:t>
            </a:r>
            <a:endParaRPr lang="en-US" sz="1200" dirty="0"/>
          </a:p>
        </p:txBody>
      </p:sp>
    </p:spTree>
    <p:extLst>
      <p:ext uri="{BB962C8B-B14F-4D97-AF65-F5344CB8AC3E}">
        <p14:creationId xmlns:p14="http://schemas.microsoft.com/office/powerpoint/2010/main" val="653633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A80F5EE-C9D6-46E6-909E-FA7FC4938506}"/>
              </a:ext>
            </a:extLst>
          </p:cNvPr>
          <p:cNvPicPr>
            <a:picLocks noChangeAspect="1"/>
          </p:cNvPicPr>
          <p:nvPr/>
        </p:nvPicPr>
        <p:blipFill rotWithShape="1">
          <a:blip r:embed="rId3" cstate="print"/>
          <a:srcRect t="6666" b="3721"/>
          <a:stretch/>
        </p:blipFill>
        <p:spPr>
          <a:xfrm>
            <a:off x="0" y="457200"/>
            <a:ext cx="12192000" cy="6145619"/>
          </a:xfrm>
          <a:prstGeom prst="rect">
            <a:avLst/>
          </a:prstGeom>
        </p:spPr>
      </p:pic>
      <p:sp>
        <p:nvSpPr>
          <p:cNvPr id="3" name="TextBox 2">
            <a:extLst>
              <a:ext uri="{FF2B5EF4-FFF2-40B4-BE49-F238E27FC236}">
                <a16:creationId xmlns:a16="http://schemas.microsoft.com/office/drawing/2014/main" id="{1A9106BE-9B22-4F35-8A01-E0C836194E0C}"/>
              </a:ext>
            </a:extLst>
          </p:cNvPr>
          <p:cNvSpPr txBox="1"/>
          <p:nvPr/>
        </p:nvSpPr>
        <p:spPr>
          <a:xfrm>
            <a:off x="7549116" y="1371600"/>
            <a:ext cx="4167963" cy="923330"/>
          </a:xfrm>
          <a:prstGeom prst="rect">
            <a:avLst/>
          </a:prstGeom>
          <a:noFill/>
        </p:spPr>
        <p:txBody>
          <a:bodyPr wrap="square" rtlCol="0">
            <a:spAutoFit/>
          </a:bodyPr>
          <a:lstStyle/>
          <a:p>
            <a:r>
              <a:rPr lang="el-GR" dirty="0"/>
              <a:t>Μελλοντική μεταβολή</a:t>
            </a:r>
            <a:r>
              <a:rPr lang="en-US" dirty="0"/>
              <a:t> </a:t>
            </a:r>
            <a:r>
              <a:rPr lang="el-GR" dirty="0"/>
              <a:t>της απόδοσης του όψιμου αμπελιού</a:t>
            </a:r>
            <a:r>
              <a:rPr lang="en-US" dirty="0"/>
              <a:t> </a:t>
            </a:r>
            <a:r>
              <a:rPr lang="el-GR" dirty="0"/>
              <a:t>με  βάση το μοντέλο εκπομπών </a:t>
            </a:r>
            <a:r>
              <a:rPr lang="en-US" dirty="0"/>
              <a:t>RCP4.5</a:t>
            </a:r>
            <a:endParaRPr lang="el-GR" dirty="0"/>
          </a:p>
        </p:txBody>
      </p:sp>
    </p:spTree>
    <p:extLst>
      <p:ext uri="{BB962C8B-B14F-4D97-AF65-F5344CB8AC3E}">
        <p14:creationId xmlns:p14="http://schemas.microsoft.com/office/powerpoint/2010/main" val="807309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err="1"/>
              <a:t>Κοινωνικοι</a:t>
            </a:r>
            <a:r>
              <a:rPr lang="el-GR" dirty="0"/>
              <a:t> </a:t>
            </a:r>
            <a:r>
              <a:rPr lang="el-GR" dirty="0" err="1"/>
              <a:t>δεικτες</a:t>
            </a:r>
            <a:endParaRPr lang="en-US" dirty="0"/>
          </a:p>
        </p:txBody>
      </p:sp>
      <p:sp>
        <p:nvSpPr>
          <p:cNvPr id="5" name="Θέση περιεχομένου 4"/>
          <p:cNvSpPr>
            <a:spLocks noGrp="1"/>
          </p:cNvSpPr>
          <p:nvPr>
            <p:ph idx="1"/>
          </p:nvPr>
        </p:nvSpPr>
        <p:spPr>
          <a:xfrm>
            <a:off x="581192" y="1503473"/>
            <a:ext cx="8530909" cy="5082358"/>
          </a:xfrm>
        </p:spPr>
        <p:txBody>
          <a:bodyPr>
            <a:noAutofit/>
          </a:bodyPr>
          <a:lstStyle/>
          <a:p>
            <a:pPr marL="342900" lvl="2" indent="-342900">
              <a:buFont typeface="Wingdings" panose="05000000000000000000" pitchFamily="2" charset="2"/>
              <a:buChar char="§"/>
            </a:pPr>
            <a:r>
              <a:rPr lang="el-GR" sz="1600" b="1" dirty="0"/>
              <a:t>Αγροτικός πληθυσμός</a:t>
            </a:r>
            <a:endParaRPr lang="en-US" sz="1600" b="1" dirty="0"/>
          </a:p>
          <a:p>
            <a:pPr marL="0" indent="0">
              <a:buNone/>
            </a:pPr>
            <a:r>
              <a:rPr lang="el-GR" sz="1600" dirty="0"/>
              <a:t>Δείχνει την παρουσία αγροτικού πληθυσμού ο οποίος μπορεί δυνητικά να εκτεθεί έμμεσα στις επιπτώσεις της κλιματικής αλλαγής στην περίπτωση που επηρεαστούν αρνητικά οι καλλιέργειές του, καθώς αυτό θα έχει ως αποτέλεσμα να μειωθεί το εισόδημά του (έμμεση συνέπεια).</a:t>
            </a:r>
          </a:p>
          <a:p>
            <a:pPr>
              <a:buFont typeface="Wingdings" panose="05000000000000000000" pitchFamily="2" charset="2"/>
              <a:buChar char="§"/>
            </a:pPr>
            <a:r>
              <a:rPr lang="el-GR" sz="1600" b="1" dirty="0"/>
              <a:t>Εξάρτηση των αγροτών από τη γεωργία</a:t>
            </a:r>
            <a:endParaRPr lang="en-US" sz="1600" b="1" dirty="0"/>
          </a:p>
          <a:p>
            <a:pPr marL="0" indent="0">
              <a:buNone/>
            </a:pPr>
            <a:r>
              <a:rPr lang="el-GR" sz="1600" dirty="0"/>
              <a:t>Με τον παρόν δείκτη, λαμβάνεται υπόψη ο βαθμός οικονομικής εξάρτησης των αγροτών από το γεωργικό εισόδημα, καθώς στον καταγεγραμμένο αγροτικό πληθυσμό περιλαμβάνονται και αυτοί που δεν έχουν ως κύριο εισόδημα τη γεωργία. Επομένως οι αγρότες οι οποίοι έχουν ως αποκλειστικό ή κύριο εισόδημα τη γεωργία, έχουν μεγαλύτερη εξάρτηση από αυτή και επομένως θεωρούνται περισσότερο ευάλωτοι στις επιπτώσεις της κλιματικής αλλαγής.  </a:t>
            </a:r>
            <a:endParaRPr lang="en-US" sz="1600" dirty="0"/>
          </a:p>
          <a:p>
            <a:pPr marL="342900" lvl="2" indent="-342900">
              <a:buFont typeface="Wingdings" panose="05000000000000000000" pitchFamily="2" charset="2"/>
              <a:buChar char="§"/>
            </a:pPr>
            <a:r>
              <a:rPr lang="el-GR" sz="1600" b="1" dirty="0"/>
              <a:t>Ηλικία αγροτών</a:t>
            </a:r>
            <a:endParaRPr lang="en-US" sz="1600" b="1" dirty="0"/>
          </a:p>
          <a:p>
            <a:pPr marL="0" indent="0">
              <a:buNone/>
            </a:pPr>
            <a:r>
              <a:rPr lang="el-GR" sz="1600" dirty="0"/>
              <a:t>Αφορά τους αγρότες ηλικίας &gt;65 χρονών. Οι αγρότες αυτής της ηλικιακής ομάδας θεωρούνται ότι έχουν χαμηλότερη ικανότητα προσαρμογής σε μεταβαλλόμενες συνθήκες όπως στην περίπτωση της κλιματικής αλλαγής και άρα θεωρούνται πιο ευάλωτοι σε αυτή. </a:t>
            </a:r>
            <a:endParaRPr lang="en-US" sz="1600" dirty="0"/>
          </a:p>
        </p:txBody>
      </p:sp>
    </p:spTree>
    <p:extLst>
      <p:ext uri="{BB962C8B-B14F-4D97-AF65-F5344CB8AC3E}">
        <p14:creationId xmlns:p14="http://schemas.microsoft.com/office/powerpoint/2010/main" val="3295774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0AEC3D-0537-4282-94C1-D309BAEA1247}"/>
              </a:ext>
            </a:extLst>
          </p:cNvPr>
          <p:cNvSpPr>
            <a:spLocks noGrp="1"/>
          </p:cNvSpPr>
          <p:nvPr>
            <p:ph type="title"/>
          </p:nvPr>
        </p:nvSpPr>
        <p:spPr/>
        <p:txBody>
          <a:bodyPr/>
          <a:lstStyle/>
          <a:p>
            <a:r>
              <a:rPr lang="el-GR" dirty="0" err="1"/>
              <a:t>εργο</a:t>
            </a:r>
            <a:r>
              <a:rPr lang="el-GR" dirty="0"/>
              <a:t> </a:t>
            </a:r>
            <a:r>
              <a:rPr lang="en-US" dirty="0"/>
              <a:t>Life adapt2clima</a:t>
            </a:r>
            <a:endParaRPr lang="el-GR" dirty="0"/>
          </a:p>
        </p:txBody>
      </p:sp>
      <p:sp>
        <p:nvSpPr>
          <p:cNvPr id="3" name="Θέση περιεχομένου 2">
            <a:extLst>
              <a:ext uri="{FF2B5EF4-FFF2-40B4-BE49-F238E27FC236}">
                <a16:creationId xmlns:a16="http://schemas.microsoft.com/office/drawing/2014/main" id="{B21B168E-E9B4-4D32-9062-F723FCE78C7A}"/>
              </a:ext>
            </a:extLst>
          </p:cNvPr>
          <p:cNvSpPr>
            <a:spLocks noGrp="1"/>
          </p:cNvSpPr>
          <p:nvPr>
            <p:ph idx="1"/>
          </p:nvPr>
        </p:nvSpPr>
        <p:spPr>
          <a:xfrm>
            <a:off x="453841" y="2744790"/>
            <a:ext cx="11029615" cy="4657060"/>
          </a:xfrm>
        </p:spPr>
        <p:txBody>
          <a:bodyPr>
            <a:normAutofit/>
          </a:bodyPr>
          <a:lstStyle/>
          <a:p>
            <a:pPr>
              <a:buFont typeface="Wingdings" panose="05000000000000000000" pitchFamily="2" charset="2"/>
              <a:buChar char="q"/>
            </a:pPr>
            <a:r>
              <a:rPr lang="el-GR" dirty="0"/>
              <a:t>Διάρκεια έργου: 53 μήνες (1/10/2015-29/2/2020)</a:t>
            </a:r>
          </a:p>
          <a:p>
            <a:pPr>
              <a:buFont typeface="Wingdings" panose="05000000000000000000" pitchFamily="2" charset="2"/>
              <a:buChar char="q"/>
            </a:pPr>
            <a:r>
              <a:rPr lang="el-GR" dirty="0"/>
              <a:t>Προϋπολογισμός : 1,497,060 €. Συγχρηματοδότηση ΕΕ: € 898,236 (60% επιλέξιμου προϋπολογισμού)</a:t>
            </a:r>
          </a:p>
          <a:p>
            <a:pPr>
              <a:buFont typeface="Wingdings" panose="05000000000000000000" pitchFamily="2" charset="2"/>
              <a:buChar char="q"/>
            </a:pPr>
            <a:r>
              <a:rPr lang="el-GR" dirty="0"/>
              <a:t>Συντονιστής: </a:t>
            </a:r>
            <a:r>
              <a:rPr lang="el-GR" b="1" dirty="0"/>
              <a:t>Εθνικό Αστεροσκοπείο Αθηνών – Ελλάδα (ΝΟΑ)</a:t>
            </a:r>
          </a:p>
          <a:p>
            <a:pPr>
              <a:buFont typeface="Wingdings" panose="05000000000000000000" pitchFamily="2" charset="2"/>
              <a:buChar char="q"/>
            </a:pPr>
            <a:r>
              <a:rPr lang="el-GR" dirty="0"/>
              <a:t>Συμπράττοντες δικαιούχοι: </a:t>
            </a:r>
          </a:p>
          <a:p>
            <a:pPr lvl="1">
              <a:spcBef>
                <a:spcPts val="0"/>
              </a:spcBef>
              <a:spcAft>
                <a:spcPts val="300"/>
              </a:spcAft>
            </a:pPr>
            <a:r>
              <a:rPr lang="el-GR" dirty="0"/>
              <a:t>Εθνικό Μετσόβιο Πολυτεχνείο – Ελλάδα (NTUA)</a:t>
            </a:r>
          </a:p>
          <a:p>
            <a:pPr lvl="1">
              <a:spcBef>
                <a:spcPts val="0"/>
              </a:spcBef>
              <a:spcAft>
                <a:spcPts val="300"/>
              </a:spcAft>
            </a:pPr>
            <a:r>
              <a:rPr lang="el-GR" dirty="0"/>
              <a:t>Ινστιτούτο Γεωργικών Ερευνών – Κύπρος (ARI)</a:t>
            </a:r>
          </a:p>
          <a:p>
            <a:pPr lvl="1">
              <a:spcBef>
                <a:spcPts val="0"/>
              </a:spcBef>
              <a:spcAft>
                <a:spcPts val="300"/>
              </a:spcAft>
            </a:pPr>
            <a:r>
              <a:rPr lang="el-GR" dirty="0"/>
              <a:t>Ινστιτούτο Βιομετεωρολογίας του Εθνικού Συμβουλίου Έρευνας - Ιταλία (IBIMET)</a:t>
            </a:r>
          </a:p>
          <a:p>
            <a:pPr lvl="1">
              <a:spcBef>
                <a:spcPts val="0"/>
              </a:spcBef>
              <a:spcAft>
                <a:spcPts val="300"/>
              </a:spcAft>
            </a:pPr>
            <a:r>
              <a:rPr lang="el-GR" dirty="0"/>
              <a:t>Περιφέρεια Κρήτης – Ελλάδα (CRETE)</a:t>
            </a:r>
          </a:p>
          <a:p>
            <a:pPr lvl="1">
              <a:spcBef>
                <a:spcPts val="0"/>
              </a:spcBef>
              <a:spcAft>
                <a:spcPts val="300"/>
              </a:spcAft>
            </a:pPr>
            <a:r>
              <a:rPr lang="el-GR" dirty="0"/>
              <a:t>Τμήμα Γεωργίας, Αγροτικής Ανάπτυξης και Αλιείας στη Μεσόγειο της Περιφέρειας Σικελίας – Ιταλία (SIAS)</a:t>
            </a:r>
          </a:p>
          <a:p>
            <a:endParaRPr lang="el-GR" dirty="0"/>
          </a:p>
        </p:txBody>
      </p:sp>
      <p:sp>
        <p:nvSpPr>
          <p:cNvPr id="4" name="Θέση περιεχομένου 2">
            <a:extLst>
              <a:ext uri="{FF2B5EF4-FFF2-40B4-BE49-F238E27FC236}">
                <a16:creationId xmlns:a16="http://schemas.microsoft.com/office/drawing/2014/main" id="{476DB27D-8042-4009-9AD8-E3CCBE171E61}"/>
              </a:ext>
            </a:extLst>
          </p:cNvPr>
          <p:cNvSpPr txBox="1">
            <a:spLocks/>
          </p:cNvSpPr>
          <p:nvPr/>
        </p:nvSpPr>
        <p:spPr>
          <a:xfrm>
            <a:off x="474862" y="1753165"/>
            <a:ext cx="11029615" cy="176089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None/>
            </a:pPr>
            <a:r>
              <a:rPr lang="el-GR" dirty="0"/>
              <a:t>Το έργο LIFE ADAPT2CLIMA έχει ως κύριο στόχο να ενισχύσει το γνωσιακό υπόβαθρο αναφορικά με την ευπάθεια της Μεσογειακής γεωργίας στην κλιματική αλλαγή και να υποστηρίξει τη λήψη αποφάσεων για την προσαρμογή.</a:t>
            </a:r>
            <a:endParaRPr lang="en-US" dirty="0"/>
          </a:p>
          <a:p>
            <a:pPr marL="0" indent="0" algn="just">
              <a:buNone/>
            </a:pPr>
            <a:r>
              <a:rPr lang="el-GR" dirty="0"/>
              <a:t>Το έργο</a:t>
            </a:r>
            <a:r>
              <a:rPr lang="en-US" dirty="0"/>
              <a:t> </a:t>
            </a:r>
            <a:r>
              <a:rPr lang="el-GR" dirty="0"/>
              <a:t>υλοποιείται σε τρία από τα μεγαλύτερα νησιά της Ευρώπης στη Μεσόγειο: την Κρήτη (Ελλάδα), τη Σικελία (Ιταλία) και την Κύπρο.</a:t>
            </a:r>
          </a:p>
        </p:txBody>
      </p:sp>
    </p:spTree>
    <p:extLst>
      <p:ext uri="{BB962C8B-B14F-4D97-AF65-F5344CB8AC3E}">
        <p14:creationId xmlns:p14="http://schemas.microsoft.com/office/powerpoint/2010/main" val="710954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err="1"/>
              <a:t>Οικονομικοι</a:t>
            </a:r>
            <a:r>
              <a:rPr lang="el-GR" dirty="0"/>
              <a:t> </a:t>
            </a:r>
            <a:r>
              <a:rPr lang="el-GR" dirty="0" err="1"/>
              <a:t>δεικτες</a:t>
            </a:r>
            <a:endParaRPr lang="en-US" dirty="0"/>
          </a:p>
        </p:txBody>
      </p:sp>
      <p:sp>
        <p:nvSpPr>
          <p:cNvPr id="5" name="Θέση περιεχομένου 4"/>
          <p:cNvSpPr>
            <a:spLocks noGrp="1"/>
          </p:cNvSpPr>
          <p:nvPr>
            <p:ph idx="1"/>
          </p:nvPr>
        </p:nvSpPr>
        <p:spPr>
          <a:xfrm>
            <a:off x="581191" y="1956391"/>
            <a:ext cx="10519199" cy="4040373"/>
          </a:xfrm>
        </p:spPr>
        <p:txBody>
          <a:bodyPr>
            <a:normAutofit/>
          </a:bodyPr>
          <a:lstStyle/>
          <a:p>
            <a:pPr marL="0" indent="0">
              <a:buNone/>
            </a:pPr>
            <a:r>
              <a:rPr lang="el-GR" sz="1600" dirty="0"/>
              <a:t>Οι οικονομικοί δείκτες απεικονίζουν την τρωτότητα της γεωργικής οικονομίας μιας περιοχής στις επιπτώσεις της κλιματικής αλλαγής λόγω της σπουδαιότητας που έχουν οι καλλιέργειες για την γεωργική οικονομία μιας περιοχής. Η μείωση της απόδοσης μιας καλλιέργειας η οποία είναι ιδιαίτερα σημαντική για τη γεωργική οικονομία της περιοχής θα έχει ως αποτέλεσμα υψηλότερες επιπτώσεις για το γεωργικό τομέα της περιοχής σε σχέση με μια καλλιέργεια μικρότερης οικονομικής σπουδαιότητας. Οι δείκτες αυτοί παρουσιάζονται στη συνέχεια:</a:t>
            </a:r>
          </a:p>
          <a:p>
            <a:pPr marL="0" indent="0">
              <a:buNone/>
            </a:pPr>
            <a:endParaRPr lang="el-GR" sz="1600" dirty="0"/>
          </a:p>
          <a:p>
            <a:r>
              <a:rPr lang="el-GR" sz="1600" b="1" dirty="0"/>
              <a:t>(α) Συνολικά έσοδα: </a:t>
            </a:r>
            <a:r>
              <a:rPr lang="el-GR" sz="1600" dirty="0"/>
              <a:t>Σπουδαιότητα σε σχέση με τη συνεισφορά της καλλιέργειας στα συνολικά έσοδα του γεωργικού τομέα της περιοχής. Όσο πιο μεγάλη είναι η συνεισφορά μιας καλλιέργειας στα έσοδα του γεωργικού τομέα της χώρας, τόσο πιο μεγάλες θα είναι οι επιπτώσεις για την οικονομία στην περίπτωση της μείωσης της απόδοσης της εν λόγω καλλιέργειας λόγω της κλιματικής αλλαγής.</a:t>
            </a:r>
          </a:p>
          <a:p>
            <a:r>
              <a:rPr lang="el-GR" sz="1600" b="1" dirty="0"/>
              <a:t>(β) Τιμή διάθεσης: </a:t>
            </a:r>
            <a:r>
              <a:rPr lang="el-GR" sz="1600" dirty="0"/>
              <a:t>Σπουδαιότητα σε σχέση με την τιμή διάθεσης της καλλιέργειας. Η αξία διάθεσης μιας καλλιέργειας έχει αναλογική σχέση με την οικονομική τρωτότητα, με την καλλιέργεια που έχει την υψηλότερη αξία διάθεσης να είναι και περισσότερο τρωτή στις επιπτώσεις της κλιματικής αλλαγής. </a:t>
            </a:r>
            <a:endParaRPr lang="en-US" sz="1600" dirty="0"/>
          </a:p>
        </p:txBody>
      </p:sp>
    </p:spTree>
    <p:extLst>
      <p:ext uri="{BB962C8B-B14F-4D97-AF65-F5344CB8AC3E}">
        <p14:creationId xmlns:p14="http://schemas.microsoft.com/office/powerpoint/2010/main" val="1404543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000F391-C071-4227-B1B8-EC543760EDB5}"/>
              </a:ext>
            </a:extLst>
          </p:cNvPr>
          <p:cNvPicPr>
            <a:picLocks noChangeAspect="1"/>
          </p:cNvPicPr>
          <p:nvPr/>
        </p:nvPicPr>
        <p:blipFill rotWithShape="1">
          <a:blip r:embed="rId3" cstate="print"/>
          <a:srcRect t="6513" b="3876"/>
          <a:stretch/>
        </p:blipFill>
        <p:spPr>
          <a:xfrm>
            <a:off x="0" y="712380"/>
            <a:ext cx="12192000" cy="6145620"/>
          </a:xfrm>
          <a:prstGeom prst="rect">
            <a:avLst/>
          </a:prstGeom>
        </p:spPr>
      </p:pic>
      <p:sp>
        <p:nvSpPr>
          <p:cNvPr id="5" name="TextBox 4">
            <a:extLst>
              <a:ext uri="{FF2B5EF4-FFF2-40B4-BE49-F238E27FC236}">
                <a16:creationId xmlns:a16="http://schemas.microsoft.com/office/drawing/2014/main" id="{EDA64992-6BD0-4896-851E-9AAEF1BB5727}"/>
              </a:ext>
            </a:extLst>
          </p:cNvPr>
          <p:cNvSpPr txBox="1"/>
          <p:nvPr/>
        </p:nvSpPr>
        <p:spPr>
          <a:xfrm>
            <a:off x="8325292" y="1818167"/>
            <a:ext cx="3125973" cy="646331"/>
          </a:xfrm>
          <a:prstGeom prst="rect">
            <a:avLst/>
          </a:prstGeom>
          <a:noFill/>
        </p:spPr>
        <p:txBody>
          <a:bodyPr wrap="square" rtlCol="0">
            <a:spAutoFit/>
          </a:bodyPr>
          <a:lstStyle/>
          <a:p>
            <a:r>
              <a:rPr lang="el-GR" dirty="0"/>
              <a:t>Κατανομή του αγροτικού πληθυσμού στην Κρήτη</a:t>
            </a:r>
          </a:p>
        </p:txBody>
      </p:sp>
      <p:sp>
        <p:nvSpPr>
          <p:cNvPr id="6" name="TextBox 5">
            <a:extLst>
              <a:ext uri="{FF2B5EF4-FFF2-40B4-BE49-F238E27FC236}">
                <a16:creationId xmlns:a16="http://schemas.microsoft.com/office/drawing/2014/main" id="{1ED5EBFF-6C3C-41EB-8158-6F72A923BF8A}"/>
              </a:ext>
            </a:extLst>
          </p:cNvPr>
          <p:cNvSpPr txBox="1"/>
          <p:nvPr/>
        </p:nvSpPr>
        <p:spPr>
          <a:xfrm>
            <a:off x="249007" y="3785190"/>
            <a:ext cx="1845608" cy="1754326"/>
          </a:xfrm>
          <a:prstGeom prst="rect">
            <a:avLst/>
          </a:prstGeom>
          <a:noFill/>
        </p:spPr>
        <p:txBody>
          <a:bodyPr wrap="square" rtlCol="0">
            <a:spAutoFit/>
          </a:bodyPr>
          <a:lstStyle/>
          <a:p>
            <a:r>
              <a:rPr lang="el-GR" dirty="0"/>
              <a:t>Οι κοινωνικοί δείκτες παρέχονται με τη μορφή χάρτη ανά Δημοτική Ενότητα </a:t>
            </a:r>
          </a:p>
        </p:txBody>
      </p:sp>
    </p:spTree>
    <p:extLst>
      <p:ext uri="{BB962C8B-B14F-4D97-AF65-F5344CB8AC3E}">
        <p14:creationId xmlns:p14="http://schemas.microsoft.com/office/powerpoint/2010/main" val="2878372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DCF9985-75EB-459E-B662-D4FA61BA83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93687" y="669851"/>
            <a:ext cx="6157965" cy="6081824"/>
          </a:xfrm>
          <a:prstGeom prst="rect">
            <a:avLst/>
          </a:prstGeom>
        </p:spPr>
      </p:pic>
      <p:sp>
        <p:nvSpPr>
          <p:cNvPr id="6" name="TextBox 5">
            <a:extLst>
              <a:ext uri="{FF2B5EF4-FFF2-40B4-BE49-F238E27FC236}">
                <a16:creationId xmlns:a16="http://schemas.microsoft.com/office/drawing/2014/main" id="{5CD2C712-C453-445E-A331-4D715BA58C16}"/>
              </a:ext>
            </a:extLst>
          </p:cNvPr>
          <p:cNvSpPr txBox="1"/>
          <p:nvPr/>
        </p:nvSpPr>
        <p:spPr>
          <a:xfrm>
            <a:off x="472290" y="2510434"/>
            <a:ext cx="3721397" cy="1200329"/>
          </a:xfrm>
          <a:prstGeom prst="rect">
            <a:avLst/>
          </a:prstGeom>
          <a:noFill/>
        </p:spPr>
        <p:txBody>
          <a:bodyPr wrap="square" rtlCol="0">
            <a:spAutoFit/>
          </a:bodyPr>
          <a:lstStyle/>
          <a:p>
            <a:r>
              <a:rPr lang="el-GR" dirty="0"/>
              <a:t>Παρέχονται διαγράμματα των συνολικών εσόδων και τιμών διάθεσης για κάθε καλλιέργεια σε κάθε νησί </a:t>
            </a:r>
          </a:p>
        </p:txBody>
      </p:sp>
      <p:sp>
        <p:nvSpPr>
          <p:cNvPr id="7" name="TextBox 6">
            <a:extLst>
              <a:ext uri="{FF2B5EF4-FFF2-40B4-BE49-F238E27FC236}">
                <a16:creationId xmlns:a16="http://schemas.microsoft.com/office/drawing/2014/main" id="{64358AAA-EE3A-49CB-9C9B-5BB2411817E4}"/>
              </a:ext>
            </a:extLst>
          </p:cNvPr>
          <p:cNvSpPr txBox="1"/>
          <p:nvPr/>
        </p:nvSpPr>
        <p:spPr>
          <a:xfrm>
            <a:off x="8100295" y="2279601"/>
            <a:ext cx="2075062" cy="830997"/>
          </a:xfrm>
          <a:prstGeom prst="rect">
            <a:avLst/>
          </a:prstGeom>
          <a:noFill/>
        </p:spPr>
        <p:txBody>
          <a:bodyPr wrap="square" rtlCol="0">
            <a:spAutoFit/>
          </a:bodyPr>
          <a:lstStyle/>
          <a:p>
            <a:r>
              <a:rPr lang="el-GR" sz="1600" dirty="0"/>
              <a:t>Συνολικά έσοδα κάθε καλλιέργειας στην Κρήτη</a:t>
            </a:r>
          </a:p>
        </p:txBody>
      </p:sp>
    </p:spTree>
    <p:extLst>
      <p:ext uri="{BB962C8B-B14F-4D97-AF65-F5344CB8AC3E}">
        <p14:creationId xmlns:p14="http://schemas.microsoft.com/office/powerpoint/2010/main" val="2006063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0B191E-06E9-4E54-83AC-EF099D1ABF81}"/>
              </a:ext>
            </a:extLst>
          </p:cNvPr>
          <p:cNvSpPr>
            <a:spLocks noGrp="1"/>
          </p:cNvSpPr>
          <p:nvPr>
            <p:ph type="title"/>
          </p:nvPr>
        </p:nvSpPr>
        <p:spPr/>
        <p:txBody>
          <a:bodyPr/>
          <a:lstStyle/>
          <a:p>
            <a:endParaRPr lang="el-GR" dirty="0"/>
          </a:p>
        </p:txBody>
      </p:sp>
      <p:pic>
        <p:nvPicPr>
          <p:cNvPr id="4" name="Εικόνα 3">
            <a:extLst>
              <a:ext uri="{FF2B5EF4-FFF2-40B4-BE49-F238E27FC236}">
                <a16:creationId xmlns:a16="http://schemas.microsoft.com/office/drawing/2014/main" id="{9E8333D1-4982-4B64-B1AB-90E63E7755F2}"/>
              </a:ext>
            </a:extLst>
          </p:cNvPr>
          <p:cNvPicPr>
            <a:picLocks noChangeAspect="1"/>
          </p:cNvPicPr>
          <p:nvPr/>
        </p:nvPicPr>
        <p:blipFill rotWithShape="1">
          <a:blip r:embed="rId2" cstate="print"/>
          <a:srcRect l="23721" t="6512" r="25349" b="6357"/>
          <a:stretch/>
        </p:blipFill>
        <p:spPr>
          <a:xfrm>
            <a:off x="581192" y="0"/>
            <a:ext cx="7262037" cy="6988469"/>
          </a:xfrm>
          <a:prstGeom prst="rect">
            <a:avLst/>
          </a:prstGeom>
        </p:spPr>
      </p:pic>
      <p:sp>
        <p:nvSpPr>
          <p:cNvPr id="5" name="Θέση περιεχομένου 6">
            <a:extLst>
              <a:ext uri="{FF2B5EF4-FFF2-40B4-BE49-F238E27FC236}">
                <a16:creationId xmlns:a16="http://schemas.microsoft.com/office/drawing/2014/main" id="{5922D0B8-F065-491F-B764-A5036C8342CE}"/>
              </a:ext>
            </a:extLst>
          </p:cNvPr>
          <p:cNvSpPr>
            <a:spLocks noGrp="1"/>
          </p:cNvSpPr>
          <p:nvPr>
            <p:ph type="body" orient="vert" idx="1"/>
          </p:nvPr>
        </p:nvSpPr>
        <p:spPr>
          <a:xfrm flipH="1">
            <a:off x="8903367" y="675726"/>
            <a:ext cx="2855495" cy="5183073"/>
          </a:xfrm>
        </p:spPr>
        <p:txBody>
          <a:bodyPr vert="horz">
            <a:noAutofit/>
          </a:bodyPr>
          <a:lstStyle/>
          <a:p>
            <a:pPr marL="0" indent="0">
              <a:buNone/>
            </a:pPr>
            <a:r>
              <a:rPr lang="el-GR" sz="2400" dirty="0">
                <a:solidFill>
                  <a:schemeClr val="bg1"/>
                </a:solidFill>
                <a:latin typeface="+mj-lt"/>
              </a:rPr>
              <a:t>Αξιολόγηση μέτρων προσαρμογής</a:t>
            </a:r>
          </a:p>
          <a:p>
            <a:pPr marL="0" indent="0">
              <a:buNone/>
            </a:pPr>
            <a:endParaRPr lang="en-US" sz="2400" dirty="0">
              <a:solidFill>
                <a:schemeClr val="bg1"/>
              </a:solidFill>
              <a:latin typeface="+mj-lt"/>
            </a:endParaRPr>
          </a:p>
          <a:p>
            <a:r>
              <a:rPr lang="el-GR" dirty="0"/>
              <a:t>Πληροφορίες σχετικά με τα διαθέσιμα μέτρα προσαρμογής για την αντιμετώπιση των επιπτώσεων της κλιματικής αλλαγής στις καλλιέργειες καθώς και την αξιολόγησή τους μετά από </a:t>
            </a:r>
            <a:r>
              <a:rPr lang="el-GR" dirty="0" err="1"/>
              <a:t>Πολυκριτηριακή</a:t>
            </a:r>
            <a:r>
              <a:rPr lang="el-GR" dirty="0"/>
              <a:t> ανάλυση (</a:t>
            </a:r>
            <a:r>
              <a:rPr lang="en-US" dirty="0"/>
              <a:t>MCA)</a:t>
            </a:r>
            <a:endParaRPr lang="en-US" sz="1600" dirty="0">
              <a:solidFill>
                <a:schemeClr val="accent2">
                  <a:lumMod val="50000"/>
                </a:schemeClr>
              </a:solidFill>
              <a:latin typeface="+mj-lt"/>
              <a:cs typeface="Arial" pitchFamily="34" charset="0"/>
            </a:endParaRPr>
          </a:p>
        </p:txBody>
      </p:sp>
    </p:spTree>
    <p:extLst>
      <p:ext uri="{BB962C8B-B14F-4D97-AF65-F5344CB8AC3E}">
        <p14:creationId xmlns:p14="http://schemas.microsoft.com/office/powerpoint/2010/main" val="2025868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101B2E-2B28-4C73-93AF-9730E26DC350}"/>
              </a:ext>
            </a:extLst>
          </p:cNvPr>
          <p:cNvSpPr txBox="1"/>
          <p:nvPr/>
        </p:nvSpPr>
        <p:spPr>
          <a:xfrm>
            <a:off x="249008" y="2010708"/>
            <a:ext cx="3206574" cy="3416320"/>
          </a:xfrm>
          <a:prstGeom prst="rect">
            <a:avLst/>
          </a:prstGeom>
          <a:noFill/>
        </p:spPr>
        <p:txBody>
          <a:bodyPr wrap="square" rtlCol="0">
            <a:spAutoFit/>
          </a:bodyPr>
          <a:lstStyle/>
          <a:p>
            <a:r>
              <a:rPr lang="el-GR" dirty="0"/>
              <a:t>Παρέχονται πληροφορίες σχετικά με το μέγεθος των επιπτώσεων της κλιματικής αλλαγής για κάθε εξεταζόμενη καλλιέργεια (κριθάρι, σιτάρι, σταφύλι, ελιές, πατάτα και ντομάτα) για την Κρήτη, την Κύπρο και τη Σικελία, καθώς και για την ενίσχυση της ανθεκτικότητας τους μέσω της εφαρμογής επιλεγμένων μέτρων προσαρμογής</a:t>
            </a:r>
          </a:p>
        </p:txBody>
      </p:sp>
      <p:sp>
        <p:nvSpPr>
          <p:cNvPr id="6" name="TextBox 5">
            <a:extLst>
              <a:ext uri="{FF2B5EF4-FFF2-40B4-BE49-F238E27FC236}">
                <a16:creationId xmlns:a16="http://schemas.microsoft.com/office/drawing/2014/main" id="{8365271D-7CED-45EC-A12E-8BAC304A7CE9}"/>
              </a:ext>
            </a:extLst>
          </p:cNvPr>
          <p:cNvSpPr txBox="1"/>
          <p:nvPr/>
        </p:nvSpPr>
        <p:spPr>
          <a:xfrm>
            <a:off x="369510" y="595424"/>
            <a:ext cx="3206574" cy="830997"/>
          </a:xfrm>
          <a:prstGeom prst="rect">
            <a:avLst/>
          </a:prstGeom>
          <a:noFill/>
        </p:spPr>
        <p:txBody>
          <a:bodyPr wrap="square" rtlCol="0">
            <a:spAutoFit/>
          </a:bodyPr>
          <a:lstStyle/>
          <a:p>
            <a:r>
              <a:rPr lang="el-GR" sz="2400" dirty="0">
                <a:solidFill>
                  <a:schemeClr val="bg2">
                    <a:lumMod val="50000"/>
                  </a:schemeClr>
                </a:solidFill>
              </a:rPr>
              <a:t>Συνολικές επιπτώσεις και προσαρμογή</a:t>
            </a:r>
          </a:p>
        </p:txBody>
      </p:sp>
      <p:grpSp>
        <p:nvGrpSpPr>
          <p:cNvPr id="11" name="Ομάδα 10">
            <a:extLst>
              <a:ext uri="{FF2B5EF4-FFF2-40B4-BE49-F238E27FC236}">
                <a16:creationId xmlns:a16="http://schemas.microsoft.com/office/drawing/2014/main" id="{D213BB79-CEB0-40B3-8F9A-BDC020AB15F7}"/>
              </a:ext>
            </a:extLst>
          </p:cNvPr>
          <p:cNvGrpSpPr/>
          <p:nvPr/>
        </p:nvGrpSpPr>
        <p:grpSpPr>
          <a:xfrm>
            <a:off x="3859619" y="595424"/>
            <a:ext cx="7846828" cy="6145618"/>
            <a:chOff x="3859619" y="595424"/>
            <a:chExt cx="7846828" cy="6145618"/>
          </a:xfrm>
        </p:grpSpPr>
        <p:pic>
          <p:nvPicPr>
            <p:cNvPr id="4" name="Εικόνα 3">
              <a:extLst>
                <a:ext uri="{FF2B5EF4-FFF2-40B4-BE49-F238E27FC236}">
                  <a16:creationId xmlns:a16="http://schemas.microsoft.com/office/drawing/2014/main" id="{A74926D0-54D9-4050-81B8-D1C8D9201FDD}"/>
                </a:ext>
              </a:extLst>
            </p:cNvPr>
            <p:cNvPicPr>
              <a:picLocks noChangeAspect="1"/>
            </p:cNvPicPr>
            <p:nvPr/>
          </p:nvPicPr>
          <p:blipFill rotWithShape="1">
            <a:blip r:embed="rId3" cstate="print"/>
            <a:srcRect t="6821" r="35639" b="3567"/>
            <a:stretch/>
          </p:blipFill>
          <p:spPr>
            <a:xfrm>
              <a:off x="3859619" y="595424"/>
              <a:ext cx="7846828" cy="6145618"/>
            </a:xfrm>
            <a:prstGeom prst="rect">
              <a:avLst/>
            </a:prstGeom>
          </p:spPr>
        </p:pic>
        <p:sp>
          <p:nvSpPr>
            <p:cNvPr id="7" name="TextBox 6">
              <a:extLst>
                <a:ext uri="{FF2B5EF4-FFF2-40B4-BE49-F238E27FC236}">
                  <a16:creationId xmlns:a16="http://schemas.microsoft.com/office/drawing/2014/main" id="{BA1C53FB-17CD-49E6-9DDE-D5D97EBE9554}"/>
                </a:ext>
              </a:extLst>
            </p:cNvPr>
            <p:cNvSpPr txBox="1"/>
            <p:nvPr/>
          </p:nvSpPr>
          <p:spPr>
            <a:xfrm>
              <a:off x="8474149" y="1634377"/>
              <a:ext cx="3125973" cy="1477328"/>
            </a:xfrm>
            <a:prstGeom prst="rect">
              <a:avLst/>
            </a:prstGeom>
            <a:noFill/>
          </p:spPr>
          <p:txBody>
            <a:bodyPr wrap="square" rtlCol="0">
              <a:spAutoFit/>
            </a:bodyPr>
            <a:lstStyle/>
            <a:p>
              <a:r>
                <a:rPr lang="el-GR" dirty="0"/>
                <a:t>Εκτίμηση των συνολικών επιπτώσεων στις περιοχές της Κρήτης όσον αφορά το αμπέλι (</a:t>
              </a:r>
              <a:r>
                <a:rPr lang="en-US" dirty="0"/>
                <a:t>RCP8.5)</a:t>
              </a:r>
              <a:r>
                <a:rPr lang="el-GR" dirty="0"/>
                <a:t> χωρίς την εφαρμογή μέτρων προσαρμογής</a:t>
              </a:r>
            </a:p>
          </p:txBody>
        </p:sp>
      </p:grpSp>
      <p:grpSp>
        <p:nvGrpSpPr>
          <p:cNvPr id="10" name="Ομάδα 9">
            <a:extLst>
              <a:ext uri="{FF2B5EF4-FFF2-40B4-BE49-F238E27FC236}">
                <a16:creationId xmlns:a16="http://schemas.microsoft.com/office/drawing/2014/main" id="{6F0B21D7-E04C-496E-AAB8-69F789303D39}"/>
              </a:ext>
            </a:extLst>
          </p:cNvPr>
          <p:cNvGrpSpPr/>
          <p:nvPr/>
        </p:nvGrpSpPr>
        <p:grpSpPr>
          <a:xfrm>
            <a:off x="3859619" y="595424"/>
            <a:ext cx="7878726" cy="6156251"/>
            <a:chOff x="3859619" y="3551275"/>
            <a:chExt cx="7878726" cy="6156251"/>
          </a:xfrm>
        </p:grpSpPr>
        <p:pic>
          <p:nvPicPr>
            <p:cNvPr id="8" name="Εικόνα 7">
              <a:extLst>
                <a:ext uri="{FF2B5EF4-FFF2-40B4-BE49-F238E27FC236}">
                  <a16:creationId xmlns:a16="http://schemas.microsoft.com/office/drawing/2014/main" id="{A90CC668-BB0C-4728-9CE8-2E263EA2AD69}"/>
                </a:ext>
              </a:extLst>
            </p:cNvPr>
            <p:cNvPicPr>
              <a:picLocks noChangeAspect="1"/>
            </p:cNvPicPr>
            <p:nvPr/>
          </p:nvPicPr>
          <p:blipFill rotWithShape="1">
            <a:blip r:embed="rId4" cstate="print"/>
            <a:srcRect t="6666" r="35378" b="3566"/>
            <a:stretch/>
          </p:blipFill>
          <p:spPr>
            <a:xfrm>
              <a:off x="3859619" y="3551275"/>
              <a:ext cx="7878726" cy="6156251"/>
            </a:xfrm>
            <a:prstGeom prst="rect">
              <a:avLst/>
            </a:prstGeom>
          </p:spPr>
        </p:pic>
        <p:sp>
          <p:nvSpPr>
            <p:cNvPr id="9" name="TextBox 8">
              <a:extLst>
                <a:ext uri="{FF2B5EF4-FFF2-40B4-BE49-F238E27FC236}">
                  <a16:creationId xmlns:a16="http://schemas.microsoft.com/office/drawing/2014/main" id="{77EC9F0F-0ABB-422C-AF4B-90D89FB87935}"/>
                </a:ext>
              </a:extLst>
            </p:cNvPr>
            <p:cNvSpPr txBox="1"/>
            <p:nvPr/>
          </p:nvSpPr>
          <p:spPr>
            <a:xfrm>
              <a:off x="8495414" y="4484959"/>
              <a:ext cx="3125973" cy="1600438"/>
            </a:xfrm>
            <a:prstGeom prst="rect">
              <a:avLst/>
            </a:prstGeom>
            <a:noFill/>
          </p:spPr>
          <p:txBody>
            <a:bodyPr wrap="square" rtlCol="0">
              <a:spAutoFit/>
            </a:bodyPr>
            <a:lstStyle/>
            <a:p>
              <a:r>
                <a:rPr lang="el-GR" sz="1400" dirty="0"/>
                <a:t>Εκτίμηση των συνολικών επιπτώσεων στις περιοχές της Κρήτης όσον αφορά το αμπέλι (</a:t>
              </a:r>
              <a:r>
                <a:rPr lang="en-US" sz="1400" dirty="0"/>
                <a:t>RCP8.5)</a:t>
              </a:r>
              <a:r>
                <a:rPr lang="el-GR" sz="1400" dirty="0"/>
                <a:t> μετά την εφαρμογή του μέτρο προσαρμογής </a:t>
              </a:r>
              <a:r>
                <a:rPr lang="el-GR" sz="1400" b="1" dirty="0"/>
                <a:t>της εφαρμογής συμπληρωματικής άρδευσης κατά τις κρίσιμες περιόδους ανάπτυξης των φυτών</a:t>
              </a:r>
            </a:p>
          </p:txBody>
        </p:sp>
      </p:grpSp>
    </p:spTree>
    <p:extLst>
      <p:ext uri="{BB962C8B-B14F-4D97-AF65-F5344CB8AC3E}">
        <p14:creationId xmlns:p14="http://schemas.microsoft.com/office/powerpoint/2010/main" val="191548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136127E-BD01-4909-BE6E-1AA43A61314B}"/>
              </a:ext>
            </a:extLst>
          </p:cNvPr>
          <p:cNvPicPr>
            <a:picLocks noChangeAspect="1"/>
          </p:cNvPicPr>
          <p:nvPr/>
        </p:nvPicPr>
        <p:blipFill rotWithShape="1">
          <a:blip r:embed="rId2" cstate="print"/>
          <a:srcRect t="8527" b="11783"/>
          <a:stretch/>
        </p:blipFill>
        <p:spPr>
          <a:xfrm>
            <a:off x="3408187" y="1363687"/>
            <a:ext cx="8715153" cy="4130626"/>
          </a:xfrm>
          <a:prstGeom prst="rect">
            <a:avLst/>
          </a:prstGeom>
        </p:spPr>
      </p:pic>
      <p:sp>
        <p:nvSpPr>
          <p:cNvPr id="3" name="TextBox 2">
            <a:extLst>
              <a:ext uri="{FF2B5EF4-FFF2-40B4-BE49-F238E27FC236}">
                <a16:creationId xmlns:a16="http://schemas.microsoft.com/office/drawing/2014/main" id="{68B2A050-C21B-4DC5-BF74-717C2338430E}"/>
              </a:ext>
            </a:extLst>
          </p:cNvPr>
          <p:cNvSpPr txBox="1"/>
          <p:nvPr/>
        </p:nvSpPr>
        <p:spPr>
          <a:xfrm>
            <a:off x="414669" y="527163"/>
            <a:ext cx="6550468" cy="461665"/>
          </a:xfrm>
          <a:prstGeom prst="rect">
            <a:avLst/>
          </a:prstGeom>
          <a:noFill/>
        </p:spPr>
        <p:txBody>
          <a:bodyPr wrap="square" rtlCol="0">
            <a:spAutoFit/>
          </a:bodyPr>
          <a:lstStyle/>
          <a:p>
            <a:r>
              <a:rPr lang="el-GR" sz="2400" b="1" dirty="0">
                <a:solidFill>
                  <a:schemeClr val="bg2">
                    <a:lumMod val="50000"/>
                  </a:schemeClr>
                </a:solidFill>
              </a:rPr>
              <a:t>Εφάρμοσε το εργαλείο στην δική σου περιοχή</a:t>
            </a:r>
          </a:p>
        </p:txBody>
      </p:sp>
      <p:sp>
        <p:nvSpPr>
          <p:cNvPr id="4" name="TextBox 3">
            <a:extLst>
              <a:ext uri="{FF2B5EF4-FFF2-40B4-BE49-F238E27FC236}">
                <a16:creationId xmlns:a16="http://schemas.microsoft.com/office/drawing/2014/main" id="{F231B69B-30CF-4A3A-A983-362154C7AC0B}"/>
              </a:ext>
            </a:extLst>
          </p:cNvPr>
          <p:cNvSpPr txBox="1"/>
          <p:nvPr/>
        </p:nvSpPr>
        <p:spPr>
          <a:xfrm>
            <a:off x="68659" y="1179438"/>
            <a:ext cx="3339527" cy="5047536"/>
          </a:xfrm>
          <a:prstGeom prst="rect">
            <a:avLst/>
          </a:prstGeom>
          <a:noFill/>
        </p:spPr>
        <p:txBody>
          <a:bodyPr wrap="square" rtlCol="0">
            <a:spAutoFit/>
          </a:bodyPr>
          <a:lstStyle/>
          <a:p>
            <a:r>
              <a:rPr lang="el-GR" sz="1400" dirty="0">
                <a:cs typeface="Arial" panose="020B0604020202020204" pitchFamily="34" charset="0"/>
              </a:rPr>
              <a:t>Το εργαλείο</a:t>
            </a:r>
            <a:r>
              <a:rPr lang="en-US" sz="1400" dirty="0">
                <a:cs typeface="Arial" panose="020B0604020202020204" pitchFamily="34" charset="0"/>
              </a:rPr>
              <a:t> </a:t>
            </a:r>
            <a:r>
              <a:rPr lang="el-GR" sz="1400" dirty="0">
                <a:cs typeface="Arial" panose="020B0604020202020204" pitchFamily="34" charset="0"/>
              </a:rPr>
              <a:t>μπορεί να χρησιμοποιηθεί από οποιονδήποτε επιθυμεί να αναπτύξει μια Στρατηγική προσαρμογής της γεωργίας σε περιφερειακό ή εθνικό επίπεδο, για την Ιταλία, την Ελλάδα και την Κύπρο</a:t>
            </a:r>
          </a:p>
          <a:p>
            <a:endParaRPr lang="el-GR" sz="1400" dirty="0">
              <a:cs typeface="Arial" panose="020B0604020202020204" pitchFamily="34" charset="0"/>
            </a:endParaRPr>
          </a:p>
          <a:p>
            <a:r>
              <a:rPr lang="el-GR" sz="1400" dirty="0">
                <a:cs typeface="Arial" panose="020B0604020202020204" pitchFamily="34" charset="0"/>
              </a:rPr>
              <a:t>Για να αξιολογήσει κάποιος τις συνολικές επιπτώσεις της κλιματικής αλλαγής στο γεωργικό τομέα μιας περιφέρειας, τα ελάχιστα δεδομένα που απαιτείται να εισάγει αφορούν την αναμενόμενη αλλαγή (%) στην απόδοση των καλλιεργειών και την καλλιεργούμενη έκταση σε επίπεδο δήμου, καθώς και κάποια οικονομικά στοιχεία σχετικά με τις εξεταζόμενες καλλιέργειες</a:t>
            </a:r>
          </a:p>
          <a:p>
            <a:endParaRPr lang="el-GR" sz="1400" dirty="0">
              <a:cs typeface="Arial" panose="020B0604020202020204" pitchFamily="34" charset="0"/>
            </a:endParaRPr>
          </a:p>
          <a:p>
            <a:r>
              <a:rPr lang="el-GR" sz="1400" dirty="0">
                <a:cs typeface="Arial" panose="020B0604020202020204" pitchFamily="34" charset="0"/>
              </a:rPr>
              <a:t>Τα δεδομένα επεξεργάζονται με βάση τη μεθοδολογία αξιολόγησης των συνολικών επιπτώσεων που αναπτύχθηκε και τα σχετικά αποτελέσματα παρουσιάζονται σε μορφή χαρτών και πινάκων</a:t>
            </a:r>
          </a:p>
        </p:txBody>
      </p:sp>
    </p:spTree>
    <p:extLst>
      <p:ext uri="{BB962C8B-B14F-4D97-AF65-F5344CB8AC3E}">
        <p14:creationId xmlns:p14="http://schemas.microsoft.com/office/powerpoint/2010/main" val="2971394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36728" y="3878852"/>
            <a:ext cx="11259403" cy="2672073"/>
          </a:xfrm>
        </p:spPr>
        <p:txBody>
          <a:bodyPr>
            <a:normAutofit/>
          </a:bodyPr>
          <a:lstStyle/>
          <a:p>
            <a:pPr algn="r"/>
            <a:r>
              <a:rPr lang="en-US" sz="2800" b="1" dirty="0" err="1">
                <a:solidFill>
                  <a:schemeClr val="accent1">
                    <a:lumMod val="50000"/>
                  </a:schemeClr>
                </a:solidFill>
              </a:rPr>
              <a:t>Urbanproof</a:t>
            </a:r>
            <a:r>
              <a:rPr lang="el-GR" sz="2800" b="1" dirty="0">
                <a:solidFill>
                  <a:schemeClr val="accent1">
                    <a:lumMod val="50000"/>
                  </a:schemeClr>
                </a:solidFill>
              </a:rPr>
              <a:t> </a:t>
            </a:r>
            <a:r>
              <a:rPr lang="en-US" sz="2800" b="1" dirty="0">
                <a:solidFill>
                  <a:schemeClr val="accent1">
                    <a:lumMod val="50000"/>
                  </a:schemeClr>
                </a:solidFill>
              </a:rPr>
              <a:t>toolkit</a:t>
            </a:r>
            <a:r>
              <a:rPr lang="en-US" sz="2400" b="1" dirty="0">
                <a:solidFill>
                  <a:schemeClr val="accent1">
                    <a:lumMod val="50000"/>
                  </a:schemeClr>
                </a:solidFill>
              </a:rPr>
              <a:t>: </a:t>
            </a:r>
            <a:r>
              <a:rPr lang="el-GR" sz="2800" b="1" dirty="0" err="1">
                <a:solidFill>
                  <a:srgbClr val="4E7667"/>
                </a:solidFill>
              </a:rPr>
              <a:t>Εργαλειο</a:t>
            </a:r>
            <a:r>
              <a:rPr lang="el-GR" sz="2800" b="1" dirty="0">
                <a:solidFill>
                  <a:srgbClr val="4E7667"/>
                </a:solidFill>
              </a:rPr>
              <a:t> </a:t>
            </a:r>
            <a:r>
              <a:rPr lang="el-GR" sz="2800" b="1" dirty="0" err="1">
                <a:solidFill>
                  <a:srgbClr val="4E7667"/>
                </a:solidFill>
              </a:rPr>
              <a:t>υποστηριξησ</a:t>
            </a:r>
            <a:r>
              <a:rPr lang="el-GR" sz="2800" b="1" dirty="0">
                <a:solidFill>
                  <a:srgbClr val="4E7667"/>
                </a:solidFill>
              </a:rPr>
              <a:t> της </a:t>
            </a:r>
            <a:r>
              <a:rPr lang="el-GR" sz="2800" b="1" dirty="0" err="1">
                <a:solidFill>
                  <a:srgbClr val="4E7667"/>
                </a:solidFill>
              </a:rPr>
              <a:t>ληψησ</a:t>
            </a:r>
            <a:r>
              <a:rPr lang="el-GR" sz="2800" b="1" dirty="0">
                <a:solidFill>
                  <a:srgbClr val="4E7667"/>
                </a:solidFill>
              </a:rPr>
              <a:t> </a:t>
            </a:r>
            <a:r>
              <a:rPr lang="el-GR" sz="2800" b="1" dirty="0" err="1">
                <a:solidFill>
                  <a:srgbClr val="4E7667"/>
                </a:solidFill>
              </a:rPr>
              <a:t>αποφασεων</a:t>
            </a:r>
            <a:r>
              <a:rPr lang="el-GR" sz="2800" b="1" dirty="0">
                <a:solidFill>
                  <a:srgbClr val="4E7667"/>
                </a:solidFill>
              </a:rPr>
              <a:t> για την </a:t>
            </a:r>
            <a:r>
              <a:rPr lang="el-GR" sz="2800" b="1" dirty="0" err="1">
                <a:solidFill>
                  <a:srgbClr val="4E7667"/>
                </a:solidFill>
              </a:rPr>
              <a:t>ενισχυση</a:t>
            </a:r>
            <a:r>
              <a:rPr lang="el-GR" sz="2800" b="1" dirty="0">
                <a:solidFill>
                  <a:srgbClr val="4E7667"/>
                </a:solidFill>
              </a:rPr>
              <a:t> της </a:t>
            </a:r>
            <a:r>
              <a:rPr lang="el-GR" sz="2800" b="1" dirty="0" err="1">
                <a:solidFill>
                  <a:srgbClr val="4E7667"/>
                </a:solidFill>
              </a:rPr>
              <a:t>ανθεκτικοτητας</a:t>
            </a:r>
            <a:r>
              <a:rPr lang="el-GR" sz="2800" b="1" dirty="0">
                <a:solidFill>
                  <a:srgbClr val="4E7667"/>
                </a:solidFill>
              </a:rPr>
              <a:t> των </a:t>
            </a:r>
            <a:r>
              <a:rPr lang="el-GR" sz="2800" b="1" dirty="0" err="1">
                <a:solidFill>
                  <a:srgbClr val="4E7667"/>
                </a:solidFill>
              </a:rPr>
              <a:t>αστικων</a:t>
            </a:r>
            <a:r>
              <a:rPr lang="el-GR" sz="2800" b="1" dirty="0">
                <a:solidFill>
                  <a:srgbClr val="4E7667"/>
                </a:solidFill>
              </a:rPr>
              <a:t> </a:t>
            </a:r>
            <a:r>
              <a:rPr lang="el-GR" sz="2800" b="1" dirty="0" err="1">
                <a:solidFill>
                  <a:srgbClr val="4E7667"/>
                </a:solidFill>
              </a:rPr>
              <a:t>Δημων</a:t>
            </a:r>
            <a:r>
              <a:rPr lang="el-GR" sz="2800" b="1" dirty="0">
                <a:solidFill>
                  <a:srgbClr val="4E7667"/>
                </a:solidFill>
              </a:rPr>
              <a:t> στην </a:t>
            </a:r>
            <a:r>
              <a:rPr lang="el-GR" sz="2800" b="1" dirty="0" err="1">
                <a:solidFill>
                  <a:srgbClr val="4E7667"/>
                </a:solidFill>
              </a:rPr>
              <a:t>κλιματικη</a:t>
            </a:r>
            <a:r>
              <a:rPr lang="el-GR" sz="2800" b="1" dirty="0">
                <a:solidFill>
                  <a:srgbClr val="4E7667"/>
                </a:solidFill>
              </a:rPr>
              <a:t> </a:t>
            </a:r>
            <a:r>
              <a:rPr lang="el-GR" sz="2800" b="1" dirty="0" err="1">
                <a:solidFill>
                  <a:srgbClr val="4E7667"/>
                </a:solidFill>
              </a:rPr>
              <a:t>αλλαγη</a:t>
            </a:r>
            <a:r>
              <a:rPr lang="en-US" sz="2800" b="1" dirty="0">
                <a:solidFill>
                  <a:schemeClr val="accent1">
                    <a:lumMod val="50000"/>
                  </a:schemeClr>
                </a:solidFill>
              </a:rPr>
              <a:t/>
            </a:r>
            <a:br>
              <a:rPr lang="en-US" sz="2800" b="1" dirty="0">
                <a:solidFill>
                  <a:schemeClr val="accent1">
                    <a:lumMod val="50000"/>
                  </a:schemeClr>
                </a:solidFill>
              </a:rPr>
            </a:br>
            <a:r>
              <a:rPr lang="en-US" sz="2400" b="1" dirty="0">
                <a:solidFill>
                  <a:schemeClr val="accent6">
                    <a:lumMod val="50000"/>
                  </a:schemeClr>
                </a:solidFill>
              </a:rPr>
              <a:t/>
            </a:r>
            <a:br>
              <a:rPr lang="en-US" sz="2400" b="1" dirty="0">
                <a:solidFill>
                  <a:schemeClr val="accent6">
                    <a:lumMod val="50000"/>
                  </a:schemeClr>
                </a:solidFill>
              </a:rPr>
            </a:br>
            <a:endParaRPr lang="en-US" dirty="0">
              <a:solidFill>
                <a:srgbClr val="4E7667"/>
              </a:solidFill>
            </a:endParaRPr>
          </a:p>
        </p:txBody>
      </p:sp>
      <p:pic>
        <p:nvPicPr>
          <p:cNvPr id="4" name="Picture 2" descr="C:\Users\user\Google Drive\EU Urban Proof_\project logo\logo_png.png"/>
          <p:cNvPicPr>
            <a:picLocks noChangeAspect="1" noChangeArrowheads="1"/>
          </p:cNvPicPr>
          <p:nvPr/>
        </p:nvPicPr>
        <p:blipFill>
          <a:blip r:embed="rId2" cstate="print"/>
          <a:srcRect/>
          <a:stretch>
            <a:fillRect/>
          </a:stretch>
        </p:blipFill>
        <p:spPr bwMode="auto">
          <a:xfrm>
            <a:off x="3165334" y="1064947"/>
            <a:ext cx="6647408" cy="2358640"/>
          </a:xfrm>
          <a:prstGeom prst="rect">
            <a:avLst/>
          </a:prstGeom>
          <a:noFill/>
        </p:spPr>
      </p:pic>
      <p:pic>
        <p:nvPicPr>
          <p:cNvPr id="5" name="Picture 3" descr="Picture1.jpg"/>
          <p:cNvPicPr>
            <a:picLocks noChangeAspect="1"/>
          </p:cNvPicPr>
          <p:nvPr/>
        </p:nvPicPr>
        <p:blipFill>
          <a:blip r:embed="rId3" cstate="print"/>
          <a:stretch>
            <a:fillRect/>
          </a:stretch>
        </p:blipFill>
        <p:spPr>
          <a:xfrm>
            <a:off x="599226" y="865326"/>
            <a:ext cx="1383792" cy="999744"/>
          </a:xfrm>
          <a:prstGeom prst="rect">
            <a:avLst/>
          </a:prstGeom>
        </p:spPr>
      </p:pic>
      <p:sp>
        <p:nvSpPr>
          <p:cNvPr id="7" name="TextBox 6"/>
          <p:cNvSpPr txBox="1"/>
          <p:nvPr/>
        </p:nvSpPr>
        <p:spPr>
          <a:xfrm>
            <a:off x="435450" y="1896411"/>
            <a:ext cx="17193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09EC2">
                    <a:lumMod val="50000"/>
                  </a:srgbClr>
                </a:solidFill>
                <a:effectLst/>
                <a:uLnTx/>
                <a:uFillTx/>
                <a:latin typeface="Gill Sans MT" panose="020B0502020104020203"/>
                <a:ea typeface="+mn-ea"/>
                <a:cs typeface="+mn-cs"/>
              </a:rPr>
              <a:t>LIFE15 CCA/CY/000086</a:t>
            </a:r>
          </a:p>
        </p:txBody>
      </p:sp>
    </p:spTree>
    <p:extLst>
      <p:ext uri="{BB962C8B-B14F-4D97-AF65-F5344CB8AC3E}">
        <p14:creationId xmlns:p14="http://schemas.microsoft.com/office/powerpoint/2010/main" val="470757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3157935" y="6053286"/>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altLang="en-US" sz="2000" b="0" i="0" u="none" strike="noStrike" kern="1200" cap="none" spc="0" normalizeH="0" baseline="0" noProof="0">
              <a:ln>
                <a:noFill/>
              </a:ln>
              <a:solidFill>
                <a:prstClr val="black"/>
              </a:solidFill>
              <a:effectLst/>
              <a:uLnTx/>
              <a:uFillTx/>
              <a:latin typeface="Trebuchet MS" panose="020B0603020202020204" pitchFamily="34" charset="0"/>
              <a:ea typeface="ＭＳ Ｐゴシック" panose="020B0600070205080204" pitchFamily="34" charset="-128"/>
              <a:cs typeface="+mn-cs"/>
            </a:endParaRPr>
          </a:p>
        </p:txBody>
      </p:sp>
      <p:sp>
        <p:nvSpPr>
          <p:cNvPr id="15364" name="Rectangle 54"/>
          <p:cNvSpPr>
            <a:spLocks noChangeArrowheads="1"/>
          </p:cNvSpPr>
          <p:nvPr/>
        </p:nvSpPr>
        <p:spPr bwMode="auto">
          <a:xfrm>
            <a:off x="9939338" y="1889522"/>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a:ln>
                <a:noFill/>
              </a:ln>
              <a:solidFill>
                <a:prstClr val="black"/>
              </a:solidFill>
              <a:effectLst/>
              <a:uLnTx/>
              <a:uFillTx/>
              <a:latin typeface="Trebuchet MS" panose="020B0603020202020204" pitchFamily="34" charset="0"/>
              <a:ea typeface="ＭＳ Ｐゴシック" panose="020B0600070205080204" pitchFamily="34" charset="-128"/>
              <a:cs typeface="+mn-cs"/>
            </a:endParaRPr>
          </a:p>
        </p:txBody>
      </p:sp>
      <p:sp>
        <p:nvSpPr>
          <p:cNvPr id="15365" name="Rectangle 56"/>
          <p:cNvSpPr>
            <a:spLocks noChangeArrowheads="1"/>
          </p:cNvSpPr>
          <p:nvPr/>
        </p:nvSpPr>
        <p:spPr bwMode="auto">
          <a:xfrm>
            <a:off x="477673" y="1960386"/>
            <a:ext cx="5019840" cy="266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E0810E"/>
                </a:solidFill>
                <a:effectLst/>
                <a:uLnTx/>
                <a:uFillTx/>
                <a:latin typeface="Trebuchet MS" panose="020B0603020202020204" pitchFamily="34" charset="0"/>
                <a:ea typeface="ＭＳ Ｐゴシック" panose="020B0600070205080204" pitchFamily="34" charset="-128"/>
                <a:cs typeface="+mn-cs"/>
              </a:rPr>
              <a:t>Περιοχές υλοποίησης του έργου: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FEFAC9">
                    <a:lumMod val="10000"/>
                  </a:srgbClr>
                </a:solidFill>
                <a:effectLst/>
                <a:uLnTx/>
                <a:uFillTx/>
                <a:latin typeface="Trebuchet MS" panose="020B0603020202020204" pitchFamily="34" charset="0"/>
                <a:ea typeface="ＭＳ Ｐゴシック" panose="020B0600070205080204" pitchFamily="34" charset="-128"/>
                <a:cs typeface="+mn-cs"/>
              </a:rPr>
              <a:t>Κύπρος, Ελλάδα, Ιταλία</a:t>
            </a:r>
            <a:endParaRPr kumimoji="0" lang="en-US" sz="1800" b="1" i="0" u="none" strike="noStrike" kern="1200" cap="none" spc="0" normalizeH="0" baseline="0" noProof="0" dirty="0">
              <a:ln>
                <a:noFill/>
              </a:ln>
              <a:solidFill>
                <a:srgbClr val="FEFAC9">
                  <a:lumMod val="10000"/>
                </a:srgbClr>
              </a:solidFill>
              <a:effectLst/>
              <a:uLnTx/>
              <a:uFillTx/>
              <a:latin typeface="Trebuchet MS" panose="020B0603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srgbClr val="B95B7A"/>
              </a:solidFill>
              <a:effectLst/>
              <a:uLnTx/>
              <a:uFillTx/>
              <a:latin typeface="Trebuchet MS" panose="020B0603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E0810E"/>
                </a:solidFill>
                <a:effectLst/>
                <a:uLnTx/>
                <a:uFillTx/>
                <a:latin typeface="Trebuchet MS" panose="020B0603020202020204" pitchFamily="34" charset="0"/>
                <a:ea typeface="ＭＳ Ｐゴシック" panose="020B0600070205080204" pitchFamily="34" charset="-128"/>
                <a:cs typeface="+mn-cs"/>
              </a:rPr>
              <a:t>Προϋπολογισμός: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FEFAC9">
                    <a:lumMod val="10000"/>
                  </a:srgbClr>
                </a:solidFill>
                <a:effectLst/>
                <a:uLnTx/>
                <a:uFillTx/>
                <a:latin typeface="Trebuchet MS" panose="020B0603020202020204" pitchFamily="34" charset="0"/>
                <a:ea typeface="ＭＳ Ｐゴシック" panose="020B0600070205080204" pitchFamily="34" charset="-128"/>
                <a:cs typeface="+mn-cs"/>
              </a:rPr>
              <a:t>1,854,000 € (60% χρηματοδότηση από την Ε.Ε.)</a:t>
            </a:r>
            <a:endParaRPr kumimoji="0" lang="en-US" sz="1800" b="1" i="0" u="none" strike="noStrike" kern="1200" cap="none" spc="0" normalizeH="0" baseline="0" noProof="0" dirty="0">
              <a:ln>
                <a:noFill/>
              </a:ln>
              <a:solidFill>
                <a:srgbClr val="FEFAC9">
                  <a:lumMod val="10000"/>
                </a:srgbClr>
              </a:solidFill>
              <a:effectLst/>
              <a:uLnTx/>
              <a:uFillTx/>
              <a:latin typeface="Trebuchet MS" panose="020B0603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l-GR" sz="1800" b="1" i="0" u="none" strike="noStrike" kern="1200" cap="none" spc="0" normalizeH="0" baseline="0" noProof="0" dirty="0">
                <a:ln>
                  <a:noFill/>
                </a:ln>
                <a:solidFill>
                  <a:srgbClr val="E0810E"/>
                </a:solidFill>
                <a:effectLst/>
                <a:uLnTx/>
                <a:uFillTx/>
                <a:latin typeface="Trebuchet MS" panose="020B0603020202020204" pitchFamily="34" charset="0"/>
                <a:ea typeface="ＭＳ Ｐゴシック" panose="020B0600070205080204" pitchFamily="34" charset="-128"/>
                <a:cs typeface="+mn-cs"/>
              </a:rPr>
              <a:t>Διάρκεια: </a:t>
            </a:r>
            <a:r>
              <a:rPr kumimoji="0" lang="el-GR" sz="1800" b="1" i="0" u="none" strike="noStrike" kern="1200" cap="none" spc="0" normalizeH="0" baseline="0" noProof="0" dirty="0">
                <a:ln>
                  <a:noFill/>
                </a:ln>
                <a:solidFill>
                  <a:srgbClr val="FEFAC9">
                    <a:lumMod val="10000"/>
                  </a:srgbClr>
                </a:solidFill>
                <a:effectLst/>
                <a:uLnTx/>
                <a:uFillTx/>
                <a:latin typeface="Trebuchet MS" panose="020B0603020202020204" pitchFamily="34" charset="0"/>
                <a:ea typeface="ＭＳ Ｐゴシック" panose="020B0600070205080204" pitchFamily="34" charset="-128"/>
                <a:cs typeface="+mn-cs"/>
              </a:rPr>
              <a:t>44 μήνες</a:t>
            </a:r>
            <a:r>
              <a:rPr kumimoji="0" lang="el-GR" sz="1800" b="1" i="0" u="none" strike="noStrike" kern="1200" cap="none" spc="0" normalizeH="0" baseline="0" noProof="0" dirty="0">
                <a:ln>
                  <a:noFill/>
                </a:ln>
                <a:solidFill>
                  <a:srgbClr val="B95B7A"/>
                </a:solidFill>
                <a:effectLst/>
                <a:uLnTx/>
                <a:uFillTx/>
                <a:latin typeface="Trebuchet MS" panose="020B0603020202020204" pitchFamily="34" charset="0"/>
                <a:ea typeface="ＭＳ Ｐゴシック" panose="020B0600070205080204" pitchFamily="34" charset="-128"/>
                <a:cs typeface="+mn-cs"/>
              </a:rPr>
              <a:t/>
            </a:r>
            <a:br>
              <a:rPr kumimoji="0" lang="el-GR" sz="1800" b="1" i="0" u="none" strike="noStrike" kern="1200" cap="none" spc="0" normalizeH="0" baseline="0" noProof="0" dirty="0">
                <a:ln>
                  <a:noFill/>
                </a:ln>
                <a:solidFill>
                  <a:srgbClr val="B95B7A"/>
                </a:solidFill>
                <a:effectLst/>
                <a:uLnTx/>
                <a:uFillTx/>
                <a:latin typeface="Trebuchet MS" panose="020B0603020202020204" pitchFamily="34" charset="0"/>
                <a:ea typeface="ＭＳ Ｐゴシック" panose="020B0600070205080204" pitchFamily="34" charset="-128"/>
                <a:cs typeface="+mn-cs"/>
              </a:rPr>
            </a:br>
            <a:r>
              <a:rPr kumimoji="0" lang="el-GR" sz="1800" b="1" i="0" u="none" strike="noStrike" kern="1200" cap="none" spc="0" normalizeH="0" baseline="0" noProof="0" dirty="0">
                <a:ln>
                  <a:noFill/>
                </a:ln>
                <a:solidFill>
                  <a:srgbClr val="E0810E"/>
                </a:solidFill>
                <a:effectLst/>
                <a:uLnTx/>
                <a:uFillTx/>
                <a:latin typeface="Trebuchet MS" panose="020B0603020202020204" pitchFamily="34" charset="0"/>
                <a:ea typeface="ＭＳ Ｐゴシック" panose="020B0600070205080204" pitchFamily="34" charset="-128"/>
                <a:cs typeface="+mn-cs"/>
              </a:rPr>
              <a:t>Έναρξη έργου: </a:t>
            </a:r>
            <a:r>
              <a:rPr kumimoji="0" lang="el-GR" sz="1800" b="1" i="0" u="none" strike="noStrike" kern="1200" cap="none" spc="0" normalizeH="0" baseline="0" noProof="0" dirty="0">
                <a:ln>
                  <a:noFill/>
                </a:ln>
                <a:solidFill>
                  <a:srgbClr val="FEFAC9">
                    <a:lumMod val="10000"/>
                  </a:srgbClr>
                </a:solidFill>
                <a:effectLst/>
                <a:uLnTx/>
                <a:uFillTx/>
                <a:latin typeface="Trebuchet MS" panose="020B0603020202020204" pitchFamily="34" charset="0"/>
                <a:ea typeface="ＭＳ Ｐゴシック" panose="020B0600070205080204" pitchFamily="34" charset="-128"/>
                <a:cs typeface="+mn-cs"/>
              </a:rPr>
              <a:t>01/10/2016 </a:t>
            </a:r>
            <a:r>
              <a:rPr kumimoji="0" lang="el-GR" sz="1800" b="1" i="0" u="none" strike="noStrike" kern="1200" cap="none" spc="0" normalizeH="0" baseline="0" noProof="0" dirty="0">
                <a:ln>
                  <a:noFill/>
                </a:ln>
                <a:solidFill>
                  <a:srgbClr val="B95B7A"/>
                </a:solidFill>
                <a:effectLst/>
                <a:uLnTx/>
                <a:uFillTx/>
                <a:latin typeface="Trebuchet MS" panose="020B0603020202020204" pitchFamily="34" charset="0"/>
                <a:ea typeface="ＭＳ Ｐゴシック" panose="020B0600070205080204" pitchFamily="34" charset="-128"/>
                <a:cs typeface="+mn-cs"/>
              </a:rPr>
              <a:t/>
            </a:r>
            <a:br>
              <a:rPr kumimoji="0" lang="el-GR" sz="1800" b="1" i="0" u="none" strike="noStrike" kern="1200" cap="none" spc="0" normalizeH="0" baseline="0" noProof="0" dirty="0">
                <a:ln>
                  <a:noFill/>
                </a:ln>
                <a:solidFill>
                  <a:srgbClr val="B95B7A"/>
                </a:solidFill>
                <a:effectLst/>
                <a:uLnTx/>
                <a:uFillTx/>
                <a:latin typeface="Trebuchet MS" panose="020B0603020202020204" pitchFamily="34" charset="0"/>
                <a:ea typeface="ＭＳ Ｐゴシック" panose="020B0600070205080204" pitchFamily="34" charset="-128"/>
                <a:cs typeface="+mn-cs"/>
              </a:rPr>
            </a:br>
            <a:r>
              <a:rPr kumimoji="0" lang="el-GR" sz="1800" b="1" i="0" u="none" strike="noStrike" kern="1200" cap="none" spc="0" normalizeH="0" baseline="0" noProof="0" dirty="0">
                <a:ln>
                  <a:noFill/>
                </a:ln>
                <a:solidFill>
                  <a:srgbClr val="E0810E"/>
                </a:solidFill>
                <a:effectLst/>
                <a:uLnTx/>
                <a:uFillTx/>
                <a:latin typeface="Trebuchet MS" panose="020B0603020202020204" pitchFamily="34" charset="0"/>
                <a:ea typeface="ＭＳ Ｐゴシック" panose="020B0600070205080204" pitchFamily="34" charset="-128"/>
                <a:cs typeface="+mn-cs"/>
              </a:rPr>
              <a:t>Λήξη έργου: </a:t>
            </a:r>
            <a:r>
              <a:rPr kumimoji="0" lang="el-GR" sz="1800" b="1" i="0" u="none" strike="noStrike" kern="1200" cap="none" spc="0" normalizeH="0" baseline="0" noProof="0" dirty="0">
                <a:ln>
                  <a:noFill/>
                </a:ln>
                <a:solidFill>
                  <a:srgbClr val="FEFAC9">
                    <a:lumMod val="10000"/>
                  </a:srgbClr>
                </a:solidFill>
                <a:effectLst/>
                <a:uLnTx/>
                <a:uFillTx/>
                <a:latin typeface="Trebuchet MS" panose="020B0603020202020204" pitchFamily="34" charset="0"/>
                <a:ea typeface="ＭＳ Ｐゴシック" panose="020B0600070205080204" pitchFamily="34" charset="-128"/>
                <a:cs typeface="+mn-cs"/>
              </a:rPr>
              <a:t>31/05/2020</a:t>
            </a:r>
          </a:p>
        </p:txBody>
      </p:sp>
      <p:sp>
        <p:nvSpPr>
          <p:cNvPr id="211013" name="AutoShape 69"/>
          <p:cNvSpPr>
            <a:spLocks noChangeArrowheads="1"/>
          </p:cNvSpPr>
          <p:nvPr/>
        </p:nvSpPr>
        <p:spPr bwMode="auto">
          <a:xfrm>
            <a:off x="8077200" y="2100659"/>
            <a:ext cx="228600" cy="152400"/>
          </a:xfrm>
          <a:prstGeom prst="star5">
            <a:avLst/>
          </a:prstGeom>
          <a:solidFill>
            <a:schemeClr val="accent1"/>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rebuchet MS" pitchFamily="-109" charset="0"/>
              <a:ea typeface="+mn-ea"/>
              <a:cs typeface="+mn-cs"/>
            </a:endParaRPr>
          </a:p>
        </p:txBody>
      </p:sp>
      <p:pic>
        <p:nvPicPr>
          <p:cNvPr id="15374" name="Εικόνα 3"/>
          <p:cNvPicPr>
            <a:picLocks noChangeAspect="1"/>
          </p:cNvPicPr>
          <p:nvPr/>
        </p:nvPicPr>
        <p:blipFill>
          <a:blip r:embed="rId3" cstate="print">
            <a:extLst>
              <a:ext uri="{28A0092B-C50C-407E-A947-70E740481C1C}">
                <a14:useLocalDpi xmlns:a14="http://schemas.microsoft.com/office/drawing/2010/main" val="0"/>
              </a:ext>
            </a:extLst>
          </a:blip>
          <a:srcRect l="11385" r="9947" b="11674"/>
          <a:stretch>
            <a:fillRect/>
          </a:stretch>
        </p:blipFill>
        <p:spPr bwMode="auto">
          <a:xfrm>
            <a:off x="5497512" y="1880313"/>
            <a:ext cx="5387975" cy="28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a:xfrm>
            <a:off x="718783" y="614154"/>
            <a:ext cx="10754435" cy="1158667"/>
          </a:xfrm>
        </p:spPr>
        <p:txBody>
          <a:bodyPr anchor="ctr">
            <a:noAutofit/>
          </a:bodyPr>
          <a:lstStyle/>
          <a:p>
            <a:r>
              <a:rPr lang="el-GR" sz="3200" dirty="0" err="1"/>
              <a:t>Γενικα</a:t>
            </a:r>
            <a:r>
              <a:rPr lang="el-GR" sz="3200" dirty="0"/>
              <a:t> για το </a:t>
            </a:r>
            <a:r>
              <a:rPr lang="el-GR" sz="3200" dirty="0" err="1"/>
              <a:t>εργο</a:t>
            </a:r>
            <a:r>
              <a:rPr lang="el-GR" sz="3200" dirty="0"/>
              <a:t> </a:t>
            </a:r>
            <a:r>
              <a:rPr lang="en-US" sz="3200" dirty="0"/>
              <a:t>Life </a:t>
            </a:r>
            <a:r>
              <a:rPr lang="en-US" sz="3200" dirty="0" err="1"/>
              <a:t>urbaproof</a:t>
            </a:r>
            <a:endParaRPr lang="en-US" sz="3200" dirty="0"/>
          </a:p>
        </p:txBody>
      </p:sp>
      <p:sp>
        <p:nvSpPr>
          <p:cNvPr id="4" name="TextBox 3"/>
          <p:cNvSpPr txBox="1"/>
          <p:nvPr/>
        </p:nvSpPr>
        <p:spPr>
          <a:xfrm>
            <a:off x="1624084" y="5038808"/>
            <a:ext cx="8670478" cy="1323439"/>
          </a:xfrm>
          <a:prstGeom prst="rect">
            <a:avLst/>
          </a:prstGeom>
          <a:no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000" b="1" i="1" u="none" strike="noStrike" kern="1200" cap="none" spc="0" normalizeH="0" baseline="0" noProof="0" dirty="0">
                <a:ln>
                  <a:noFill/>
                </a:ln>
                <a:solidFill>
                  <a:srgbClr val="A5B592">
                    <a:lumMod val="50000"/>
                  </a:srgbClr>
                </a:solidFill>
                <a:effectLst/>
                <a:uLnTx/>
                <a:uFillTx/>
                <a:latin typeface="Corbel" panose="020B0503020204020204" pitchFamily="34" charset="0"/>
                <a:ea typeface="+mn-ea"/>
                <a:cs typeface="+mn-cs"/>
              </a:rPr>
              <a:t>Ο γενικός στόχος του έργου UrbanProof είναι η ενίσχυση της ανθεκτικότητας των δήμων στην κλιματική αλλαγή εξοπλίζοντάς τους με ένα ισχυρό εργαλείο για την υποστήριξη της ενημερωμένης λήψης αποφάσεων στο σχεδιασμό της προσαρμογής στην κλιματική αλλαγή. </a:t>
            </a:r>
            <a:endParaRPr kumimoji="0" lang="en-US" sz="2000" b="1" i="1" u="none" strike="noStrike" kern="1200" cap="none" spc="0" normalizeH="0" baseline="0" noProof="0" dirty="0">
              <a:ln>
                <a:noFill/>
              </a:ln>
              <a:solidFill>
                <a:srgbClr val="A5B592">
                  <a:lumMod val="50000"/>
                </a:srgbClr>
              </a:solidFill>
              <a:effectLst/>
              <a:uLnTx/>
              <a:uFillTx/>
              <a:latin typeface="Gill Sans MT" panose="020B0502020104020203"/>
              <a:ea typeface="+mn-ea"/>
              <a:cs typeface="+mn-cs"/>
            </a:endParaRPr>
          </a:p>
        </p:txBody>
      </p:sp>
      <p:pic>
        <p:nvPicPr>
          <p:cNvPr id="9" name="Picture 2" descr="C:\Users\user\Google Drive\EU Urban Proof_\project logo\logo_png.png"/>
          <p:cNvPicPr>
            <a:picLocks noChangeAspect="1" noChangeArrowheads="1"/>
          </p:cNvPicPr>
          <p:nvPr/>
        </p:nvPicPr>
        <p:blipFill>
          <a:blip r:embed="rId4" cstate="print"/>
          <a:srcRect/>
          <a:stretch>
            <a:fillRect/>
          </a:stretch>
        </p:blipFill>
        <p:spPr bwMode="auto">
          <a:xfrm>
            <a:off x="8468382" y="648525"/>
            <a:ext cx="3014099" cy="1069465"/>
          </a:xfrm>
          <a:prstGeom prst="rect">
            <a:avLst/>
          </a:prstGeom>
          <a:noFill/>
        </p:spPr>
      </p:pic>
    </p:spTree>
    <p:extLst>
      <p:ext uri="{BB962C8B-B14F-4D97-AF65-F5344CB8AC3E}">
        <p14:creationId xmlns:p14="http://schemas.microsoft.com/office/powerpoint/2010/main" val="38859249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rmAutofit/>
          </a:bodyPr>
          <a:lstStyle/>
          <a:p>
            <a:r>
              <a:rPr lang="el-GR" sz="4000" b="1" dirty="0" err="1"/>
              <a:t>Εταιροι</a:t>
            </a:r>
            <a:r>
              <a:rPr lang="el-GR" sz="4000" b="1" dirty="0"/>
              <a:t> του </a:t>
            </a:r>
            <a:r>
              <a:rPr lang="el-GR" sz="4000" b="1" dirty="0" err="1"/>
              <a:t>εργου</a:t>
            </a:r>
            <a:endParaRPr lang="en-US" sz="4000" b="1" dirty="0"/>
          </a:p>
        </p:txBody>
      </p:sp>
      <p:pic>
        <p:nvPicPr>
          <p:cNvPr id="4" name="Εικόνα 3"/>
          <p:cNvPicPr>
            <a:picLocks noChangeAspect="1"/>
          </p:cNvPicPr>
          <p:nvPr/>
        </p:nvPicPr>
        <p:blipFill>
          <a:blip r:embed="rId2" cstate="print"/>
          <a:stretch>
            <a:fillRect/>
          </a:stretch>
        </p:blipFill>
        <p:spPr>
          <a:xfrm>
            <a:off x="4823255" y="2376561"/>
            <a:ext cx="2057400" cy="1323975"/>
          </a:xfrm>
          <a:prstGeom prst="rect">
            <a:avLst/>
          </a:prstGeom>
        </p:spPr>
      </p:pic>
      <p:pic>
        <p:nvPicPr>
          <p:cNvPr id="5" name="Εικόνα 4"/>
          <p:cNvPicPr>
            <a:picLocks noChangeAspect="1"/>
          </p:cNvPicPr>
          <p:nvPr/>
        </p:nvPicPr>
        <p:blipFill>
          <a:blip r:embed="rId3" cstate="print"/>
          <a:stretch>
            <a:fillRect/>
          </a:stretch>
        </p:blipFill>
        <p:spPr>
          <a:xfrm>
            <a:off x="4680380" y="3799805"/>
            <a:ext cx="2200275" cy="1362075"/>
          </a:xfrm>
          <a:prstGeom prst="rect">
            <a:avLst/>
          </a:prstGeom>
        </p:spPr>
      </p:pic>
      <p:pic>
        <p:nvPicPr>
          <p:cNvPr id="6" name="Εικόνα 5"/>
          <p:cNvPicPr>
            <a:picLocks noChangeAspect="1"/>
          </p:cNvPicPr>
          <p:nvPr/>
        </p:nvPicPr>
        <p:blipFill rotWithShape="1">
          <a:blip r:embed="rId4" cstate="print"/>
          <a:srcRect b="18607"/>
          <a:stretch/>
        </p:blipFill>
        <p:spPr>
          <a:xfrm>
            <a:off x="4940399" y="5394457"/>
            <a:ext cx="1613454" cy="1008000"/>
          </a:xfrm>
          <a:prstGeom prst="rect">
            <a:avLst/>
          </a:prstGeom>
        </p:spPr>
      </p:pic>
      <p:pic>
        <p:nvPicPr>
          <p:cNvPr id="7" name="Εικόνα 6"/>
          <p:cNvPicPr>
            <a:picLocks noChangeAspect="1"/>
          </p:cNvPicPr>
          <p:nvPr/>
        </p:nvPicPr>
        <p:blipFill rotWithShape="1">
          <a:blip r:embed="rId5" cstate="print"/>
          <a:srcRect b="16657"/>
          <a:stretch/>
        </p:blipFill>
        <p:spPr>
          <a:xfrm>
            <a:off x="9671191" y="3063839"/>
            <a:ext cx="1348685" cy="1116000"/>
          </a:xfrm>
          <a:prstGeom prst="rect">
            <a:avLst/>
          </a:prstGeom>
        </p:spPr>
      </p:pic>
      <p:pic>
        <p:nvPicPr>
          <p:cNvPr id="8" name="Εικόνα 7"/>
          <p:cNvPicPr>
            <a:picLocks noChangeAspect="1"/>
          </p:cNvPicPr>
          <p:nvPr/>
        </p:nvPicPr>
        <p:blipFill rotWithShape="1">
          <a:blip r:embed="rId6" cstate="print"/>
          <a:srcRect b="19898"/>
          <a:stretch/>
        </p:blipFill>
        <p:spPr>
          <a:xfrm>
            <a:off x="7406913" y="3203706"/>
            <a:ext cx="1808357" cy="836265"/>
          </a:xfrm>
          <a:prstGeom prst="rect">
            <a:avLst/>
          </a:prstGeom>
        </p:spPr>
      </p:pic>
      <p:pic>
        <p:nvPicPr>
          <p:cNvPr id="9" name="Εικόνα 8"/>
          <p:cNvPicPr>
            <a:picLocks noChangeAspect="1"/>
          </p:cNvPicPr>
          <p:nvPr/>
        </p:nvPicPr>
        <p:blipFill rotWithShape="1">
          <a:blip r:embed="rId7" cstate="print"/>
          <a:srcRect b="17207"/>
          <a:stretch/>
        </p:blipFill>
        <p:spPr>
          <a:xfrm>
            <a:off x="7532400" y="4450247"/>
            <a:ext cx="1557382" cy="1281633"/>
          </a:xfrm>
          <a:prstGeom prst="rect">
            <a:avLst/>
          </a:prstGeom>
        </p:spPr>
      </p:pic>
      <p:pic>
        <p:nvPicPr>
          <p:cNvPr id="10" name="Εικόνα 9"/>
          <p:cNvPicPr>
            <a:picLocks noChangeAspect="1"/>
          </p:cNvPicPr>
          <p:nvPr/>
        </p:nvPicPr>
        <p:blipFill rotWithShape="1">
          <a:blip r:embed="rId8" cstate="print"/>
          <a:srcRect b="17679"/>
          <a:stretch/>
        </p:blipFill>
        <p:spPr>
          <a:xfrm>
            <a:off x="9548195" y="4468714"/>
            <a:ext cx="1660417" cy="1244700"/>
          </a:xfrm>
          <a:prstGeom prst="rect">
            <a:avLst/>
          </a:prstGeom>
        </p:spPr>
      </p:pic>
      <p:pic>
        <p:nvPicPr>
          <p:cNvPr id="11" name="Εικόνα 10"/>
          <p:cNvPicPr>
            <a:picLocks noChangeAspect="1"/>
          </p:cNvPicPr>
          <p:nvPr/>
        </p:nvPicPr>
        <p:blipFill>
          <a:blip r:embed="rId9" cstate="print"/>
          <a:stretch>
            <a:fillRect/>
          </a:stretch>
        </p:blipFill>
        <p:spPr>
          <a:xfrm>
            <a:off x="1686153" y="2828511"/>
            <a:ext cx="2018305" cy="1573908"/>
          </a:xfrm>
          <a:prstGeom prst="rect">
            <a:avLst/>
          </a:prstGeom>
        </p:spPr>
      </p:pic>
      <p:sp>
        <p:nvSpPr>
          <p:cNvPr id="12" name="TextBox 11"/>
          <p:cNvSpPr txBox="1"/>
          <p:nvPr/>
        </p:nvSpPr>
        <p:spPr>
          <a:xfrm>
            <a:off x="1246596" y="4562747"/>
            <a:ext cx="2952328"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Τμήμα Περιβάλλοντος, Υπουργείο Γεωργίας, Αγροτικής Ανάπτυξης και Περιβάλλοντος Κύπρου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Συντονιστής έργου</a:t>
            </a:r>
            <a:endParaRPr kumimoji="0" lang="en-US" sz="16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3" name="TextBox 12"/>
          <p:cNvSpPr txBox="1"/>
          <p:nvPr/>
        </p:nvSpPr>
        <p:spPr>
          <a:xfrm>
            <a:off x="4794046" y="6352608"/>
            <a:ext cx="193514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Πανεπιστήμιο Βενετίας</a:t>
            </a:r>
            <a:endParaRPr kumimoji="0" lang="en-US" sz="1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4" name="TextBox 13"/>
          <p:cNvSpPr txBox="1"/>
          <p:nvPr/>
        </p:nvSpPr>
        <p:spPr>
          <a:xfrm>
            <a:off x="1113404" y="2254246"/>
            <a:ext cx="313579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EFAC9">
                    <a:lumMod val="10000"/>
                  </a:srgbClr>
                </a:solidFill>
                <a:effectLst/>
                <a:uLnTx/>
                <a:uFillTx/>
                <a:latin typeface="Corbel" panose="020B0503020204020204" pitchFamily="34" charset="0"/>
                <a:ea typeface="+mn-ea"/>
                <a:cs typeface="+mn-cs"/>
              </a:rPr>
              <a:t>Κυβερνητικός φορέας</a:t>
            </a:r>
            <a:endParaRPr kumimoji="0" lang="en-US" sz="2400" b="1" i="0" u="none" strike="noStrike" kern="1200" cap="none" spc="0" normalizeH="0" baseline="0" noProof="0" dirty="0">
              <a:ln>
                <a:noFill/>
              </a:ln>
              <a:solidFill>
                <a:srgbClr val="FEFAC9">
                  <a:lumMod val="10000"/>
                </a:srgbClr>
              </a:solidFill>
              <a:effectLst/>
              <a:uLnTx/>
              <a:uFillTx/>
              <a:latin typeface="Gill Sans MT" panose="020B0502020104020203"/>
              <a:ea typeface="+mn-ea"/>
              <a:cs typeface="+mn-cs"/>
            </a:endParaRPr>
          </a:p>
        </p:txBody>
      </p:sp>
      <p:pic>
        <p:nvPicPr>
          <p:cNvPr id="15" name="Picture 2" descr="C:\Users\user\Google Drive\EU Urban Proof_\project logo\logo_png.png"/>
          <p:cNvPicPr>
            <a:picLocks noChangeAspect="1" noChangeArrowheads="1"/>
          </p:cNvPicPr>
          <p:nvPr/>
        </p:nvPicPr>
        <p:blipFill>
          <a:blip r:embed="rId10" cstate="print"/>
          <a:srcRect/>
          <a:stretch>
            <a:fillRect/>
          </a:stretch>
        </p:blipFill>
        <p:spPr bwMode="auto">
          <a:xfrm>
            <a:off x="8468382" y="648525"/>
            <a:ext cx="3014099" cy="1069465"/>
          </a:xfrm>
          <a:prstGeom prst="rect">
            <a:avLst/>
          </a:prstGeom>
          <a:noFill/>
        </p:spPr>
      </p:pic>
      <p:sp>
        <p:nvSpPr>
          <p:cNvPr id="16" name="Ορθογώνιο 15"/>
          <p:cNvSpPr/>
          <p:nvPr/>
        </p:nvSpPr>
        <p:spPr>
          <a:xfrm>
            <a:off x="4476463" y="2347417"/>
            <a:ext cx="2702257" cy="435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Ορθογώνιο 16"/>
          <p:cNvSpPr/>
          <p:nvPr/>
        </p:nvSpPr>
        <p:spPr>
          <a:xfrm>
            <a:off x="7328845" y="2720563"/>
            <a:ext cx="3989860" cy="328445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Ορθογώνιο 17"/>
          <p:cNvSpPr/>
          <p:nvPr/>
        </p:nvSpPr>
        <p:spPr>
          <a:xfrm>
            <a:off x="1064276" y="2828511"/>
            <a:ext cx="3262063" cy="310826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TextBox 18"/>
          <p:cNvSpPr txBox="1"/>
          <p:nvPr/>
        </p:nvSpPr>
        <p:spPr>
          <a:xfrm>
            <a:off x="4282742" y="1817712"/>
            <a:ext cx="309623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EFAC9">
                    <a:lumMod val="10000"/>
                  </a:srgbClr>
                </a:solidFill>
                <a:effectLst/>
                <a:uLnTx/>
                <a:uFillTx/>
                <a:latin typeface="Corbel" panose="020B0503020204020204" pitchFamily="34" charset="0"/>
                <a:ea typeface="+mn-ea"/>
                <a:cs typeface="+mn-cs"/>
              </a:rPr>
              <a:t>Ερευνητικά ιδρύματα</a:t>
            </a:r>
            <a:endParaRPr kumimoji="0" lang="en-US" sz="2400" b="1" i="0" u="none" strike="noStrike" kern="1200" cap="none" spc="0" normalizeH="0" baseline="0" noProof="0" dirty="0">
              <a:ln>
                <a:noFill/>
              </a:ln>
              <a:solidFill>
                <a:srgbClr val="FEFAC9">
                  <a:lumMod val="10000"/>
                </a:srgbClr>
              </a:solidFill>
              <a:effectLst/>
              <a:uLnTx/>
              <a:uFillTx/>
              <a:latin typeface="Gill Sans MT" panose="020B0502020104020203"/>
              <a:ea typeface="+mn-ea"/>
              <a:cs typeface="+mn-cs"/>
            </a:endParaRPr>
          </a:p>
        </p:txBody>
      </p:sp>
      <p:sp>
        <p:nvSpPr>
          <p:cNvPr id="20" name="TextBox 19"/>
          <p:cNvSpPr txBox="1"/>
          <p:nvPr/>
        </p:nvSpPr>
        <p:spPr>
          <a:xfrm>
            <a:off x="8820271" y="2134735"/>
            <a:ext cx="100700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EFAC9">
                    <a:lumMod val="10000"/>
                  </a:srgbClr>
                </a:solidFill>
                <a:effectLst/>
                <a:uLnTx/>
                <a:uFillTx/>
                <a:latin typeface="Corbel" panose="020B0503020204020204" pitchFamily="34" charset="0"/>
                <a:ea typeface="+mn-ea"/>
                <a:cs typeface="+mn-cs"/>
              </a:rPr>
              <a:t>Δήμοι</a:t>
            </a:r>
            <a:endParaRPr kumimoji="0" lang="en-US" sz="2400" b="1" i="0" u="none" strike="noStrike" kern="1200" cap="none" spc="0" normalizeH="0" baseline="0" noProof="0" dirty="0">
              <a:ln>
                <a:noFill/>
              </a:ln>
              <a:solidFill>
                <a:srgbClr val="FEFAC9">
                  <a:lumMod val="10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1454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rmAutofit/>
          </a:bodyPr>
          <a:lstStyle/>
          <a:p>
            <a:r>
              <a:rPr lang="el-GR" sz="3600" b="1" dirty="0" err="1"/>
              <a:t>Εξεταζομενεσ</a:t>
            </a:r>
            <a:r>
              <a:rPr lang="el-GR" sz="3600" b="1" dirty="0"/>
              <a:t> </a:t>
            </a:r>
            <a:r>
              <a:rPr lang="el-GR" sz="3600" b="1" dirty="0" err="1"/>
              <a:t>επιπτωσεις</a:t>
            </a:r>
            <a:endParaRPr lang="en-US" sz="3600" b="1" dirty="0"/>
          </a:p>
        </p:txBody>
      </p:sp>
      <p:sp>
        <p:nvSpPr>
          <p:cNvPr id="3" name="Ορθογώνιο 2"/>
          <p:cNvSpPr/>
          <p:nvPr/>
        </p:nvSpPr>
        <p:spPr>
          <a:xfrm>
            <a:off x="696036" y="1992229"/>
            <a:ext cx="10909474" cy="4246082"/>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Στρογγυλεμένο ορθογώνιο 3"/>
          <p:cNvSpPr/>
          <p:nvPr/>
        </p:nvSpPr>
        <p:spPr>
          <a:xfrm>
            <a:off x="1679500" y="3215173"/>
            <a:ext cx="223224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Διαθεσιμότητα νερού και ξηρασία</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 name="Στρογγυλεμένο ορθογώνιο 4"/>
          <p:cNvSpPr/>
          <p:nvPr/>
        </p:nvSpPr>
        <p:spPr>
          <a:xfrm>
            <a:off x="5179172" y="3199036"/>
            <a:ext cx="223200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Πλημμύρες</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6" name="Στρογγυλεμένο ορθογώνιο 5"/>
          <p:cNvSpPr/>
          <p:nvPr/>
        </p:nvSpPr>
        <p:spPr>
          <a:xfrm>
            <a:off x="1669601" y="5183169"/>
            <a:ext cx="223200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Καύσωνες και υγεία</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 name="Στρογγυλεμένο ορθογώνιο 6"/>
          <p:cNvSpPr/>
          <p:nvPr/>
        </p:nvSpPr>
        <p:spPr>
          <a:xfrm>
            <a:off x="5008733" y="5229975"/>
            <a:ext cx="2565779"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Υψηλές θερμοκρασίες και ενεργειακή ζήτηση</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 name="Στρογγυλεμένο ορθογώνιο 7"/>
          <p:cNvSpPr/>
          <p:nvPr/>
        </p:nvSpPr>
        <p:spPr>
          <a:xfrm>
            <a:off x="8851134" y="3229311"/>
            <a:ext cx="223200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Περι</a:t>
            </a:r>
            <a:r>
              <a:rPr kumimoji="0" lang="el-GR"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-αστικές πυρκαγιές</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Στρογγυλεμένο ορθογώνιο 8"/>
          <p:cNvSpPr/>
          <p:nvPr/>
        </p:nvSpPr>
        <p:spPr>
          <a:xfrm>
            <a:off x="8790706" y="5179861"/>
            <a:ext cx="223200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Υπερβάσεις όζοντος</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 name="Picture 2" descr="Image result for drough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278"/>
          <a:stretch/>
        </p:blipFill>
        <p:spPr bwMode="auto">
          <a:xfrm>
            <a:off x="1693539" y="2253053"/>
            <a:ext cx="2160488" cy="9626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flood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67" t="29172" r="19189" b="13947"/>
          <a:stretch/>
        </p:blipFill>
        <p:spPr bwMode="auto">
          <a:xfrm>
            <a:off x="5251180" y="2223255"/>
            <a:ext cx="2160240" cy="9659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www.eea.europa.eu/highlights/summer-ozone-at-harmful-levels/image_xlar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058" b="21654"/>
          <a:stretch/>
        </p:blipFill>
        <p:spPr bwMode="auto">
          <a:xfrm>
            <a:off x="8845574" y="4193287"/>
            <a:ext cx="2129687" cy="9898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urban fi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993" b="7547"/>
          <a:stretch/>
        </p:blipFill>
        <p:spPr bwMode="auto">
          <a:xfrm>
            <a:off x="8876037" y="2242787"/>
            <a:ext cx="2149624" cy="9728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Image result for heatwaves healt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14910"/>
          <a:stretch/>
        </p:blipFill>
        <p:spPr bwMode="auto">
          <a:xfrm>
            <a:off x="1775678" y="4193288"/>
            <a:ext cx="2041897" cy="977048"/>
          </a:xfrm>
          <a:prstGeom prst="rect">
            <a:avLst/>
          </a:prstGeom>
          <a:noFill/>
          <a:extLst>
            <a:ext uri="{909E8E84-426E-40DD-AFC4-6F175D3DCCD1}">
              <a14:hiddenFill xmlns:a14="http://schemas.microsoft.com/office/drawing/2010/main">
                <a:solidFill>
                  <a:srgbClr val="FFFFFF"/>
                </a:solidFill>
              </a14:hiddenFill>
            </a:ext>
          </a:extLst>
        </p:spPr>
      </p:pic>
      <p:pic>
        <p:nvPicPr>
          <p:cNvPr id="15" name="Εικόνα 14"/>
          <p:cNvPicPr>
            <a:picLocks noChangeAspect="1"/>
          </p:cNvPicPr>
          <p:nvPr/>
        </p:nvPicPr>
        <p:blipFill rotWithShape="1">
          <a:blip r:embed="rId7" cstate="print"/>
          <a:srcRect t="3697" b="1"/>
          <a:stretch/>
        </p:blipFill>
        <p:spPr>
          <a:xfrm>
            <a:off x="5252958" y="4193288"/>
            <a:ext cx="2129687" cy="1057172"/>
          </a:xfrm>
          <a:prstGeom prst="rect">
            <a:avLst/>
          </a:prstGeom>
        </p:spPr>
      </p:pic>
      <p:pic>
        <p:nvPicPr>
          <p:cNvPr id="16" name="Picture 2" descr="C:\Users\user\Google Drive\EU Urban Proof_\project logo\logo_png.png"/>
          <p:cNvPicPr>
            <a:picLocks noChangeAspect="1" noChangeArrowheads="1"/>
          </p:cNvPicPr>
          <p:nvPr/>
        </p:nvPicPr>
        <p:blipFill>
          <a:blip r:embed="rId8" cstate="print"/>
          <a:srcRect/>
          <a:stretch>
            <a:fillRect/>
          </a:stretch>
        </p:blipFill>
        <p:spPr bwMode="auto">
          <a:xfrm>
            <a:off x="8618510" y="662173"/>
            <a:ext cx="3014099" cy="1069465"/>
          </a:xfrm>
          <a:prstGeom prst="rect">
            <a:avLst/>
          </a:prstGeom>
          <a:noFill/>
        </p:spPr>
      </p:pic>
    </p:spTree>
    <p:extLst>
      <p:ext uri="{BB962C8B-B14F-4D97-AF65-F5344CB8AC3E}">
        <p14:creationId xmlns:p14="http://schemas.microsoft.com/office/powerpoint/2010/main" val="249068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784707" y="4914054"/>
            <a:ext cx="2841292" cy="1332000"/>
          </a:xfrm>
          <a:prstGeom prst="rect">
            <a:avLst/>
          </a:prstGeom>
          <a:ln>
            <a:noFill/>
          </a:ln>
          <a:effectLst>
            <a:outerShdw blurRad="292100" dist="139700" dir="2700000" algn="tl" rotWithShape="0">
              <a:srgbClr val="333333">
                <a:alpha val="65000"/>
              </a:srgbClr>
            </a:outerShdw>
          </a:effectLst>
        </p:spPr>
      </p:pic>
      <p:graphicFrame>
        <p:nvGraphicFramePr>
          <p:cNvPr id="8" name="Diagram 7"/>
          <p:cNvGraphicFramePr/>
          <p:nvPr>
            <p:extLst>
              <p:ext uri="{D42A27DB-BD31-4B8C-83A1-F6EECF244321}">
                <p14:modId xmlns:p14="http://schemas.microsoft.com/office/powerpoint/2010/main" val="2281856473"/>
              </p:ext>
            </p:extLst>
          </p:nvPr>
        </p:nvGraphicFramePr>
        <p:xfrm>
          <a:off x="2032000" y="1431850"/>
          <a:ext cx="8128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484" name="Picture 4"/>
          <p:cNvPicPr>
            <a:picLocks noChangeAspect="1" noChangeArrowheads="1"/>
          </p:cNvPicPr>
          <p:nvPr/>
        </p:nvPicPr>
        <p:blipFill>
          <a:blip r:embed="rId8" cstate="print"/>
          <a:srcRect/>
          <a:stretch>
            <a:fillRect/>
          </a:stretch>
        </p:blipFill>
        <p:spPr bwMode="auto">
          <a:xfrm>
            <a:off x="916575" y="2610077"/>
            <a:ext cx="2841485" cy="1332000"/>
          </a:xfrm>
          <a:prstGeom prst="rect">
            <a:avLst/>
          </a:prstGeom>
          <a:ln>
            <a:noFill/>
          </a:ln>
          <a:effectLst>
            <a:outerShdw blurRad="292100" dist="139700" dir="2700000" algn="tl" rotWithShape="0">
              <a:srgbClr val="333333">
                <a:alpha val="65000"/>
              </a:srgbClr>
            </a:outerShdw>
          </a:effectLst>
        </p:spPr>
      </p:pic>
      <p:pic>
        <p:nvPicPr>
          <p:cNvPr id="20485" name="Picture 5"/>
          <p:cNvPicPr>
            <a:picLocks noChangeAspect="1" noChangeArrowheads="1"/>
          </p:cNvPicPr>
          <p:nvPr/>
        </p:nvPicPr>
        <p:blipFill>
          <a:blip r:embed="rId9" cstate="print"/>
          <a:srcRect/>
          <a:stretch>
            <a:fillRect/>
          </a:stretch>
        </p:blipFill>
        <p:spPr bwMode="auto">
          <a:xfrm>
            <a:off x="7010400" y="5071732"/>
            <a:ext cx="2495405" cy="1404000"/>
          </a:xfrm>
          <a:prstGeom prst="rect">
            <a:avLst/>
          </a:prstGeom>
          <a:ln>
            <a:noFill/>
          </a:ln>
          <a:effectLst>
            <a:outerShdw blurRad="292100" dist="139700" dir="2700000" algn="tl" rotWithShape="0">
              <a:srgbClr val="333333">
                <a:alpha val="65000"/>
              </a:srgbClr>
            </a:outerShdw>
          </a:effectLst>
        </p:spPr>
      </p:pic>
      <p:pic>
        <p:nvPicPr>
          <p:cNvPr id="20486" name="Picture 6"/>
          <p:cNvPicPr>
            <a:picLocks noChangeAspect="1" noChangeArrowheads="1"/>
          </p:cNvPicPr>
          <p:nvPr/>
        </p:nvPicPr>
        <p:blipFill>
          <a:blip r:embed="rId10" cstate="print"/>
          <a:srcRect/>
          <a:stretch>
            <a:fillRect/>
          </a:stretch>
        </p:blipFill>
        <p:spPr bwMode="auto">
          <a:xfrm>
            <a:off x="7988597" y="765900"/>
            <a:ext cx="2625641" cy="1440000"/>
          </a:xfrm>
          <a:prstGeom prst="rect">
            <a:avLst/>
          </a:prstGeom>
          <a:ln>
            <a:noFill/>
          </a:ln>
          <a:effectLst>
            <a:outerShdw blurRad="292100" dist="139700" dir="2700000" algn="tl" rotWithShape="0">
              <a:srgbClr val="333333">
                <a:alpha val="65000"/>
              </a:srgbClr>
            </a:outerShdw>
          </a:effectLst>
        </p:spPr>
      </p:pic>
      <p:pic>
        <p:nvPicPr>
          <p:cNvPr id="20487" name="Picture 7"/>
          <p:cNvPicPr>
            <a:picLocks noChangeAspect="1" noChangeArrowheads="1"/>
          </p:cNvPicPr>
          <p:nvPr/>
        </p:nvPicPr>
        <p:blipFill>
          <a:blip r:embed="rId11" cstate="print"/>
          <a:srcRect/>
          <a:stretch>
            <a:fillRect/>
          </a:stretch>
        </p:blipFill>
        <p:spPr bwMode="auto">
          <a:xfrm>
            <a:off x="8409174" y="2987336"/>
            <a:ext cx="2881028" cy="1440000"/>
          </a:xfrm>
          <a:prstGeom prst="rect">
            <a:avLst/>
          </a:prstGeom>
          <a:ln>
            <a:noFill/>
          </a:ln>
          <a:effectLst>
            <a:outerShdw blurRad="292100" dist="139700" dir="2700000" algn="tl" rotWithShape="0">
              <a:srgbClr val="333333">
                <a:alpha val="65000"/>
              </a:srgbClr>
            </a:outerShdw>
          </a:effectLst>
        </p:spPr>
      </p:pic>
      <p:pic>
        <p:nvPicPr>
          <p:cNvPr id="20488" name="Picture 8"/>
          <p:cNvPicPr>
            <a:picLocks noChangeAspect="1" noChangeArrowheads="1"/>
          </p:cNvPicPr>
          <p:nvPr/>
        </p:nvPicPr>
        <p:blipFill>
          <a:blip r:embed="rId12" cstate="print"/>
          <a:srcRect/>
          <a:stretch>
            <a:fillRect/>
          </a:stretch>
        </p:blipFill>
        <p:spPr bwMode="auto">
          <a:xfrm>
            <a:off x="3421306" y="617897"/>
            <a:ext cx="1897435" cy="1440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l-GR" sz="3000" b="1" dirty="0" err="1"/>
              <a:t>Μεθοδολογια</a:t>
            </a:r>
            <a:r>
              <a:rPr lang="el-GR" sz="3000" b="1" dirty="0"/>
              <a:t> </a:t>
            </a:r>
            <a:r>
              <a:rPr lang="el-GR" sz="3000" b="1" dirty="0" err="1"/>
              <a:t>αξιολογησης</a:t>
            </a:r>
            <a:r>
              <a:rPr lang="el-GR" sz="3000" b="1" dirty="0"/>
              <a:t> </a:t>
            </a:r>
            <a:r>
              <a:rPr lang="el-GR" sz="3000" b="1" dirty="0" err="1"/>
              <a:t>επιπτωσεων</a:t>
            </a:r>
            <a:r>
              <a:rPr lang="el-GR" sz="3000" b="1" dirty="0"/>
              <a:t> </a:t>
            </a:r>
            <a:br>
              <a:rPr lang="el-GR" sz="3000" b="1" dirty="0"/>
            </a:br>
            <a:r>
              <a:rPr lang="el-GR" sz="3000" b="1" dirty="0" err="1"/>
              <a:t>κλιματικης</a:t>
            </a:r>
            <a:r>
              <a:rPr lang="el-GR" sz="3000" b="1" dirty="0"/>
              <a:t> </a:t>
            </a:r>
            <a:r>
              <a:rPr lang="el-GR" sz="3000" b="1" dirty="0" err="1"/>
              <a:t>αλλαγης</a:t>
            </a:r>
            <a:r>
              <a:rPr lang="el-GR" sz="3000" b="1" dirty="0"/>
              <a:t> στους </a:t>
            </a:r>
            <a:r>
              <a:rPr lang="el-GR" sz="3000" b="1" dirty="0" err="1"/>
              <a:t>δημους</a:t>
            </a:r>
            <a:endParaRPr lang="el-GR" sz="3000" b="1" dirty="0"/>
          </a:p>
        </p:txBody>
      </p:sp>
      <p:sp>
        <p:nvSpPr>
          <p:cNvPr id="7" name="Θέση περιεχομένου 6"/>
          <p:cNvSpPr>
            <a:spLocks noGrp="1"/>
          </p:cNvSpPr>
          <p:nvPr>
            <p:ph idx="1"/>
          </p:nvPr>
        </p:nvSpPr>
        <p:spPr>
          <a:xfrm>
            <a:off x="581192" y="2016720"/>
            <a:ext cx="11029615" cy="4677504"/>
          </a:xfrm>
        </p:spPr>
        <p:txBody>
          <a:bodyPr>
            <a:normAutofit/>
          </a:bodyPr>
          <a:lstStyle/>
          <a:p>
            <a:r>
              <a:rPr lang="el-GR" dirty="0"/>
              <a:t>Οι επιπτώσεις υπολογίζονται ως το αποτέλεσμα της αλληλεπίδρασης της </a:t>
            </a:r>
            <a:r>
              <a:rPr lang="el-GR" b="1" dirty="0">
                <a:solidFill>
                  <a:srgbClr val="E0810E"/>
                </a:solidFill>
              </a:rPr>
              <a:t>επικινδυνότητας</a:t>
            </a:r>
            <a:r>
              <a:rPr lang="el-GR" dirty="0">
                <a:solidFill>
                  <a:srgbClr val="E0810E"/>
                </a:solidFill>
              </a:rPr>
              <a:t> (</a:t>
            </a:r>
            <a:r>
              <a:rPr lang="en-US" dirty="0">
                <a:solidFill>
                  <a:srgbClr val="E0810E"/>
                </a:solidFill>
              </a:rPr>
              <a:t>hazard)</a:t>
            </a:r>
            <a:r>
              <a:rPr lang="el-GR" dirty="0"/>
              <a:t> με την </a:t>
            </a:r>
            <a:r>
              <a:rPr lang="el-GR" b="1" dirty="0">
                <a:solidFill>
                  <a:srgbClr val="E0810E"/>
                </a:solidFill>
              </a:rPr>
              <a:t>τρωτότητα</a:t>
            </a:r>
            <a:r>
              <a:rPr lang="en-US" dirty="0">
                <a:solidFill>
                  <a:srgbClr val="E0810E"/>
                </a:solidFill>
              </a:rPr>
              <a:t> (vulnerability</a:t>
            </a:r>
            <a:r>
              <a:rPr lang="el-GR" dirty="0">
                <a:solidFill>
                  <a:srgbClr val="E0810E"/>
                </a:solidFill>
              </a:rPr>
              <a:t>)</a:t>
            </a:r>
            <a:r>
              <a:rPr lang="el-GR" dirty="0"/>
              <a:t> ενώ η τελευταία αποτελεί συνάρτηση της </a:t>
            </a:r>
            <a:r>
              <a:rPr lang="el-GR" b="1" dirty="0">
                <a:solidFill>
                  <a:srgbClr val="E0810E"/>
                </a:solidFill>
              </a:rPr>
              <a:t>έκθεσης</a:t>
            </a:r>
            <a:r>
              <a:rPr lang="el-GR" dirty="0">
                <a:solidFill>
                  <a:srgbClr val="E0810E"/>
                </a:solidFill>
              </a:rPr>
              <a:t> (</a:t>
            </a:r>
            <a:r>
              <a:rPr lang="en-US" dirty="0">
                <a:solidFill>
                  <a:srgbClr val="E0810E"/>
                </a:solidFill>
              </a:rPr>
              <a:t>exposure)</a:t>
            </a:r>
            <a:r>
              <a:rPr lang="el-GR" dirty="0"/>
              <a:t>,</a:t>
            </a:r>
            <a:r>
              <a:rPr lang="en-US" dirty="0"/>
              <a:t> </a:t>
            </a:r>
            <a:r>
              <a:rPr lang="el-GR" dirty="0"/>
              <a:t>της </a:t>
            </a:r>
            <a:r>
              <a:rPr lang="el-GR" b="1" dirty="0">
                <a:solidFill>
                  <a:srgbClr val="E0810E"/>
                </a:solidFill>
              </a:rPr>
              <a:t>ευαισθησίας</a:t>
            </a:r>
            <a:r>
              <a:rPr lang="el-GR" dirty="0">
                <a:solidFill>
                  <a:srgbClr val="E0810E"/>
                </a:solidFill>
              </a:rPr>
              <a:t> (</a:t>
            </a:r>
            <a:r>
              <a:rPr lang="en-US" dirty="0">
                <a:solidFill>
                  <a:srgbClr val="E0810E"/>
                </a:solidFill>
              </a:rPr>
              <a:t>sensitivity)</a:t>
            </a:r>
            <a:r>
              <a:rPr lang="el-GR" dirty="0">
                <a:solidFill>
                  <a:srgbClr val="E0810E"/>
                </a:solidFill>
              </a:rPr>
              <a:t> </a:t>
            </a:r>
            <a:r>
              <a:rPr lang="el-GR" dirty="0"/>
              <a:t>και της </a:t>
            </a:r>
            <a:r>
              <a:rPr lang="el-GR" b="1" dirty="0">
                <a:solidFill>
                  <a:srgbClr val="E0810E"/>
                </a:solidFill>
              </a:rPr>
              <a:t>ικανότητας προσαρμογής </a:t>
            </a:r>
            <a:r>
              <a:rPr lang="el-GR" dirty="0">
                <a:solidFill>
                  <a:srgbClr val="E0810E"/>
                </a:solidFill>
              </a:rPr>
              <a:t>(</a:t>
            </a:r>
            <a:r>
              <a:rPr lang="en-US" dirty="0">
                <a:solidFill>
                  <a:srgbClr val="E0810E"/>
                </a:solidFill>
              </a:rPr>
              <a:t>adaptive capacity) </a:t>
            </a:r>
            <a:r>
              <a:rPr lang="el-GR" dirty="0"/>
              <a:t>του πληθυσμού και των υποδομών  </a:t>
            </a:r>
          </a:p>
          <a:p>
            <a:r>
              <a:rPr lang="el-GR" dirty="0"/>
              <a:t>Οι δείκτες </a:t>
            </a:r>
            <a:r>
              <a:rPr lang="el-GR" b="1" dirty="0"/>
              <a:t>επικινδυνότητας</a:t>
            </a:r>
            <a:r>
              <a:rPr lang="el-GR" dirty="0"/>
              <a:t> χρησιμοποιούνται για να απεικονίσουν τη σχετική κλιματική πληροφορία </a:t>
            </a:r>
          </a:p>
          <a:p>
            <a:r>
              <a:rPr lang="el-GR" dirty="0"/>
              <a:t>Η </a:t>
            </a:r>
            <a:r>
              <a:rPr lang="el-GR" b="1" dirty="0"/>
              <a:t>έκθεση</a:t>
            </a:r>
            <a:r>
              <a:rPr lang="el-GR" dirty="0"/>
              <a:t> υπολογίζεται με τη χρήση </a:t>
            </a:r>
            <a:r>
              <a:rPr lang="el-GR" dirty="0" err="1"/>
              <a:t>γεωχωρικών</a:t>
            </a:r>
            <a:r>
              <a:rPr lang="el-GR" dirty="0"/>
              <a:t> βάσεων δεδομένων πληθυσμιακής πυκνότητας, χρήσεων γης και κρίσιμων υποδομών</a:t>
            </a:r>
          </a:p>
          <a:p>
            <a:r>
              <a:rPr lang="el-GR" dirty="0"/>
              <a:t>Οι δείκτες</a:t>
            </a:r>
            <a:r>
              <a:rPr lang="en-US" dirty="0"/>
              <a:t> </a:t>
            </a:r>
            <a:r>
              <a:rPr lang="el-GR" b="1" dirty="0"/>
              <a:t>ευαισθησίας</a:t>
            </a:r>
            <a:r>
              <a:rPr lang="el-GR" dirty="0"/>
              <a:t> χρησιμοποιούνται για να απεικονίσουν  τις πληθυσμιακές ομάδες που είναι ευαίσθητες στην κλιματική αλλαγή ενώ οι δείκτες προσαρμοστικής ικανότητας μπορεί να αφορούν τόσο τον πληθυσμό όσο και τις υποδομές. Παραδείγματα τέτοιων δεικτών:</a:t>
            </a:r>
          </a:p>
          <a:p>
            <a:pPr lvl="1"/>
            <a:r>
              <a:rPr lang="el-GR" dirty="0"/>
              <a:t>Ηλικία (ηλικιωμένοι και μικρά παιδιά/βρέφη), αναλφαβητισμός, πληθυσμός με χρόνιες ασθένειες, χαμηλό εισόδημα (πληθυσμός σε κίνδυνο φτώχειας, ΑΕΠ), επάρκεια υγειονομικής περίθαλψης (νοσοκομειακές κλίνες ανά κάτοικο)</a:t>
            </a:r>
          </a:p>
        </p:txBody>
      </p:sp>
      <p:sp>
        <p:nvSpPr>
          <p:cNvPr id="512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pic>
        <p:nvPicPr>
          <p:cNvPr id="5" name="Picture 2" descr="C:\Users\user\Google Drive\EU Urban Proof_\project logo\logo_png.png"/>
          <p:cNvPicPr>
            <a:picLocks noChangeAspect="1" noChangeArrowheads="1"/>
          </p:cNvPicPr>
          <p:nvPr/>
        </p:nvPicPr>
        <p:blipFill>
          <a:blip r:embed="rId2" cstate="print"/>
          <a:srcRect/>
          <a:stretch>
            <a:fillRect/>
          </a:stretch>
        </p:blipFill>
        <p:spPr bwMode="auto">
          <a:xfrm>
            <a:off x="8618510" y="662173"/>
            <a:ext cx="3014099" cy="1069465"/>
          </a:xfrm>
          <a:prstGeom prst="rect">
            <a:avLst/>
          </a:prstGeom>
          <a:noFill/>
        </p:spPr>
      </p:pic>
    </p:spTree>
    <p:extLst>
      <p:ext uri="{BB962C8B-B14F-4D97-AF65-F5344CB8AC3E}">
        <p14:creationId xmlns:p14="http://schemas.microsoft.com/office/powerpoint/2010/main" val="3397025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rmAutofit/>
          </a:bodyPr>
          <a:lstStyle/>
          <a:p>
            <a:r>
              <a:rPr lang="el-GR" sz="3600" b="1" dirty="0" err="1"/>
              <a:t>Πηγεσ</a:t>
            </a:r>
            <a:r>
              <a:rPr lang="el-GR" sz="3600" b="1" dirty="0"/>
              <a:t> </a:t>
            </a:r>
            <a:r>
              <a:rPr lang="el-GR" sz="3600" b="1" dirty="0" err="1"/>
              <a:t>γεωχωρικων</a:t>
            </a:r>
            <a:r>
              <a:rPr lang="el-GR" sz="3600" b="1" dirty="0"/>
              <a:t> </a:t>
            </a:r>
            <a:r>
              <a:rPr lang="el-GR" sz="3600" b="1" dirty="0" err="1"/>
              <a:t>δεδομενων</a:t>
            </a:r>
            <a:endParaRPr lang="en-US" sz="3600" b="1" dirty="0"/>
          </a:p>
        </p:txBody>
      </p:sp>
      <p:graphicFrame>
        <p:nvGraphicFramePr>
          <p:cNvPr id="4" name="Θέση περιεχομένου 3"/>
          <p:cNvGraphicFramePr>
            <a:graphicFrameLocks noGrp="1"/>
          </p:cNvGraphicFramePr>
          <p:nvPr>
            <p:ph idx="1"/>
          </p:nvPr>
        </p:nvGraphicFramePr>
        <p:xfrm>
          <a:off x="581025" y="2003801"/>
          <a:ext cx="11029950" cy="4339840"/>
        </p:xfrm>
        <a:graphic>
          <a:graphicData uri="http://schemas.openxmlformats.org/drawingml/2006/table">
            <a:tbl>
              <a:tblPr firstRow="1" bandRow="1">
                <a:tableStyleId>{F5AB1C69-6EDB-4FF4-983F-18BD219EF322}</a:tableStyleId>
              </a:tblPr>
              <a:tblGrid>
                <a:gridCol w="3936384">
                  <a:extLst>
                    <a:ext uri="{9D8B030D-6E8A-4147-A177-3AD203B41FA5}">
                      <a16:colId xmlns:a16="http://schemas.microsoft.com/office/drawing/2014/main" val="20000"/>
                    </a:ext>
                  </a:extLst>
                </a:gridCol>
                <a:gridCol w="7093566">
                  <a:extLst>
                    <a:ext uri="{9D8B030D-6E8A-4147-A177-3AD203B41FA5}">
                      <a16:colId xmlns:a16="http://schemas.microsoft.com/office/drawing/2014/main" val="20001"/>
                    </a:ext>
                  </a:extLst>
                </a:gridCol>
              </a:tblGrid>
              <a:tr h="540000">
                <a:tc>
                  <a:txBody>
                    <a:bodyPr/>
                    <a:lstStyle/>
                    <a:p>
                      <a:r>
                        <a:rPr lang="el-GR" sz="1800" dirty="0" err="1"/>
                        <a:t>Γεωχωρικά</a:t>
                      </a:r>
                      <a:r>
                        <a:rPr lang="el-GR" sz="1800" dirty="0"/>
                        <a:t> δεδομένα</a:t>
                      </a:r>
                      <a:endParaRPr lang="en-US" sz="1800" dirty="0"/>
                    </a:p>
                  </a:txBody>
                  <a:tcPr anchor="ctr"/>
                </a:tc>
                <a:tc>
                  <a:txBody>
                    <a:bodyPr/>
                    <a:lstStyle/>
                    <a:p>
                      <a:r>
                        <a:rPr lang="el-GR" sz="1800" dirty="0"/>
                        <a:t>Βάσεις</a:t>
                      </a:r>
                      <a:r>
                        <a:rPr lang="el-GR" sz="1800" baseline="0" dirty="0"/>
                        <a:t> δεδομένων</a:t>
                      </a:r>
                      <a:endParaRPr lang="en-US" sz="1800" dirty="0"/>
                    </a:p>
                  </a:txBody>
                  <a:tcPr anchor="ctr"/>
                </a:tc>
                <a:extLst>
                  <a:ext uri="{0D108BD9-81ED-4DB2-BD59-A6C34878D82A}">
                    <a16:rowId xmlns:a16="http://schemas.microsoft.com/office/drawing/2014/main" val="10000"/>
                  </a:ext>
                </a:extLst>
              </a:tr>
              <a:tr h="370840">
                <a:tc>
                  <a:txBody>
                    <a:bodyPr/>
                    <a:lstStyle/>
                    <a:p>
                      <a:r>
                        <a:rPr lang="el-GR" sz="1600" dirty="0"/>
                        <a:t>Κλιματικά δεδομένα</a:t>
                      </a:r>
                      <a:endParaRPr lang="en-US" sz="1600" dirty="0"/>
                    </a:p>
                  </a:txBody>
                  <a:tcPr anchor="ctr"/>
                </a:tc>
                <a:tc>
                  <a:txBody>
                    <a:bodyPr/>
                    <a:lstStyle/>
                    <a:p>
                      <a:r>
                        <a:rPr lang="en-US" sz="1600" kern="1200" dirty="0">
                          <a:effectLst/>
                        </a:rPr>
                        <a:t>CORDEX regional climate model (RCM) simulations for the European domain (EURO-CORDEX) database</a:t>
                      </a:r>
                      <a:endParaRPr lang="en-US" sz="1600" dirty="0"/>
                    </a:p>
                  </a:txBody>
                  <a:tcPr anchor="ctr"/>
                </a:tc>
                <a:extLst>
                  <a:ext uri="{0D108BD9-81ED-4DB2-BD59-A6C34878D82A}">
                    <a16:rowId xmlns:a16="http://schemas.microsoft.com/office/drawing/2014/main" val="10001"/>
                  </a:ext>
                </a:extLst>
              </a:tr>
              <a:tr h="370840">
                <a:tc>
                  <a:txBody>
                    <a:bodyPr/>
                    <a:lstStyle/>
                    <a:p>
                      <a:r>
                        <a:rPr lang="el-GR" sz="1600" dirty="0"/>
                        <a:t>Πληθυσμιακή</a:t>
                      </a:r>
                      <a:r>
                        <a:rPr lang="el-GR" sz="1600" baseline="0" dirty="0"/>
                        <a:t> πυκνότητα </a:t>
                      </a:r>
                      <a:r>
                        <a:rPr lang="en-US" sz="1600" dirty="0"/>
                        <a:t>(</a:t>
                      </a:r>
                      <a:r>
                        <a:rPr lang="el-GR" sz="1600" dirty="0"/>
                        <a:t>ανάλυση</a:t>
                      </a:r>
                      <a:r>
                        <a:rPr lang="el-GR" sz="1600" baseline="0" dirty="0"/>
                        <a:t> </a:t>
                      </a:r>
                      <a:r>
                        <a:rPr lang="el-GR" sz="1600" dirty="0"/>
                        <a:t>οικοδομικού τετραγώνου</a:t>
                      </a:r>
                      <a:r>
                        <a:rPr lang="en-US" sz="1600" dirty="0"/>
                        <a:t>)</a:t>
                      </a:r>
                    </a:p>
                  </a:txBody>
                  <a:tcPr anchor="ctr"/>
                </a:tc>
                <a:tc>
                  <a:txBody>
                    <a:bodyPr/>
                    <a:lstStyle/>
                    <a:p>
                      <a:r>
                        <a:rPr lang="en-US" sz="1600"/>
                        <a:t>Urban </a:t>
                      </a:r>
                      <a:r>
                        <a:rPr lang="en-US" sz="1600" dirty="0"/>
                        <a:t>Atlas database - Copernicus Land Monitoring Service</a:t>
                      </a:r>
                    </a:p>
                  </a:txBody>
                  <a:tcPr anchor="ctr"/>
                </a:tc>
                <a:extLst>
                  <a:ext uri="{0D108BD9-81ED-4DB2-BD59-A6C34878D82A}">
                    <a16:rowId xmlns:a16="http://schemas.microsoft.com/office/drawing/2014/main" val="1000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dirty="0"/>
                        <a:t>Πληθυσμιακή</a:t>
                      </a:r>
                      <a:r>
                        <a:rPr lang="el-GR" sz="1600" baseline="0" dirty="0"/>
                        <a:t> πυκνότητα </a:t>
                      </a:r>
                      <a:r>
                        <a:rPr lang="en-US" sz="1600" dirty="0"/>
                        <a:t>(</a:t>
                      </a:r>
                      <a:r>
                        <a:rPr lang="el-GR" sz="1600" dirty="0"/>
                        <a:t>ανάλυση</a:t>
                      </a:r>
                      <a:r>
                        <a:rPr lang="el-GR" sz="1600" baseline="0" dirty="0"/>
                        <a:t> κελιού:</a:t>
                      </a:r>
                      <a:r>
                        <a:rPr lang="en-US" sz="1600" dirty="0"/>
                        <a:t>500x500 )</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Global Human Settlement </a:t>
                      </a:r>
                      <a:r>
                        <a:rPr lang="el-GR" sz="1600"/>
                        <a:t>(</a:t>
                      </a:r>
                      <a:r>
                        <a:rPr lang="en-US" sz="1600"/>
                        <a:t>GHS)</a:t>
                      </a:r>
                    </a:p>
                    <a:p>
                      <a:r>
                        <a:rPr lang="en-US" sz="1600"/>
                        <a:t>Population grid (LDS) – Joint Research Centre</a:t>
                      </a:r>
                      <a:endParaRPr lang="en-US" sz="1600" dirty="0"/>
                    </a:p>
                  </a:txBody>
                  <a:tcPr anchor="ctr"/>
                </a:tc>
                <a:extLst>
                  <a:ext uri="{0D108BD9-81ED-4DB2-BD59-A6C34878D82A}">
                    <a16:rowId xmlns:a16="http://schemas.microsoft.com/office/drawing/2014/main" val="10003"/>
                  </a:ext>
                </a:extLst>
              </a:tr>
              <a:tr h="370840">
                <a:tc>
                  <a:txBody>
                    <a:bodyPr/>
                    <a:lstStyle/>
                    <a:p>
                      <a:r>
                        <a:rPr lang="el-GR" sz="1600" dirty="0"/>
                        <a:t>Αστικά δέντρα,</a:t>
                      </a:r>
                      <a:r>
                        <a:rPr lang="el-GR" sz="1600" baseline="0" dirty="0"/>
                        <a:t> αστικές πράσινες περιοχές</a:t>
                      </a:r>
                      <a:endParaRPr lang="en-US" sz="16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Urban Atlas database - Copernicus Land Monitoring Service</a:t>
                      </a:r>
                    </a:p>
                  </a:txBody>
                  <a:tcPr anchor="ctr"/>
                </a:tc>
                <a:extLst>
                  <a:ext uri="{0D108BD9-81ED-4DB2-BD59-A6C34878D82A}">
                    <a16:rowId xmlns:a16="http://schemas.microsoft.com/office/drawing/2014/main" val="10004"/>
                  </a:ext>
                </a:extLst>
              </a:tr>
              <a:tr h="370840">
                <a:tc>
                  <a:txBody>
                    <a:bodyPr/>
                    <a:lstStyle/>
                    <a:p>
                      <a:r>
                        <a:rPr lang="el-GR" sz="1600" dirty="0"/>
                        <a:t>Χρήσεις γης</a:t>
                      </a:r>
                      <a:endParaRPr lang="en-US" sz="16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t>Corine</a:t>
                      </a:r>
                      <a:r>
                        <a:rPr lang="en-US" sz="1600" dirty="0"/>
                        <a:t> Land Cover</a:t>
                      </a:r>
                      <a:r>
                        <a:rPr lang="en-US" sz="1600" baseline="0" dirty="0"/>
                        <a:t> </a:t>
                      </a:r>
                      <a:r>
                        <a:rPr lang="en-US" sz="1600" dirty="0"/>
                        <a:t>- Copernicus Land Monitoring Service</a:t>
                      </a:r>
                    </a:p>
                  </a:txBody>
                  <a:tcPr anchor="ctr"/>
                </a:tc>
                <a:extLst>
                  <a:ext uri="{0D108BD9-81ED-4DB2-BD59-A6C34878D82A}">
                    <a16:rowId xmlns:a16="http://schemas.microsoft.com/office/drawing/2014/main" val="10005"/>
                  </a:ext>
                </a:extLst>
              </a:tr>
              <a:tr h="370840">
                <a:tc>
                  <a:txBody>
                    <a:bodyPr/>
                    <a:lstStyle/>
                    <a:p>
                      <a:r>
                        <a:rPr lang="el-GR" sz="1600" kern="1200" dirty="0">
                          <a:effectLst/>
                        </a:rPr>
                        <a:t>Σχολεία,</a:t>
                      </a:r>
                      <a:r>
                        <a:rPr lang="el-GR" sz="1600" kern="1200" baseline="0" dirty="0">
                          <a:effectLst/>
                        </a:rPr>
                        <a:t> Νοσοκομεία, Πολιτιστικά μνημεία</a:t>
                      </a:r>
                      <a:endParaRPr lang="en-US" sz="1600" b="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t>OpenStreetMap</a:t>
                      </a:r>
                      <a:r>
                        <a:rPr lang="en-US" sz="1600" dirty="0"/>
                        <a:t> </a:t>
                      </a:r>
                      <a:r>
                        <a:rPr lang="el-GR" sz="1600" dirty="0"/>
                        <a:t>-</a:t>
                      </a:r>
                      <a:r>
                        <a:rPr lang="en-US" sz="1600" dirty="0"/>
                        <a:t> Open Data Commons Open Database License Geodata.gov.gr </a:t>
                      </a:r>
                      <a:r>
                        <a:rPr lang="el-GR" sz="1600" dirty="0"/>
                        <a:t>- Ανοικτά </a:t>
                      </a:r>
                      <a:r>
                        <a:rPr lang="el-GR" sz="1600" dirty="0" err="1"/>
                        <a:t>γεωχωρικά</a:t>
                      </a:r>
                      <a:r>
                        <a:rPr lang="el-GR" sz="1600" dirty="0"/>
                        <a:t> δεδομένα και υπηρεσίες για την Ελλάδα</a:t>
                      </a:r>
                      <a:endParaRPr lang="en-US" sz="1600" dirty="0"/>
                    </a:p>
                  </a:txBody>
                  <a:tcPr anchor="ctr"/>
                </a:tc>
                <a:extLst>
                  <a:ext uri="{0D108BD9-81ED-4DB2-BD59-A6C34878D82A}">
                    <a16:rowId xmlns:a16="http://schemas.microsoft.com/office/drawing/2014/main" val="10006"/>
                  </a:ext>
                </a:extLst>
              </a:tr>
              <a:tr h="370840">
                <a:tc>
                  <a:txBody>
                    <a:bodyPr/>
                    <a:lstStyle/>
                    <a:p>
                      <a:r>
                        <a:rPr lang="el-GR" sz="1600" dirty="0"/>
                        <a:t>Ζώνες επικινδυνότητας πλημμύρας</a:t>
                      </a:r>
                      <a:endParaRPr lang="en-US" sz="16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err="1"/>
                        <a:t>Eionet</a:t>
                      </a:r>
                      <a:r>
                        <a:rPr lang="en-US" sz="1600" cap="small" dirty="0"/>
                        <a:t> </a:t>
                      </a:r>
                      <a:r>
                        <a:rPr lang="en-US" sz="1600" dirty="0"/>
                        <a:t>Reporting Obligations Database (ROD)</a:t>
                      </a:r>
                      <a:r>
                        <a:rPr lang="el-GR" sz="1600" dirty="0"/>
                        <a:t> - </a:t>
                      </a:r>
                      <a:r>
                        <a:rPr lang="en-US" sz="1600" dirty="0"/>
                        <a:t> European</a:t>
                      </a:r>
                      <a:r>
                        <a:rPr lang="en-US" sz="1600" baseline="0" dirty="0"/>
                        <a:t> </a:t>
                      </a:r>
                      <a:r>
                        <a:rPr lang="en-US" sz="1600" dirty="0"/>
                        <a:t>Environment Agency</a:t>
                      </a:r>
                      <a:endParaRPr lang="en-US" sz="1600" b="0" dirty="0"/>
                    </a:p>
                  </a:txBody>
                  <a:tcPr anchor="ctr"/>
                </a:tc>
                <a:extLst>
                  <a:ext uri="{0D108BD9-81ED-4DB2-BD59-A6C34878D82A}">
                    <a16:rowId xmlns:a16="http://schemas.microsoft.com/office/drawing/2014/main" val="10007"/>
                  </a:ext>
                </a:extLst>
              </a:tr>
              <a:tr h="370840">
                <a:tc>
                  <a:txBody>
                    <a:bodyPr/>
                    <a:lstStyle/>
                    <a:p>
                      <a:r>
                        <a:rPr lang="el-GR" sz="1600" dirty="0"/>
                        <a:t>Υδραυλικές ιδιότητες εδάφους</a:t>
                      </a:r>
                      <a:endParaRPr lang="en-US" sz="1600" dirty="0"/>
                    </a:p>
                  </a:txBody>
                  <a:tcPr anchor="ctr"/>
                </a:tc>
                <a:tc>
                  <a:txBody>
                    <a:bodyPr/>
                    <a:lstStyle/>
                    <a:p>
                      <a:r>
                        <a:rPr lang="it-IT" sz="1600" dirty="0"/>
                        <a:t>European Soil Data Centre (ESDAC) - </a:t>
                      </a:r>
                      <a:r>
                        <a:rPr lang="en-US" sz="1600" dirty="0"/>
                        <a:t>Joint Research Centre</a:t>
                      </a:r>
                    </a:p>
                  </a:txBody>
                  <a:tcPr anchor="ctr"/>
                </a:tc>
                <a:extLst>
                  <a:ext uri="{0D108BD9-81ED-4DB2-BD59-A6C34878D82A}">
                    <a16:rowId xmlns:a16="http://schemas.microsoft.com/office/drawing/2014/main" val="10008"/>
                  </a:ext>
                </a:extLst>
              </a:tr>
            </a:tbl>
          </a:graphicData>
        </a:graphic>
      </p:graphicFrame>
      <p:pic>
        <p:nvPicPr>
          <p:cNvPr id="5" name="Picture 2" descr="C:\Users\user\Google Drive\EU Urban Proof_\project logo\logo_png.png"/>
          <p:cNvPicPr>
            <a:picLocks noChangeAspect="1" noChangeArrowheads="1"/>
          </p:cNvPicPr>
          <p:nvPr/>
        </p:nvPicPr>
        <p:blipFill>
          <a:blip r:embed="rId2" cstate="print"/>
          <a:srcRect/>
          <a:stretch>
            <a:fillRect/>
          </a:stretch>
        </p:blipFill>
        <p:spPr bwMode="auto">
          <a:xfrm>
            <a:off x="8618510" y="662173"/>
            <a:ext cx="3014099" cy="1069465"/>
          </a:xfrm>
          <a:prstGeom prst="rect">
            <a:avLst/>
          </a:prstGeom>
          <a:noFill/>
        </p:spPr>
      </p:pic>
    </p:spTree>
    <p:extLst>
      <p:ext uri="{BB962C8B-B14F-4D97-AF65-F5344CB8AC3E}">
        <p14:creationId xmlns:p14="http://schemas.microsoft.com/office/powerpoint/2010/main" val="3897987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rmAutofit/>
          </a:bodyPr>
          <a:lstStyle/>
          <a:p>
            <a:r>
              <a:rPr lang="el-GR" sz="4000" b="1" dirty="0" err="1"/>
              <a:t>Σταδια</a:t>
            </a:r>
            <a:r>
              <a:rPr lang="el-GR" sz="4000" b="1" dirty="0"/>
              <a:t> του </a:t>
            </a:r>
            <a:r>
              <a:rPr lang="el-GR" sz="4000" b="1" dirty="0" err="1"/>
              <a:t>εργαλειου</a:t>
            </a:r>
            <a:endParaRPr lang="en-US" sz="4000" b="1" dirty="0"/>
          </a:p>
        </p:txBody>
      </p:sp>
      <p:graphicFrame>
        <p:nvGraphicFramePr>
          <p:cNvPr id="3" name="Διάγραμμα 2"/>
          <p:cNvGraphicFramePr/>
          <p:nvPr/>
        </p:nvGraphicFramePr>
        <p:xfrm>
          <a:off x="1787856" y="1965278"/>
          <a:ext cx="8734567" cy="4694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C:\Users\user\Google Drive\EU Urban Proof_\project logo\logo_png.png"/>
          <p:cNvPicPr>
            <a:picLocks noChangeAspect="1" noChangeArrowheads="1"/>
          </p:cNvPicPr>
          <p:nvPr/>
        </p:nvPicPr>
        <p:blipFill>
          <a:blip r:embed="rId7" cstate="print"/>
          <a:srcRect/>
          <a:stretch>
            <a:fillRect/>
          </a:stretch>
        </p:blipFill>
        <p:spPr bwMode="auto">
          <a:xfrm>
            <a:off x="8468382" y="675821"/>
            <a:ext cx="3014099" cy="1069465"/>
          </a:xfrm>
          <a:prstGeom prst="rect">
            <a:avLst/>
          </a:prstGeom>
          <a:noFill/>
        </p:spPr>
      </p:pic>
    </p:spTree>
    <p:extLst>
      <p:ext uri="{BB962C8B-B14F-4D97-AF65-F5344CB8AC3E}">
        <p14:creationId xmlns:p14="http://schemas.microsoft.com/office/powerpoint/2010/main" val="3993668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chor="ctr">
            <a:normAutofit/>
          </a:bodyPr>
          <a:lstStyle/>
          <a:p>
            <a:r>
              <a:rPr lang="el-GR" sz="3600" b="1" dirty="0" err="1"/>
              <a:t>Σταδιο</a:t>
            </a:r>
            <a:r>
              <a:rPr lang="el-GR" sz="3600" b="1" dirty="0"/>
              <a:t> 1: </a:t>
            </a:r>
            <a:r>
              <a:rPr lang="el-GR" sz="3600" b="1" dirty="0" err="1"/>
              <a:t>Κλιµατικη</a:t>
            </a:r>
            <a:r>
              <a:rPr lang="el-GR" sz="3600" b="1" dirty="0"/>
              <a:t> </a:t>
            </a:r>
            <a:r>
              <a:rPr lang="el-GR" sz="3600" b="1" dirty="0" err="1"/>
              <a:t>αλλαγη</a:t>
            </a:r>
            <a:endParaRPr lang="en-US" sz="3600" b="1" dirty="0"/>
          </a:p>
        </p:txBody>
      </p:sp>
      <p:pic>
        <p:nvPicPr>
          <p:cNvPr id="10" name="Εικόνα 9"/>
          <p:cNvPicPr>
            <a:picLocks noChangeAspect="1"/>
          </p:cNvPicPr>
          <p:nvPr/>
        </p:nvPicPr>
        <p:blipFill rotWithShape="1">
          <a:blip r:embed="rId2" cstate="print"/>
          <a:srcRect l="2687" t="24665" r="3507" b="18592"/>
          <a:stretch/>
        </p:blipFill>
        <p:spPr>
          <a:xfrm>
            <a:off x="399587" y="2715908"/>
            <a:ext cx="11268000" cy="3832197"/>
          </a:xfrm>
          <a:prstGeom prst="rect">
            <a:avLst/>
          </a:prstGeom>
        </p:spPr>
      </p:pic>
      <p:sp>
        <p:nvSpPr>
          <p:cNvPr id="11" name="TextBox 10"/>
          <p:cNvSpPr txBox="1"/>
          <p:nvPr/>
        </p:nvSpPr>
        <p:spPr>
          <a:xfrm>
            <a:off x="548598" y="1946745"/>
            <a:ext cx="6998613" cy="646331"/>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E0810E"/>
                </a:solidFill>
                <a:effectLst/>
                <a:uLnTx/>
                <a:uFillTx/>
                <a:latin typeface="Corbel" panose="020B0503020204020204" pitchFamily="34" charset="0"/>
                <a:ea typeface="+mn-ea"/>
                <a:cs typeface="+mn-cs"/>
              </a:rPr>
              <a:t>Παρουσίαση μέσω </a:t>
            </a:r>
            <a:r>
              <a:rPr kumimoji="0" lang="el-GR" sz="1800" b="0" i="0" u="none" strike="noStrike" kern="1200" cap="none" spc="0" normalizeH="0" baseline="0" noProof="0" dirty="0" err="1">
                <a:ln>
                  <a:noFill/>
                </a:ln>
                <a:solidFill>
                  <a:srgbClr val="E0810E"/>
                </a:solidFill>
                <a:effectLst/>
                <a:uLnTx/>
                <a:uFillTx/>
                <a:latin typeface="Corbel" panose="020B0503020204020204" pitchFamily="34" charset="0"/>
                <a:ea typeface="+mn-ea"/>
                <a:cs typeface="+mn-cs"/>
              </a:rPr>
              <a:t>διαδραστικών</a:t>
            </a:r>
            <a:r>
              <a:rPr kumimoji="0" lang="el-GR" sz="1800" b="0" i="0" u="none" strike="noStrike" kern="1200" cap="none" spc="0" normalizeH="0" baseline="0" noProof="0" dirty="0">
                <a:ln>
                  <a:noFill/>
                </a:ln>
                <a:solidFill>
                  <a:srgbClr val="E0810E"/>
                </a:solidFill>
                <a:effectLst/>
                <a:uLnTx/>
                <a:uFillTx/>
                <a:latin typeface="Corbel" panose="020B0503020204020204" pitchFamily="34" charset="0"/>
                <a:ea typeface="+mn-ea"/>
                <a:cs typeface="+mn-cs"/>
              </a:rPr>
              <a:t> γραφημάτων</a:t>
            </a:r>
            <a:r>
              <a:rPr kumimoji="0" lang="en-US" sz="1800" b="0" i="0" u="none" strike="noStrike" kern="1200" cap="none" spc="0" normalizeH="0" baseline="0" noProof="0" dirty="0">
                <a:ln>
                  <a:noFill/>
                </a:ln>
                <a:solidFill>
                  <a:srgbClr val="E0810E"/>
                </a:solidFill>
                <a:effectLst/>
                <a:uLnTx/>
                <a:uFillTx/>
                <a:latin typeface="Gill Sans MT" panose="020B0502020104020203"/>
                <a:ea typeface="+mn-ea"/>
                <a:cs typeface="+mn-cs"/>
              </a:rPr>
              <a:t> </a:t>
            </a:r>
            <a:r>
              <a:rPr kumimoji="0" lang="el-GR" sz="1800" b="0" i="0" u="none" strike="noStrike" kern="1200" cap="none" spc="0" normalizeH="0" baseline="0" noProof="0" dirty="0">
                <a:ln>
                  <a:noFill/>
                </a:ln>
                <a:solidFill>
                  <a:srgbClr val="E0810E"/>
                </a:solidFill>
                <a:effectLst/>
                <a:uLnTx/>
                <a:uFillTx/>
                <a:latin typeface="Corbel" panose="020B0503020204020204" pitchFamily="34" charset="0"/>
                <a:ea typeface="+mn-ea"/>
                <a:cs typeface="+mn-cs"/>
              </a:rPr>
              <a:t>των κλιματικών προβλέψεων σύμφωνα με δύο σενάρια συγκέντρωσης ΑΦΘ. </a:t>
            </a:r>
          </a:p>
        </p:txBody>
      </p:sp>
      <p:pic>
        <p:nvPicPr>
          <p:cNvPr id="12" name="Picture 2" descr="C:\Users\user\Google Drive\EU Urban Proof_\project logo\logo_png.png"/>
          <p:cNvPicPr>
            <a:picLocks noChangeAspect="1" noChangeArrowheads="1"/>
          </p:cNvPicPr>
          <p:nvPr/>
        </p:nvPicPr>
        <p:blipFill>
          <a:blip r:embed="rId3" cstate="print"/>
          <a:srcRect/>
          <a:stretch>
            <a:fillRect/>
          </a:stretch>
        </p:blipFill>
        <p:spPr bwMode="auto">
          <a:xfrm>
            <a:off x="8632158" y="675821"/>
            <a:ext cx="3014099" cy="1069465"/>
          </a:xfrm>
          <a:prstGeom prst="rect">
            <a:avLst/>
          </a:prstGeom>
          <a:noFill/>
        </p:spPr>
      </p:pic>
      <p:sp>
        <p:nvSpPr>
          <p:cNvPr id="13" name="TextBox 12"/>
          <p:cNvSpPr txBox="1"/>
          <p:nvPr/>
        </p:nvSpPr>
        <p:spPr>
          <a:xfrm>
            <a:off x="7925115" y="2112540"/>
            <a:ext cx="38507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3738E"/>
                </a:solidFill>
                <a:effectLst/>
                <a:uLnTx/>
                <a:uFillTx/>
                <a:latin typeface="Corbel" panose="020B0503020204020204" pitchFamily="34" charset="0"/>
                <a:ea typeface="+mn-ea"/>
                <a:cs typeface="+mn-cs"/>
              </a:rPr>
              <a:t>Διαθέσιμο για τους δήμους του έργου</a:t>
            </a:r>
            <a:endParaRPr kumimoji="0" lang="en-US" sz="1800" b="0" i="0" u="none" strike="noStrike" kern="1200" cap="none" spc="0" normalizeH="0" baseline="0" noProof="0" dirty="0">
              <a:ln>
                <a:noFill/>
              </a:ln>
              <a:solidFill>
                <a:srgbClr val="C3738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49515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36728" y="729658"/>
            <a:ext cx="11168782" cy="988332"/>
          </a:xfrm>
        </p:spPr>
        <p:txBody>
          <a:bodyPr anchor="ctr">
            <a:normAutofit fontScale="90000"/>
          </a:bodyPr>
          <a:lstStyle/>
          <a:p>
            <a:r>
              <a:rPr lang="el-GR" sz="4000" b="1" dirty="0" err="1"/>
              <a:t>Σταδιο</a:t>
            </a:r>
            <a:r>
              <a:rPr lang="el-GR" sz="4000" b="1" dirty="0"/>
              <a:t> 2: </a:t>
            </a:r>
            <a:r>
              <a:rPr lang="el-GR" sz="4000" b="1" dirty="0" err="1"/>
              <a:t>Εκτιµηση</a:t>
            </a:r>
            <a:r>
              <a:rPr lang="el-GR" sz="4000" b="1" dirty="0"/>
              <a:t> </a:t>
            </a:r>
            <a:br>
              <a:rPr lang="el-GR" sz="4000" b="1" dirty="0"/>
            </a:br>
            <a:r>
              <a:rPr lang="el-GR" sz="4000" b="1" dirty="0" err="1"/>
              <a:t>επιπτωσεων</a:t>
            </a:r>
            <a:endParaRPr lang="en-US" sz="4000" b="1" dirty="0"/>
          </a:p>
        </p:txBody>
      </p:sp>
      <p:sp>
        <p:nvSpPr>
          <p:cNvPr id="11" name="TextBox 10"/>
          <p:cNvSpPr txBox="1"/>
          <p:nvPr/>
        </p:nvSpPr>
        <p:spPr>
          <a:xfrm>
            <a:off x="548599" y="1782661"/>
            <a:ext cx="2972523" cy="45550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l-GR" sz="1800" b="0" i="0" u="none" strike="noStrike" kern="1200" cap="none" spc="0" normalizeH="0" baseline="0" noProof="0" dirty="0">
                <a:ln>
                  <a:noFill/>
                </a:ln>
                <a:solidFill>
                  <a:srgbClr val="E0810E"/>
                </a:solidFill>
                <a:effectLst/>
                <a:uLnTx/>
                <a:uFillTx/>
                <a:latin typeface="Corbel" panose="020B0503020204020204" pitchFamily="34" charset="0"/>
                <a:ea typeface="+mn-ea"/>
                <a:cs typeface="+mn-cs"/>
              </a:rPr>
              <a:t>Διερεύνηση των επιπτώσεων της κλιματικής αλλαγής στο αστικό περιβάλλον</a:t>
            </a:r>
          </a:p>
          <a:p>
            <a:pPr marL="0" marR="0" lvl="0" indent="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l-GR" sz="1800" b="0" i="0" u="none" strike="noStrike" kern="1200" cap="none" spc="0" normalizeH="0" baseline="0" noProof="0" dirty="0">
                <a:ln>
                  <a:noFill/>
                </a:ln>
                <a:solidFill>
                  <a:srgbClr val="E0810E"/>
                </a:solidFill>
                <a:effectLst/>
                <a:uLnTx/>
                <a:uFillTx/>
                <a:latin typeface="Corbel" panose="020B0503020204020204" pitchFamily="34" charset="0"/>
                <a:ea typeface="+mn-ea"/>
                <a:cs typeface="+mn-cs"/>
              </a:rPr>
              <a:t>Ενίσχυση της κατανόησης των</a:t>
            </a:r>
            <a:r>
              <a:rPr kumimoji="0" lang="en-US" sz="1800" b="0" i="0" u="none" strike="noStrike" kern="1200" cap="none" spc="0" normalizeH="0" baseline="0" noProof="0" dirty="0">
                <a:ln>
                  <a:noFill/>
                </a:ln>
                <a:solidFill>
                  <a:srgbClr val="E0810E"/>
                </a:solidFill>
                <a:effectLst/>
                <a:uLnTx/>
                <a:uFillTx/>
                <a:latin typeface="Gill Sans MT" panose="020B0502020104020203"/>
                <a:ea typeface="+mn-ea"/>
                <a:cs typeface="+mn-cs"/>
              </a:rPr>
              <a:t> </a:t>
            </a:r>
            <a:r>
              <a:rPr kumimoji="0" lang="el-GR" sz="1800" b="0" i="0" u="none" strike="noStrike" kern="1200" cap="none" spc="0" normalizeH="0" baseline="0" noProof="0" dirty="0">
                <a:ln>
                  <a:noFill/>
                </a:ln>
                <a:solidFill>
                  <a:srgbClr val="E0810E"/>
                </a:solidFill>
                <a:effectLst/>
                <a:uLnTx/>
                <a:uFillTx/>
                <a:latin typeface="Corbel" panose="020B0503020204020204" pitchFamily="34" charset="0"/>
                <a:ea typeface="+mn-ea"/>
                <a:cs typeface="+mn-cs"/>
              </a:rPr>
              <a:t>επιμέρους παραμέτρων (κλιματικές, φυσικές, δομικές, </a:t>
            </a:r>
            <a:r>
              <a:rPr kumimoji="0" lang="el-GR" sz="1800" b="0" i="0" u="none" strike="noStrike" kern="1200" cap="none" spc="0" normalizeH="0" baseline="0" noProof="0" dirty="0" err="1">
                <a:ln>
                  <a:noFill/>
                </a:ln>
                <a:solidFill>
                  <a:srgbClr val="E0810E"/>
                </a:solidFill>
                <a:effectLst/>
                <a:uLnTx/>
                <a:uFillTx/>
                <a:latin typeface="Corbel" panose="020B0503020204020204" pitchFamily="34" charset="0"/>
                <a:ea typeface="+mn-ea"/>
                <a:cs typeface="+mn-cs"/>
              </a:rPr>
              <a:t>κοινωνικο</a:t>
            </a:r>
            <a:r>
              <a:rPr kumimoji="0" lang="el-GR" sz="1800" b="0" i="0" u="none" strike="noStrike" kern="1200" cap="none" spc="0" normalizeH="0" baseline="0" noProof="0" dirty="0">
                <a:ln>
                  <a:noFill/>
                </a:ln>
                <a:solidFill>
                  <a:srgbClr val="E0810E"/>
                </a:solidFill>
                <a:effectLst/>
                <a:uLnTx/>
                <a:uFillTx/>
                <a:latin typeface="Corbel" panose="020B0503020204020204" pitchFamily="34" charset="0"/>
                <a:ea typeface="+mn-ea"/>
                <a:cs typeface="+mn-cs"/>
              </a:rPr>
              <a:t>-οικονομικές) και μηχανισμών που συντελούν στην πρόκληση των επιπτώσεων</a:t>
            </a:r>
          </a:p>
          <a:p>
            <a:pPr marL="0" marR="0" lvl="0" indent="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l-GR" sz="1800" b="0" i="0" u="none" strike="noStrike" kern="1200" cap="none" spc="0" normalizeH="0" baseline="0" noProof="0" dirty="0">
                <a:ln>
                  <a:noFill/>
                </a:ln>
                <a:solidFill>
                  <a:srgbClr val="B95B7A"/>
                </a:solidFill>
                <a:effectLst/>
                <a:uLnTx/>
                <a:uFillTx/>
                <a:latin typeface="Corbel" panose="020B0503020204020204" pitchFamily="34" charset="0"/>
                <a:ea typeface="+mn-ea"/>
                <a:cs typeface="+mn-cs"/>
              </a:rPr>
              <a:t>Διαθέσιμο για όλους τους αστικούς δήμους των 3 χωρών</a:t>
            </a:r>
          </a:p>
        </p:txBody>
      </p:sp>
      <p:pic>
        <p:nvPicPr>
          <p:cNvPr id="2" name="Εικόνα 1"/>
          <p:cNvPicPr>
            <a:picLocks noChangeAspect="1"/>
          </p:cNvPicPr>
          <p:nvPr/>
        </p:nvPicPr>
        <p:blipFill>
          <a:blip r:embed="rId2" cstate="print"/>
          <a:stretch>
            <a:fillRect/>
          </a:stretch>
        </p:blipFill>
        <p:spPr>
          <a:xfrm>
            <a:off x="3817037" y="2031131"/>
            <a:ext cx="7915275" cy="4467225"/>
          </a:xfrm>
          <a:prstGeom prst="rect">
            <a:avLst/>
          </a:prstGeom>
        </p:spPr>
      </p:pic>
      <p:pic>
        <p:nvPicPr>
          <p:cNvPr id="6" name="Picture 2" descr="C:\Users\user\Google Drive\EU Urban Proof_\project logo\logo_png.png"/>
          <p:cNvPicPr>
            <a:picLocks noChangeAspect="1" noChangeArrowheads="1"/>
          </p:cNvPicPr>
          <p:nvPr/>
        </p:nvPicPr>
        <p:blipFill>
          <a:blip r:embed="rId3" cstate="print"/>
          <a:srcRect/>
          <a:stretch>
            <a:fillRect/>
          </a:stretch>
        </p:blipFill>
        <p:spPr bwMode="auto">
          <a:xfrm>
            <a:off x="8622677" y="695042"/>
            <a:ext cx="3014099" cy="1069465"/>
          </a:xfrm>
          <a:prstGeom prst="rect">
            <a:avLst/>
          </a:prstGeom>
          <a:noFill/>
        </p:spPr>
      </p:pic>
    </p:spTree>
    <p:extLst>
      <p:ext uri="{BB962C8B-B14F-4D97-AF65-F5344CB8AC3E}">
        <p14:creationId xmlns:p14="http://schemas.microsoft.com/office/powerpoint/2010/main" val="1068996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Autofit/>
          </a:bodyPr>
          <a:lstStyle/>
          <a:p>
            <a:r>
              <a:rPr lang="el-GR" sz="3600" b="1" dirty="0" err="1"/>
              <a:t>Σταδιο</a:t>
            </a:r>
            <a:r>
              <a:rPr lang="el-GR" sz="3600" b="1" dirty="0"/>
              <a:t> 3: </a:t>
            </a:r>
            <a:r>
              <a:rPr lang="el-GR" sz="3600" b="1" dirty="0" err="1"/>
              <a:t>αξιολογηση</a:t>
            </a:r>
            <a:r>
              <a:rPr lang="el-GR" sz="3600" b="1" dirty="0"/>
              <a:t> µ</a:t>
            </a:r>
            <a:r>
              <a:rPr lang="el-GR" sz="3600" b="1" dirty="0" err="1"/>
              <a:t>ετρων</a:t>
            </a:r>
            <a:r>
              <a:rPr lang="el-GR" sz="3600" b="1" dirty="0"/>
              <a:t> </a:t>
            </a:r>
            <a:br>
              <a:rPr lang="el-GR" sz="3600" b="1" dirty="0"/>
            </a:br>
            <a:r>
              <a:rPr lang="el-GR" sz="3600" b="1" dirty="0" err="1"/>
              <a:t>προσαρµογης</a:t>
            </a:r>
            <a:endParaRPr lang="en-US" sz="3600" b="1" dirty="0"/>
          </a:p>
        </p:txBody>
      </p:sp>
      <p:pic>
        <p:nvPicPr>
          <p:cNvPr id="3" name="Εικόνα 2"/>
          <p:cNvPicPr>
            <a:picLocks noChangeAspect="1"/>
          </p:cNvPicPr>
          <p:nvPr/>
        </p:nvPicPr>
        <p:blipFill>
          <a:blip r:embed="rId2" cstate="print"/>
          <a:stretch>
            <a:fillRect/>
          </a:stretch>
        </p:blipFill>
        <p:spPr>
          <a:xfrm>
            <a:off x="2920621" y="1959630"/>
            <a:ext cx="8901538" cy="4660671"/>
          </a:xfrm>
          <a:prstGeom prst="rect">
            <a:avLst/>
          </a:prstGeom>
        </p:spPr>
      </p:pic>
      <p:sp>
        <p:nvSpPr>
          <p:cNvPr id="4" name="TextBox 3"/>
          <p:cNvSpPr txBox="1"/>
          <p:nvPr/>
        </p:nvSpPr>
        <p:spPr>
          <a:xfrm>
            <a:off x="382137" y="1864759"/>
            <a:ext cx="2538483" cy="43704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Ο χρήστης μπορεί να:</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δει τα διαθέσιμα μέτρα προσαρμογής στις επιπτώσεις της κλιματικής αλλαγής </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αξιολογήσει τα μέτρα προσαρμογής με βάση διαφορετικά κριτήρια </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χρησιμοποιήσει τις βαθμολογίες που έδωσαν οι «ειδικοί»</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θέσει τις βαρύτητες που επιθυμεί σε κάθε κριτήριο</a:t>
            </a:r>
          </a:p>
        </p:txBody>
      </p:sp>
      <p:pic>
        <p:nvPicPr>
          <p:cNvPr id="5" name="Picture 2" descr="C:\Users\user\Google Drive\EU Urban Proof_\project logo\logo_png.png"/>
          <p:cNvPicPr>
            <a:picLocks noChangeAspect="1" noChangeArrowheads="1"/>
          </p:cNvPicPr>
          <p:nvPr/>
        </p:nvPicPr>
        <p:blipFill>
          <a:blip r:embed="rId3" cstate="print"/>
          <a:srcRect/>
          <a:stretch>
            <a:fillRect/>
          </a:stretch>
        </p:blipFill>
        <p:spPr bwMode="auto">
          <a:xfrm>
            <a:off x="8645806" y="675821"/>
            <a:ext cx="3014099" cy="1069465"/>
          </a:xfrm>
          <a:prstGeom prst="rect">
            <a:avLst/>
          </a:prstGeom>
          <a:noFill/>
        </p:spPr>
      </p:pic>
    </p:spTree>
    <p:extLst>
      <p:ext uri="{BB962C8B-B14F-4D97-AF65-F5344CB8AC3E}">
        <p14:creationId xmlns:p14="http://schemas.microsoft.com/office/powerpoint/2010/main" val="262238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rmAutofit fontScale="90000"/>
          </a:bodyPr>
          <a:lstStyle/>
          <a:p>
            <a:r>
              <a:rPr lang="el-GR" sz="3600" b="1" dirty="0" err="1"/>
              <a:t>Σταδιο</a:t>
            </a:r>
            <a:r>
              <a:rPr lang="el-GR" sz="3600" b="1" dirty="0"/>
              <a:t> 4: </a:t>
            </a:r>
            <a:r>
              <a:rPr lang="el-GR" sz="3600" b="1" dirty="0" err="1"/>
              <a:t>Στρατηγικη</a:t>
            </a:r>
            <a:r>
              <a:rPr lang="el-GR" sz="3600" b="1" dirty="0"/>
              <a:t> για την </a:t>
            </a:r>
            <a:br>
              <a:rPr lang="el-GR" sz="3600" b="1" dirty="0"/>
            </a:br>
            <a:r>
              <a:rPr lang="el-GR" sz="3600" b="1" dirty="0" err="1"/>
              <a:t>προσαρµογη</a:t>
            </a:r>
            <a:endParaRPr lang="en-US" sz="3600" b="1" dirty="0"/>
          </a:p>
        </p:txBody>
      </p:sp>
      <p:sp>
        <p:nvSpPr>
          <p:cNvPr id="3" name="Θέση περιεχομένου 2"/>
          <p:cNvSpPr>
            <a:spLocks noGrp="1"/>
          </p:cNvSpPr>
          <p:nvPr>
            <p:ph idx="1"/>
          </p:nvPr>
        </p:nvSpPr>
        <p:spPr>
          <a:xfrm>
            <a:off x="4135272" y="2180496"/>
            <a:ext cx="7475535" cy="3678303"/>
          </a:xfrm>
        </p:spPr>
        <p:txBody>
          <a:bodyPr/>
          <a:lstStyle/>
          <a:p>
            <a:r>
              <a:rPr lang="el-GR" sz="2000" dirty="0"/>
              <a:t>Ιεράρχηση των μέτρων προσαρμογής με βάση τη βαθμολογία που συγκέντρωσαν από την </a:t>
            </a:r>
            <a:r>
              <a:rPr lang="el-GR" sz="2000" dirty="0" err="1"/>
              <a:t>πολυκριτηριακή</a:t>
            </a:r>
            <a:r>
              <a:rPr lang="el-GR" sz="2000" dirty="0"/>
              <a:t> αξιολόγηση και δημιουργία αναφοράς (</a:t>
            </a:r>
            <a:r>
              <a:rPr lang="en-US" sz="2000" dirty="0"/>
              <a:t>Report</a:t>
            </a:r>
            <a:r>
              <a:rPr lang="el-GR" sz="2000" dirty="0"/>
              <a:t>)</a:t>
            </a:r>
          </a:p>
          <a:p>
            <a:r>
              <a:rPr lang="el-GR" sz="2000" dirty="0"/>
              <a:t>Τα μέτρα με την υψηλότερη βαθμολογία μπορούν να συμπεριληφθούν στα Τοπικά Σχέδια Δράσης για την Προσαρμογή των δήμων </a:t>
            </a:r>
          </a:p>
          <a:p>
            <a:endParaRPr lang="en-US" dirty="0"/>
          </a:p>
        </p:txBody>
      </p:sp>
      <p:pic>
        <p:nvPicPr>
          <p:cNvPr id="4" name="Picture 2" descr="C:\Users\user\Google Drive\EU Urban Proof_\project logo\logo_png.png"/>
          <p:cNvPicPr>
            <a:picLocks noChangeAspect="1" noChangeArrowheads="1"/>
          </p:cNvPicPr>
          <p:nvPr/>
        </p:nvPicPr>
        <p:blipFill>
          <a:blip r:embed="rId2" cstate="print"/>
          <a:srcRect/>
          <a:stretch>
            <a:fillRect/>
          </a:stretch>
        </p:blipFill>
        <p:spPr bwMode="auto">
          <a:xfrm>
            <a:off x="8622677" y="667746"/>
            <a:ext cx="3014099" cy="1069465"/>
          </a:xfrm>
          <a:prstGeom prst="rect">
            <a:avLst/>
          </a:prstGeom>
          <a:noFill/>
        </p:spPr>
      </p:pic>
      <p:pic>
        <p:nvPicPr>
          <p:cNvPr id="6" name="Εικόνα 5"/>
          <p:cNvPicPr>
            <a:picLocks noChangeAspect="1"/>
          </p:cNvPicPr>
          <p:nvPr/>
        </p:nvPicPr>
        <p:blipFill>
          <a:blip r:embed="rId3" cstate="print"/>
          <a:stretch>
            <a:fillRect/>
          </a:stretch>
        </p:blipFill>
        <p:spPr>
          <a:xfrm>
            <a:off x="432178" y="2379172"/>
            <a:ext cx="3425256" cy="3243705"/>
          </a:xfrm>
          <a:prstGeom prst="rect">
            <a:avLst/>
          </a:prstGeom>
        </p:spPr>
      </p:pic>
    </p:spTree>
    <p:extLst>
      <p:ext uri="{BB962C8B-B14F-4D97-AF65-F5344CB8AC3E}">
        <p14:creationId xmlns:p14="http://schemas.microsoft.com/office/powerpoint/2010/main" val="2016895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Autofit/>
          </a:bodyPr>
          <a:lstStyle/>
          <a:p>
            <a:r>
              <a:rPr lang="el-GR" sz="3600" b="1" dirty="0" err="1"/>
              <a:t>Σταδιο</a:t>
            </a:r>
            <a:r>
              <a:rPr lang="el-GR" sz="3600" b="1" dirty="0"/>
              <a:t> 5: </a:t>
            </a:r>
            <a:r>
              <a:rPr lang="el-GR" sz="3600" b="1" dirty="0" err="1"/>
              <a:t>Παρακολουθηση</a:t>
            </a:r>
            <a:r>
              <a:rPr lang="el-GR" sz="3600" b="1" dirty="0"/>
              <a:t> </a:t>
            </a:r>
            <a:br>
              <a:rPr lang="el-GR" sz="3600" b="1" dirty="0"/>
            </a:br>
            <a:r>
              <a:rPr lang="el-GR" sz="3600" b="1" dirty="0"/>
              <a:t>&amp; </a:t>
            </a:r>
            <a:r>
              <a:rPr lang="el-GR" sz="3600" b="1" dirty="0" err="1"/>
              <a:t>αναθεωρηση</a:t>
            </a:r>
            <a:endParaRPr lang="en-US" sz="3600" b="1" dirty="0"/>
          </a:p>
        </p:txBody>
      </p:sp>
      <p:pic>
        <p:nvPicPr>
          <p:cNvPr id="3" name="Εικόνα 2"/>
          <p:cNvPicPr>
            <a:picLocks noChangeAspect="1"/>
          </p:cNvPicPr>
          <p:nvPr/>
        </p:nvPicPr>
        <p:blipFill rotWithShape="1">
          <a:blip r:embed="rId2" cstate="print"/>
          <a:srcRect r="26007"/>
          <a:stretch/>
        </p:blipFill>
        <p:spPr>
          <a:xfrm>
            <a:off x="4026089" y="2065222"/>
            <a:ext cx="7710984" cy="4298492"/>
          </a:xfrm>
          <a:prstGeom prst="rect">
            <a:avLst/>
          </a:prstGeom>
        </p:spPr>
      </p:pic>
      <p:sp>
        <p:nvSpPr>
          <p:cNvPr id="4" name="TextBox 3"/>
          <p:cNvSpPr txBox="1"/>
          <p:nvPr/>
        </p:nvSpPr>
        <p:spPr>
          <a:xfrm>
            <a:off x="382136" y="1913998"/>
            <a:ext cx="3643953" cy="42165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l-GR" sz="1700" b="0" i="0" u="sng" strike="noStrike" kern="1200" cap="none" spc="0" normalizeH="0" baseline="0" noProof="0" dirty="0">
                <a:ln>
                  <a:noFill/>
                </a:ln>
                <a:solidFill>
                  <a:prstClr val="black"/>
                </a:solidFill>
                <a:effectLst/>
                <a:uLnTx/>
                <a:uFillTx/>
                <a:latin typeface="Corbel" panose="020B0503020204020204" pitchFamily="34" charset="0"/>
                <a:ea typeface="+mn-ea"/>
                <a:cs typeface="+mn-cs"/>
              </a:rPr>
              <a:t>Διερεύνηση της επίδρασης </a:t>
            </a: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της υλοποίησης ενός μέτρου προσαρμογής στην ενίσχυση της ανθεκτικότητας στις επιπτώσεις της κλιματικής αλλαγής </a:t>
            </a:r>
          </a:p>
          <a:p>
            <a:pPr marL="0" marR="0" lvl="0" indent="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l-GR" sz="1700" b="0" i="0" u="sng" strike="noStrike" kern="1200" cap="none" spc="0" normalizeH="0" baseline="0" noProof="0" dirty="0">
                <a:ln>
                  <a:noFill/>
                </a:ln>
                <a:solidFill>
                  <a:prstClr val="black"/>
                </a:solidFill>
                <a:effectLst/>
                <a:uLnTx/>
                <a:uFillTx/>
                <a:latin typeface="Corbel" panose="020B0503020204020204" pitchFamily="34" charset="0"/>
                <a:ea typeface="+mn-ea"/>
                <a:cs typeface="+mn-cs"/>
              </a:rPr>
              <a:t>Δυνατότητα επεξεργασίας </a:t>
            </a: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για την μεταβολή των βαρυτήτων ή για την </a:t>
            </a:r>
            <a:r>
              <a:rPr kumimoji="0" lang="el-GR" sz="17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επικαιροποίηση</a:t>
            </a: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των δεδομένων</a:t>
            </a:r>
          </a:p>
          <a:p>
            <a:pPr marL="0" marR="0" lvl="0" indent="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l-GR" sz="1700" b="0" i="0" u="sng" strike="noStrike" kern="1200" cap="none" spc="0" normalizeH="0" baseline="0" noProof="0" dirty="0">
                <a:ln>
                  <a:noFill/>
                </a:ln>
                <a:solidFill>
                  <a:prstClr val="black"/>
                </a:solidFill>
                <a:effectLst/>
                <a:uLnTx/>
                <a:uFillTx/>
                <a:latin typeface="Corbel" panose="020B0503020204020204" pitchFamily="34" charset="0"/>
                <a:ea typeface="+mn-ea"/>
                <a:cs typeface="+mn-cs"/>
              </a:rPr>
              <a:t>Χρήσιμο</a:t>
            </a:r>
            <a:r>
              <a:rPr kumimoji="0" lang="el-GR" sz="17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τόσο κατά την ετοιμασία του Σχεδίου Δράσης όσο και κατά την παρακολούθηση των αποτελεσμάτων από την υλοποίηση των μέτρων</a:t>
            </a:r>
          </a:p>
          <a:p>
            <a:pPr marL="0" marR="0" lvl="0" indent="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l-GR" sz="1700" b="0" i="0" u="none" strike="noStrike" kern="1200" cap="none" spc="0" normalizeH="0" baseline="0" noProof="0" dirty="0">
                <a:ln>
                  <a:noFill/>
                </a:ln>
                <a:solidFill>
                  <a:srgbClr val="B95B7A"/>
                </a:solidFill>
                <a:effectLst/>
                <a:uLnTx/>
                <a:uFillTx/>
                <a:latin typeface="Corbel" panose="020B0503020204020204" pitchFamily="34" charset="0"/>
                <a:ea typeface="+mn-ea"/>
                <a:cs typeface="+mn-cs"/>
              </a:rPr>
              <a:t>Διαθέσιμο για όλους τους αστικούς δήμους των 3 χωρών</a:t>
            </a:r>
          </a:p>
        </p:txBody>
      </p:sp>
      <p:pic>
        <p:nvPicPr>
          <p:cNvPr id="5" name="Picture 2" descr="C:\Users\user\Google Drive\EU Urban Proof_\project logo\logo_png.png"/>
          <p:cNvPicPr>
            <a:picLocks noChangeAspect="1" noChangeArrowheads="1"/>
          </p:cNvPicPr>
          <p:nvPr/>
        </p:nvPicPr>
        <p:blipFill>
          <a:blip r:embed="rId3" cstate="print"/>
          <a:srcRect/>
          <a:stretch>
            <a:fillRect/>
          </a:stretch>
        </p:blipFill>
        <p:spPr bwMode="auto">
          <a:xfrm>
            <a:off x="8622677" y="695042"/>
            <a:ext cx="3014099" cy="1069465"/>
          </a:xfrm>
          <a:prstGeom prst="rect">
            <a:avLst/>
          </a:prstGeom>
          <a:noFill/>
        </p:spPr>
      </p:pic>
    </p:spTree>
    <p:extLst>
      <p:ext uri="{BB962C8B-B14F-4D97-AF65-F5344CB8AC3E}">
        <p14:creationId xmlns:p14="http://schemas.microsoft.com/office/powerpoint/2010/main" val="3234943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839467" y="1079639"/>
            <a:ext cx="6477000" cy="2808312"/>
          </a:xfrm>
        </p:spPr>
        <p:txBody>
          <a:bodyPr>
            <a:normAutofit/>
          </a:bodyPr>
          <a:lstStyle/>
          <a:p>
            <a:pPr algn="ctr"/>
            <a:r>
              <a:rPr lang="el-GR" sz="6600" b="1" cap="none" dirty="0">
                <a:solidFill>
                  <a:schemeClr val="bg1"/>
                </a:solidFill>
              </a:rPr>
              <a:t>Ευχαριστώ!</a:t>
            </a:r>
            <a:r>
              <a:rPr lang="el-GR" cap="none" dirty="0">
                <a:solidFill>
                  <a:schemeClr val="bg1"/>
                </a:solidFill>
              </a:rPr>
              <a:t/>
            </a:r>
            <a:br>
              <a:rPr lang="el-GR" cap="none" dirty="0">
                <a:solidFill>
                  <a:schemeClr val="bg1"/>
                </a:solidFill>
              </a:rPr>
            </a:br>
            <a:r>
              <a:rPr lang="el-GR" cap="none" dirty="0">
                <a:solidFill>
                  <a:schemeClr val="bg1"/>
                </a:solidFill>
              </a:rPr>
              <a:t/>
            </a:r>
            <a:br>
              <a:rPr lang="el-GR" cap="none" dirty="0">
                <a:solidFill>
                  <a:schemeClr val="bg1"/>
                </a:solidFill>
              </a:rPr>
            </a:br>
            <a:r>
              <a:rPr lang="en-US" cap="none" dirty="0">
                <a:solidFill>
                  <a:schemeClr val="bg1"/>
                </a:solidFill>
              </a:rPr>
              <a:t> </a:t>
            </a:r>
            <a:endParaRPr lang="el-GR" cap="none" dirty="0">
              <a:solidFill>
                <a:schemeClr val="bg1"/>
              </a:solidFill>
            </a:endParaRPr>
          </a:p>
        </p:txBody>
      </p:sp>
      <p:sp>
        <p:nvSpPr>
          <p:cNvPr id="4" name="Subtitle 3"/>
          <p:cNvSpPr>
            <a:spLocks noGrp="1"/>
          </p:cNvSpPr>
          <p:nvPr>
            <p:ph type="subTitle" idx="1"/>
          </p:nvPr>
        </p:nvSpPr>
        <p:spPr>
          <a:xfrm>
            <a:off x="581194" y="4597880"/>
            <a:ext cx="10993546" cy="2009954"/>
          </a:xfrm>
        </p:spPr>
        <p:txBody>
          <a:bodyPr>
            <a:normAutofit/>
          </a:bodyPr>
          <a:lstStyle/>
          <a:p>
            <a:pPr algn="ctr">
              <a:spcAft>
                <a:spcPts val="1200"/>
              </a:spcAft>
            </a:pPr>
            <a:r>
              <a:rPr lang="el-GR" sz="2000" b="1" cap="none" dirty="0">
                <a:solidFill>
                  <a:schemeClr val="tx2">
                    <a:lumMod val="50000"/>
                  </a:schemeClr>
                </a:solidFill>
                <a:latin typeface="Corbel (Κυρίως κείμενο)"/>
              </a:rPr>
              <a:t>Δρ. Χρήστος Γιαννακόπουλος</a:t>
            </a:r>
            <a:endParaRPr lang="en-US" sz="2000" b="1" cap="none" dirty="0">
              <a:solidFill>
                <a:schemeClr val="tx2">
                  <a:lumMod val="50000"/>
                </a:schemeClr>
              </a:solidFill>
              <a:latin typeface="Corbel (Κυρίως κείμενο)"/>
            </a:endParaRPr>
          </a:p>
          <a:p>
            <a:pPr algn="ctr"/>
            <a:r>
              <a:rPr lang="en-US" sz="2000" b="1" cap="none" dirty="0">
                <a:solidFill>
                  <a:schemeClr val="tx2">
                    <a:lumMod val="50000"/>
                  </a:schemeClr>
                </a:solidFill>
                <a:latin typeface="Corbel (Κυρίως κείμενο)"/>
              </a:rPr>
              <a:t>2108109128</a:t>
            </a:r>
            <a:endParaRPr lang="el-GR" sz="2000" b="1" cap="none" dirty="0">
              <a:solidFill>
                <a:schemeClr val="tx2">
                  <a:lumMod val="50000"/>
                </a:schemeClr>
              </a:solidFill>
              <a:latin typeface="Corbel (Κυρίως κείμενο)"/>
            </a:endParaRPr>
          </a:p>
          <a:p>
            <a:pPr algn="ctr"/>
            <a:r>
              <a:rPr lang="en-US" sz="2000" b="1" cap="none" dirty="0">
                <a:solidFill>
                  <a:schemeClr val="tx2">
                    <a:lumMod val="50000"/>
                  </a:schemeClr>
                </a:solidFill>
                <a:latin typeface="Corbel (Κυρίως κείμενο)"/>
                <a:hlinkClick r:id="rId2"/>
              </a:rPr>
              <a:t>cgiannak@noa.gr</a:t>
            </a:r>
            <a:endParaRPr lang="el-GR" sz="2000" b="1" cap="none" dirty="0">
              <a:solidFill>
                <a:schemeClr val="tx2">
                  <a:lumMod val="50000"/>
                </a:schemeClr>
              </a:solidFill>
              <a:latin typeface="Corbel (Κυρίως κείμενο)"/>
              <a:hlinkClick r:id="rId2"/>
            </a:endParaRPr>
          </a:p>
          <a:p>
            <a:pPr algn="ctr"/>
            <a:endParaRPr lang="el-GR" sz="2000" dirty="0"/>
          </a:p>
        </p:txBody>
      </p:sp>
      <p:pic>
        <p:nvPicPr>
          <p:cNvPr id="5" name="Εικόνα 4">
            <a:extLst>
              <a:ext uri="{FF2B5EF4-FFF2-40B4-BE49-F238E27FC236}">
                <a16:creationId xmlns:a16="http://schemas.microsoft.com/office/drawing/2014/main" id="{0E906244-45EB-4EEC-B1B8-05697D258AA8}"/>
              </a:ext>
            </a:extLst>
          </p:cNvPr>
          <p:cNvPicPr>
            <a:picLocks noChangeAspect="1"/>
          </p:cNvPicPr>
          <p:nvPr/>
        </p:nvPicPr>
        <p:blipFill>
          <a:blip r:embed="rId3" cstate="print"/>
          <a:stretch>
            <a:fillRect/>
          </a:stretch>
        </p:blipFill>
        <p:spPr>
          <a:xfrm>
            <a:off x="4632385" y="5672054"/>
            <a:ext cx="330040" cy="235703"/>
          </a:xfrm>
          <a:prstGeom prst="rect">
            <a:avLst/>
          </a:prstGeom>
        </p:spPr>
      </p:pic>
      <p:pic>
        <p:nvPicPr>
          <p:cNvPr id="7" name="Εικόνα 6">
            <a:extLst>
              <a:ext uri="{FF2B5EF4-FFF2-40B4-BE49-F238E27FC236}">
                <a16:creationId xmlns:a16="http://schemas.microsoft.com/office/drawing/2014/main" id="{D5D2B8A4-8480-4469-8C9F-26CDBB6344A8}"/>
              </a:ext>
            </a:extLst>
          </p:cNvPr>
          <p:cNvPicPr>
            <a:picLocks noChangeAspect="1"/>
          </p:cNvPicPr>
          <p:nvPr/>
        </p:nvPicPr>
        <p:blipFill>
          <a:blip r:embed="rId4" cstate="print"/>
          <a:stretch>
            <a:fillRect/>
          </a:stretch>
        </p:blipFill>
        <p:spPr>
          <a:xfrm>
            <a:off x="4652912" y="5218986"/>
            <a:ext cx="288985" cy="288985"/>
          </a:xfrm>
          <a:prstGeom prst="rect">
            <a:avLst/>
          </a:prstGeom>
        </p:spPr>
      </p:pic>
    </p:spTree>
    <p:extLst>
      <p:ext uri="{BB962C8B-B14F-4D97-AF65-F5344CB8AC3E}">
        <p14:creationId xmlns:p14="http://schemas.microsoft.com/office/powerpoint/2010/main" val="2058534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800" dirty="0">
                <a:latin typeface="Arial" pitchFamily="34" charset="0"/>
                <a:cs typeface="Arial" pitchFamily="34" charset="0"/>
              </a:rPr>
              <a:t/>
            </a:r>
            <a:br>
              <a:rPr lang="en-US" sz="2800" dirty="0">
                <a:latin typeface="Arial" pitchFamily="34" charset="0"/>
                <a:cs typeface="Arial" pitchFamily="34" charset="0"/>
              </a:rPr>
            </a:br>
            <a:r>
              <a:rPr lang="en-US" sz="2800" dirty="0">
                <a:latin typeface="Arial" pitchFamily="34" charset="0"/>
                <a:cs typeface="Arial" pitchFamily="34" charset="0"/>
              </a:rPr>
              <a:t/>
            </a:r>
            <a:br>
              <a:rPr lang="en-US" sz="2800" dirty="0">
                <a:latin typeface="Arial" pitchFamily="34" charset="0"/>
                <a:cs typeface="Arial" pitchFamily="34" charset="0"/>
              </a:rPr>
            </a:br>
            <a:r>
              <a:rPr lang="en-US" dirty="0">
                <a:latin typeface="Arial" pitchFamily="34" charset="0"/>
                <a:cs typeface="Arial" pitchFamily="34" charset="0"/>
              </a:rPr>
              <a:t>adapt2clima tool - </a:t>
            </a:r>
            <a:r>
              <a:rPr lang="el-GR" sz="2800" dirty="0" err="1">
                <a:latin typeface="Arial" pitchFamily="34" charset="0"/>
                <a:cs typeface="Arial" pitchFamily="34" charset="0"/>
              </a:rPr>
              <a:t>Στοχοσ</a:t>
            </a:r>
            <a:endParaRPr lang="en-US" sz="2800" dirty="0">
              <a:latin typeface="Arial" pitchFamily="34" charset="0"/>
              <a:cs typeface="Arial" pitchFamily="34" charset="0"/>
            </a:endParaRPr>
          </a:p>
        </p:txBody>
      </p:sp>
      <p:sp>
        <p:nvSpPr>
          <p:cNvPr id="4" name="Θέση περιεχομένου 3"/>
          <p:cNvSpPr>
            <a:spLocks noGrp="1"/>
          </p:cNvSpPr>
          <p:nvPr>
            <p:ph idx="1"/>
          </p:nvPr>
        </p:nvSpPr>
        <p:spPr>
          <a:xfrm>
            <a:off x="1464201" y="2022000"/>
            <a:ext cx="9245600" cy="4171536"/>
          </a:xfrm>
        </p:spPr>
        <p:txBody>
          <a:bodyPr>
            <a:normAutofit fontScale="92500" lnSpcReduction="10000"/>
          </a:bodyPr>
          <a:lstStyle/>
          <a:p>
            <a:endParaRPr lang="en-US" sz="2000" dirty="0"/>
          </a:p>
          <a:p>
            <a:pPr marL="0" indent="0" algn="ctr">
              <a:buNone/>
            </a:pPr>
            <a:r>
              <a:rPr lang="el-GR" sz="2800" i="1" dirty="0">
                <a:latin typeface="+mj-lt"/>
                <a:cs typeface="Arial" pitchFamily="34" charset="0"/>
              </a:rPr>
              <a:t>Στόχος του εργαλείου είναι να διευρύνει τις γνώσεις για την κλιματική αλλαγή καθώς και των επιπτώσεών της στο γεωργικό τομέα, προκειμένου να υποστηρίξει τους γεωργούς, τους υπεύθυνους για τη χάραξη πολιτικής και άλλους ενδιαφερόμενους φορείς (γεωπόνους, βιομηχανία γεωργικών προϊόντων κλπ.) στη λήψη αποφάσεων για την προσαρμογή στην κλιματική αλλαγή</a:t>
            </a:r>
          </a:p>
          <a:p>
            <a:pPr marL="0" indent="0" algn="ctr">
              <a:buNone/>
            </a:pPr>
            <a:endParaRPr lang="el-GR" sz="2600" dirty="0"/>
          </a:p>
          <a:p>
            <a:pPr marL="0" indent="0" algn="ctr">
              <a:buNone/>
            </a:pPr>
            <a:r>
              <a:rPr lang="el-GR" sz="2600" i="1" dirty="0"/>
              <a:t>Το εργαλείο εφαρμόζεται στην Κύπρο, στην Κρήτη (Ελλάδα) και στη Σικελία (Ιταλία)</a:t>
            </a:r>
            <a:endParaRPr lang="en-US" sz="2200" i="1" dirty="0"/>
          </a:p>
        </p:txBody>
      </p:sp>
    </p:spTree>
    <p:extLst>
      <p:ext uri="{BB962C8B-B14F-4D97-AF65-F5344CB8AC3E}">
        <p14:creationId xmlns:p14="http://schemas.microsoft.com/office/powerpoint/2010/main" val="156435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681133" y="1210733"/>
            <a:ext cx="6434667" cy="5012267"/>
          </a:xfrm>
          <a:prstGeom prst="rect">
            <a:avLst/>
          </a:prstGeom>
        </p:spPr>
        <p:txBody>
          <a:bodyPr>
            <a:normAutofit/>
          </a:bodyPr>
          <a:lstStyle/>
          <a:p>
            <a:pPr algn="ctr" defTabSz="1219170">
              <a:spcBef>
                <a:spcPct val="20000"/>
              </a:spcBef>
              <a:defRPr/>
            </a:pPr>
            <a:endParaRPr lang="en-US" sz="2400" dirty="0">
              <a:solidFill>
                <a:schemeClr val="accent3">
                  <a:lumMod val="50000"/>
                </a:schemeClr>
              </a:solidFill>
            </a:endParaRPr>
          </a:p>
        </p:txBody>
      </p:sp>
      <p:sp>
        <p:nvSpPr>
          <p:cNvPr id="7" name="Θέση περιεχομένου 6"/>
          <p:cNvSpPr>
            <a:spLocks noGrp="1"/>
          </p:cNvSpPr>
          <p:nvPr>
            <p:ph type="body" orient="vert" idx="1"/>
          </p:nvPr>
        </p:nvSpPr>
        <p:spPr>
          <a:xfrm flipH="1">
            <a:off x="8903367" y="675726"/>
            <a:ext cx="2855495" cy="5183073"/>
          </a:xfrm>
        </p:spPr>
        <p:txBody>
          <a:bodyPr vert="horz">
            <a:noAutofit/>
          </a:bodyPr>
          <a:lstStyle/>
          <a:p>
            <a:pPr marL="0" indent="0">
              <a:buNone/>
            </a:pPr>
            <a:r>
              <a:rPr lang="el-GR" sz="2800" dirty="0">
                <a:solidFill>
                  <a:schemeClr val="bg1"/>
                </a:solidFill>
                <a:latin typeface="+mj-lt"/>
              </a:rPr>
              <a:t>Συνολικές επιπτώσεις στη Γεωργία</a:t>
            </a:r>
            <a:endParaRPr lang="en-US" sz="2800" dirty="0">
              <a:solidFill>
                <a:schemeClr val="bg1"/>
              </a:solidFill>
              <a:latin typeface="+mj-lt"/>
            </a:endParaRPr>
          </a:p>
          <a:p>
            <a:r>
              <a:rPr lang="el-GR" dirty="0">
                <a:solidFill>
                  <a:schemeClr val="accent2">
                    <a:lumMod val="50000"/>
                  </a:schemeClr>
                </a:solidFill>
                <a:latin typeface="+mj-lt"/>
                <a:cs typeface="Arial" pitchFamily="34" charset="0"/>
              </a:rPr>
              <a:t>Βασίζεται στη μεθοδολογία του</a:t>
            </a:r>
            <a:r>
              <a:rPr lang="en-US" dirty="0">
                <a:solidFill>
                  <a:schemeClr val="accent2">
                    <a:lumMod val="50000"/>
                  </a:schemeClr>
                </a:solidFill>
                <a:latin typeface="+mj-lt"/>
                <a:cs typeface="Arial" pitchFamily="34" charset="0"/>
              </a:rPr>
              <a:t> IPCC (2014)</a:t>
            </a:r>
          </a:p>
          <a:p>
            <a:r>
              <a:rPr lang="el-GR" dirty="0">
                <a:solidFill>
                  <a:schemeClr val="accent2">
                    <a:lumMod val="50000"/>
                  </a:schemeClr>
                </a:solidFill>
                <a:latin typeface="+mj-lt"/>
                <a:cs typeface="Arial" pitchFamily="34" charset="0"/>
              </a:rPr>
              <a:t>Η ανάλυση γίνεται σε χωρικό επίπεδο προκειμένου να δίνεται εικόνα της χωρικής διαφοροποίησης των επιπτώσεων</a:t>
            </a:r>
            <a:endParaRPr lang="en-US" dirty="0">
              <a:solidFill>
                <a:schemeClr val="accent2">
                  <a:lumMod val="50000"/>
                </a:schemeClr>
              </a:solidFill>
              <a:latin typeface="+mj-lt"/>
              <a:cs typeface="Arial" pitchFamily="34" charset="0"/>
            </a:endParaRPr>
          </a:p>
        </p:txBody>
      </p:sp>
      <p:pic>
        <p:nvPicPr>
          <p:cNvPr id="1026" name="Picture 2"/>
          <p:cNvPicPr>
            <a:picLocks noChangeAspect="1" noChangeArrowheads="1"/>
          </p:cNvPicPr>
          <p:nvPr/>
        </p:nvPicPr>
        <p:blipFill>
          <a:blip r:embed="rId3" cstate="print"/>
          <a:srcRect l="1978" t="1399" r="7253"/>
          <a:stretch>
            <a:fillRect/>
          </a:stretch>
        </p:blipFill>
        <p:spPr bwMode="auto">
          <a:xfrm>
            <a:off x="1743456" y="760866"/>
            <a:ext cx="6522720" cy="5464483"/>
          </a:xfrm>
          <a:prstGeom prst="rect">
            <a:avLst/>
          </a:prstGeom>
          <a:noFill/>
          <a:ln w="9525">
            <a:noFill/>
            <a:miter lim="800000"/>
            <a:headEnd/>
            <a:tailEnd/>
          </a:ln>
          <a:effectLst/>
        </p:spPr>
      </p:pic>
    </p:spTree>
    <p:extLst>
      <p:ext uri="{BB962C8B-B14F-4D97-AF65-F5344CB8AC3E}">
        <p14:creationId xmlns:p14="http://schemas.microsoft.com/office/powerpoint/2010/main" val="179173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7398" t="6110" r="9869" b="5445"/>
          <a:stretch>
            <a:fillRect/>
          </a:stretch>
        </p:blipFill>
        <p:spPr bwMode="auto">
          <a:xfrm>
            <a:off x="365760" y="621792"/>
            <a:ext cx="8424672" cy="5821268"/>
          </a:xfrm>
          <a:prstGeom prst="rect">
            <a:avLst/>
          </a:prstGeom>
          <a:noFill/>
          <a:ln w="9525">
            <a:noFill/>
            <a:miter lim="800000"/>
            <a:headEnd/>
            <a:tailEnd/>
          </a:ln>
          <a:effectLst/>
        </p:spPr>
      </p:pic>
      <p:sp>
        <p:nvSpPr>
          <p:cNvPr id="2" name="Τίτλος 1"/>
          <p:cNvSpPr>
            <a:spLocks noGrp="1"/>
          </p:cNvSpPr>
          <p:nvPr>
            <p:ph type="title"/>
          </p:nvPr>
        </p:nvSpPr>
        <p:spPr>
          <a:xfrm>
            <a:off x="8915400" y="705123"/>
            <a:ext cx="2695408" cy="5038451"/>
          </a:xfrm>
        </p:spPr>
        <p:txBody>
          <a:bodyPr anchor="ctr">
            <a:normAutofit/>
          </a:bodyPr>
          <a:lstStyle/>
          <a:p>
            <a:r>
              <a:rPr lang="el-GR" sz="2400" b="1" cap="none" dirty="0"/>
              <a:t>Μεθοδολογία αξιολόγησης επιπτώσεων</a:t>
            </a:r>
            <a:endParaRPr lang="en-US" sz="2400" b="1" cap="none" dirty="0"/>
          </a:p>
        </p:txBody>
      </p:sp>
    </p:spTree>
    <p:extLst>
      <p:ext uri="{BB962C8B-B14F-4D97-AF65-F5344CB8AC3E}">
        <p14:creationId xmlns:p14="http://schemas.microsoft.com/office/powerpoint/2010/main" val="157134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ατακόρυφου κειμένου 5"/>
          <p:cNvSpPr>
            <a:spLocks noGrp="1"/>
          </p:cNvSpPr>
          <p:nvPr>
            <p:ph type="body" orient="vert" idx="1"/>
          </p:nvPr>
        </p:nvSpPr>
        <p:spPr>
          <a:xfrm flipH="1">
            <a:off x="8919148" y="675726"/>
            <a:ext cx="2923082" cy="5183073"/>
          </a:xfrm>
        </p:spPr>
        <p:txBody>
          <a:bodyPr vert="horz" anchor="ctr">
            <a:normAutofit/>
          </a:bodyPr>
          <a:lstStyle/>
          <a:p>
            <a:pPr marL="0" indent="0">
              <a:buNone/>
            </a:pPr>
            <a:r>
              <a:rPr lang="el-GR" sz="3200" dirty="0">
                <a:solidFill>
                  <a:schemeClr val="bg1"/>
                </a:solidFill>
              </a:rPr>
              <a:t>ΔΟΜΗ ΤΟΥ ΕΡΓΑΛΕΙΟΥ</a:t>
            </a:r>
            <a:endParaRPr lang="en-US" sz="3200" dirty="0">
              <a:solidFill>
                <a:schemeClr val="bg1"/>
              </a:solidFill>
            </a:endParaRPr>
          </a:p>
        </p:txBody>
      </p:sp>
      <p:graphicFrame>
        <p:nvGraphicFramePr>
          <p:cNvPr id="4" name="Θέση περιεχομένου 3"/>
          <p:cNvGraphicFramePr>
            <a:graphicFrameLocks noGrp="1"/>
          </p:cNvGraphicFramePr>
          <p:nvPr>
            <p:ph idx="4294967295"/>
            <p:extLst>
              <p:ext uri="{D42A27DB-BD31-4B8C-83A1-F6EECF244321}">
                <p14:modId xmlns:p14="http://schemas.microsoft.com/office/powerpoint/2010/main" val="167828809"/>
              </p:ext>
            </p:extLst>
          </p:nvPr>
        </p:nvGraphicFramePr>
        <p:xfrm>
          <a:off x="1633928" y="794479"/>
          <a:ext cx="6835515" cy="5531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Εικόνα 6"/>
          <p:cNvPicPr>
            <a:picLocks noChangeAspect="1"/>
          </p:cNvPicPr>
          <p:nvPr/>
        </p:nvPicPr>
        <p:blipFill>
          <a:blip r:embed="rId7" cstate="print"/>
          <a:stretch>
            <a:fillRect/>
          </a:stretch>
        </p:blipFill>
        <p:spPr>
          <a:xfrm>
            <a:off x="422509" y="794479"/>
            <a:ext cx="3175130" cy="1171271"/>
          </a:xfrm>
          <a:prstGeom prst="rect">
            <a:avLst/>
          </a:prstGeom>
        </p:spPr>
      </p:pic>
    </p:spTree>
    <p:extLst>
      <p:ext uri="{BB962C8B-B14F-4D97-AF65-F5344CB8AC3E}">
        <p14:creationId xmlns:p14="http://schemas.microsoft.com/office/powerpoint/2010/main" val="1433421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t>Κλιματικοι</a:t>
            </a:r>
            <a:r>
              <a:rPr lang="el-GR" dirty="0"/>
              <a:t> </a:t>
            </a:r>
            <a:r>
              <a:rPr lang="el-GR" dirty="0" err="1"/>
              <a:t>δεικτες</a:t>
            </a:r>
            <a:endParaRPr lang="en-US" dirty="0"/>
          </a:p>
        </p:txBody>
      </p:sp>
      <p:sp>
        <p:nvSpPr>
          <p:cNvPr id="4" name="Content Placeholder 4">
            <a:extLst>
              <a:ext uri="{FF2B5EF4-FFF2-40B4-BE49-F238E27FC236}">
                <a16:creationId xmlns:a16="http://schemas.microsoft.com/office/drawing/2014/main" id="{0FF19D28-4D9E-4FE0-B94F-3612B88ABEFE}"/>
              </a:ext>
            </a:extLst>
          </p:cNvPr>
          <p:cNvSpPr>
            <a:spLocks noGrp="1"/>
          </p:cNvSpPr>
          <p:nvPr/>
        </p:nvSpPr>
        <p:spPr>
          <a:xfrm>
            <a:off x="474341" y="1606619"/>
            <a:ext cx="11285267" cy="511315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l-GR" dirty="0">
                <a:latin typeface="Corbel" pitchFamily="34" charset="0"/>
              </a:rPr>
              <a:t>Περιοχικά κλιματικά μοντέλα</a:t>
            </a:r>
            <a:r>
              <a:rPr lang="en-US" dirty="0">
                <a:latin typeface="Corbel" pitchFamily="34" charset="0"/>
              </a:rPr>
              <a:t> (RCMs)</a:t>
            </a:r>
            <a:r>
              <a:rPr lang="el-GR" dirty="0">
                <a:latin typeface="Corbel" pitchFamily="34" charset="0"/>
              </a:rPr>
              <a:t> αιχμής τα οποία αναπτύχθηκαν στο πλαίσιο του </a:t>
            </a:r>
            <a:r>
              <a:rPr lang="en-US" dirty="0">
                <a:latin typeface="Corbel" pitchFamily="34" charset="0"/>
              </a:rPr>
              <a:t>EURO-CORDEX (</a:t>
            </a:r>
            <a:r>
              <a:rPr lang="en-US" dirty="0">
                <a:latin typeface="Corbel" pitchFamily="34" charset="0"/>
                <a:hlinkClick r:id="rId2"/>
              </a:rPr>
              <a:t>https://euro-cordex.net</a:t>
            </a:r>
            <a:r>
              <a:rPr lang="en-US" dirty="0">
                <a:latin typeface="Corbel" pitchFamily="34" charset="0"/>
              </a:rPr>
              <a:t>) </a:t>
            </a:r>
            <a:r>
              <a:rPr lang="el-GR" dirty="0"/>
              <a:t>χρησιμοποιήθηκαν για να εξεταστούν οι πιθανές κλιματικές αλλαγές στην Κρήτη, Κύπρο και Σικελία.</a:t>
            </a:r>
            <a:r>
              <a:rPr lang="en-US" dirty="0"/>
              <a:t> </a:t>
            </a:r>
            <a:r>
              <a:rPr lang="el-GR" dirty="0"/>
              <a:t>Τα μοντέλα έχουν οριζόντια χωρική ανάλυση περίπου 12</a:t>
            </a:r>
            <a:r>
              <a:rPr lang="en-US" dirty="0">
                <a:latin typeface="Corbel" pitchFamily="34" charset="0"/>
              </a:rPr>
              <a:t>km.</a:t>
            </a:r>
          </a:p>
          <a:p>
            <a:pPr algn="just"/>
            <a:r>
              <a:rPr lang="el-GR" dirty="0"/>
              <a:t>Πραγματοποιήθηκε εκτεταμένη αξιολόγηση για τα πέντε </a:t>
            </a:r>
            <a:r>
              <a:rPr lang="el-GR" dirty="0" err="1"/>
              <a:t>RCMs</a:t>
            </a:r>
            <a:r>
              <a:rPr lang="el-GR" dirty="0"/>
              <a:t> (τα μόνα με όλες τις απαραίτητες κλιματικές παραμέτρους διαθέσιμες) και μόνο δύο RCM βρέθηκαν να αναπαράγουν επαρκώς τις κλιματικές συνθήκες των υπό μελέτη νησιών.</a:t>
            </a:r>
            <a:r>
              <a:rPr lang="en-US" dirty="0"/>
              <a:t> </a:t>
            </a:r>
          </a:p>
          <a:p>
            <a:pPr algn="just"/>
            <a:r>
              <a:rPr lang="el-GR" dirty="0"/>
              <a:t>Τα κλιματικά δεδομένα χρησιμοποιήθηκαν για τον υπολογισμό των κλιματικών δεικτών αλλά και ως δεδομένα εισόδου στα υδρολογικά και στα μοντέλα προσομοίωσης ανάπτυξης καλλιεργειών για τα τρία νησιά.</a:t>
            </a:r>
          </a:p>
          <a:p>
            <a:pPr algn="just"/>
            <a:r>
              <a:rPr lang="el-GR" dirty="0"/>
              <a:t>Επιπλέον, χρησιμοποιήθηκε η μέθοδος παρεμβολής 3D </a:t>
            </a:r>
            <a:r>
              <a:rPr lang="en-US" dirty="0">
                <a:latin typeface="Corbel" pitchFamily="34" charset="0"/>
              </a:rPr>
              <a:t>Thin Plane </a:t>
            </a:r>
            <a:r>
              <a:rPr lang="en-US" dirty="0" err="1">
                <a:latin typeface="Corbel" pitchFamily="34" charset="0"/>
              </a:rPr>
              <a:t>Spline</a:t>
            </a:r>
            <a:r>
              <a:rPr lang="en-US" dirty="0">
                <a:latin typeface="Corbel" pitchFamily="34" charset="0"/>
              </a:rPr>
              <a:t> </a:t>
            </a:r>
            <a:r>
              <a:rPr lang="el-GR" dirty="0"/>
              <a:t>(</a:t>
            </a:r>
            <a:r>
              <a:rPr lang="el-GR" dirty="0" err="1"/>
              <a:t>Hutchinson</a:t>
            </a:r>
            <a:r>
              <a:rPr lang="el-GR" dirty="0"/>
              <a:t>, 1998) για </a:t>
            </a:r>
            <a:r>
              <a:rPr lang="el-GR" dirty="0">
                <a:latin typeface="Corbel" pitchFamily="34" charset="0"/>
              </a:rPr>
              <a:t>την </a:t>
            </a:r>
            <a:r>
              <a:rPr lang="el-GR" dirty="0" err="1">
                <a:latin typeface="Corbel" pitchFamily="34" charset="0"/>
              </a:rPr>
              <a:t>υποκλιμάκωση</a:t>
            </a:r>
            <a:r>
              <a:rPr lang="el-GR" dirty="0">
                <a:latin typeface="Corbel" pitchFamily="34" charset="0"/>
              </a:rPr>
              <a:t> των κλιματικών δεδομένων από τα 12</a:t>
            </a:r>
            <a:r>
              <a:rPr lang="en-US" dirty="0">
                <a:latin typeface="Corbel" pitchFamily="34" charset="0"/>
              </a:rPr>
              <a:t>km</a:t>
            </a:r>
            <a:r>
              <a:rPr lang="el-GR" dirty="0">
                <a:latin typeface="Corbel" pitchFamily="34" charset="0"/>
              </a:rPr>
              <a:t> στην υψηλότερη ανάλυση των 3</a:t>
            </a:r>
            <a:r>
              <a:rPr lang="en-US" dirty="0">
                <a:latin typeface="Corbel" pitchFamily="34" charset="0"/>
              </a:rPr>
              <a:t>km </a:t>
            </a:r>
            <a:r>
              <a:rPr lang="el-GR" dirty="0">
                <a:latin typeface="Corbel" pitchFamily="34" charset="0"/>
              </a:rPr>
              <a:t>μόνο </a:t>
            </a:r>
            <a:r>
              <a:rPr lang="el-GR" dirty="0"/>
              <a:t>για τις πιλοτικές περιοχές. Αυτά τα δεδομένα χρησιμοποιήθηκαν στη συνέχεια στις υδρολογικές και στις προσομοιώσεις ανάπτυξης καλλιέργειας, καθώς και στον υπολογισμό των κλιματικών δεικτών και των τάσεων τους μέχρι το τέλος του 2060, για κάθε πιλοτική περιοχή.</a:t>
            </a:r>
          </a:p>
        </p:txBody>
      </p:sp>
    </p:spTree>
    <p:extLst>
      <p:ext uri="{BB962C8B-B14F-4D97-AF65-F5344CB8AC3E}">
        <p14:creationId xmlns:p14="http://schemas.microsoft.com/office/powerpoint/2010/main" val="412959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dirty="0" err="1">
                <a:latin typeface="+mn-lt"/>
              </a:rPr>
              <a:t>Περιοχικα</a:t>
            </a:r>
            <a:r>
              <a:rPr lang="el-GR" dirty="0">
                <a:latin typeface="+mn-lt"/>
              </a:rPr>
              <a:t> </a:t>
            </a:r>
            <a:r>
              <a:rPr lang="el-GR" dirty="0" err="1"/>
              <a:t>κλιματικα</a:t>
            </a:r>
            <a:r>
              <a:rPr lang="el-GR" dirty="0"/>
              <a:t> </a:t>
            </a:r>
            <a:r>
              <a:rPr lang="el-GR" dirty="0" err="1"/>
              <a:t>μοντελα</a:t>
            </a:r>
            <a:r>
              <a:rPr lang="el-GR" dirty="0"/>
              <a:t>              </a:t>
            </a:r>
            <a:r>
              <a:rPr lang="el-GR" dirty="0" err="1"/>
              <a:t>περιοδοι</a:t>
            </a:r>
            <a:r>
              <a:rPr lang="el-GR" dirty="0"/>
              <a:t> </a:t>
            </a:r>
            <a:r>
              <a:rPr lang="el-GR" dirty="0" err="1"/>
              <a:t>μελετης</a:t>
            </a:r>
            <a:endParaRPr lang="el-GR" dirty="0"/>
          </a:p>
        </p:txBody>
      </p:sp>
      <p:sp>
        <p:nvSpPr>
          <p:cNvPr id="3" name="Content Placeholder 2"/>
          <p:cNvSpPr>
            <a:spLocks noGrp="1"/>
          </p:cNvSpPr>
          <p:nvPr>
            <p:ph idx="1"/>
          </p:nvPr>
        </p:nvSpPr>
        <p:spPr>
          <a:xfrm>
            <a:off x="496136" y="2069235"/>
            <a:ext cx="5532529" cy="4374095"/>
          </a:xfrm>
        </p:spPr>
        <p:txBody>
          <a:bodyPr>
            <a:normAutofit fontScale="92500" lnSpcReduction="10000"/>
          </a:bodyPr>
          <a:lstStyle/>
          <a:p>
            <a:pPr algn="just">
              <a:buFont typeface="Wingdings" pitchFamily="2" charset="2"/>
              <a:buChar char="§"/>
            </a:pPr>
            <a:r>
              <a:rPr lang="en-US" b="1" dirty="0"/>
              <a:t>HadGEM2-ES/RCA4</a:t>
            </a:r>
          </a:p>
          <a:p>
            <a:pPr marL="0" indent="0" algn="just">
              <a:buNone/>
            </a:pPr>
            <a:r>
              <a:rPr lang="el-GR" dirty="0"/>
              <a:t>Περιοχικό κλιματικό μοντέλο </a:t>
            </a:r>
            <a:r>
              <a:rPr lang="en-US" dirty="0">
                <a:latin typeface="Corbel" pitchFamily="34" charset="0"/>
              </a:rPr>
              <a:t>RCA4</a:t>
            </a:r>
            <a:r>
              <a:rPr lang="en-US" dirty="0"/>
              <a:t> </a:t>
            </a:r>
            <a:r>
              <a:rPr lang="el-GR" dirty="0"/>
              <a:t>του Σουηδικού Μετεωρολογικού και Υδρολογικού Ινστιτούτου </a:t>
            </a:r>
            <a:r>
              <a:rPr lang="el-GR" dirty="0">
                <a:latin typeface="Corbel" pitchFamily="34" charset="0"/>
              </a:rPr>
              <a:t>(</a:t>
            </a:r>
            <a:r>
              <a:rPr lang="en-US" dirty="0">
                <a:latin typeface="Corbel" pitchFamily="34" charset="0"/>
              </a:rPr>
              <a:t>SMHI) (</a:t>
            </a:r>
            <a:r>
              <a:rPr lang="en-US" dirty="0" err="1">
                <a:latin typeface="Corbel" pitchFamily="34" charset="0"/>
              </a:rPr>
              <a:t>Stranberg</a:t>
            </a:r>
            <a:r>
              <a:rPr lang="en-US" dirty="0">
                <a:latin typeface="Corbel" pitchFamily="34" charset="0"/>
              </a:rPr>
              <a:t> et al., 2014) </a:t>
            </a:r>
            <a:r>
              <a:rPr lang="el-GR" dirty="0"/>
              <a:t>με δεδομένα οριακών συνθηκών από το παγκόσμιο κλιματικό μοντέλο </a:t>
            </a:r>
            <a:r>
              <a:rPr lang="en-US" dirty="0">
                <a:latin typeface="Corbel" pitchFamily="34" charset="0"/>
              </a:rPr>
              <a:t>Hadley Centre Global Environmental Model version 2 Earth System (</a:t>
            </a:r>
            <a:r>
              <a:rPr lang="en-US" dirty="0" err="1">
                <a:latin typeface="Corbel" pitchFamily="34" charset="0"/>
              </a:rPr>
              <a:t>HadGEM</a:t>
            </a:r>
            <a:r>
              <a:rPr lang="en-US" dirty="0">
                <a:latin typeface="Corbel" pitchFamily="34" charset="0"/>
              </a:rPr>
              <a:t>-ES) (Collins et al., 2011; Martin et al., 2011)</a:t>
            </a:r>
            <a:r>
              <a:rPr lang="el-GR" dirty="0">
                <a:latin typeface="Corbel" pitchFamily="34" charset="0"/>
              </a:rPr>
              <a:t> του </a:t>
            </a:r>
            <a:r>
              <a:rPr lang="en-US" dirty="0">
                <a:latin typeface="Corbel" pitchFamily="34" charset="0"/>
              </a:rPr>
              <a:t>Met Office Hadley Centre (MOHC). </a:t>
            </a:r>
            <a:endParaRPr lang="el-GR" dirty="0">
              <a:latin typeface="Corbel" pitchFamily="34" charset="0"/>
            </a:endParaRPr>
          </a:p>
          <a:p>
            <a:pPr marL="0" indent="0" algn="just">
              <a:buNone/>
            </a:pPr>
            <a:endParaRPr lang="en-US" dirty="0">
              <a:latin typeface="Corbel" pitchFamily="34" charset="0"/>
            </a:endParaRPr>
          </a:p>
          <a:p>
            <a:pPr algn="just">
              <a:buFont typeface="Wingdings" pitchFamily="2" charset="2"/>
              <a:buChar char="§"/>
            </a:pPr>
            <a:r>
              <a:rPr lang="en-US" b="1" dirty="0"/>
              <a:t>MPI-ESM-LR/RCA4</a:t>
            </a:r>
            <a:endParaRPr lang="el-GR" b="1" dirty="0"/>
          </a:p>
          <a:p>
            <a:pPr marL="0" indent="0" algn="just">
              <a:buNone/>
            </a:pPr>
            <a:r>
              <a:rPr lang="el-GR" dirty="0" err="1"/>
              <a:t>Περιοχικό</a:t>
            </a:r>
            <a:r>
              <a:rPr lang="el-GR" dirty="0"/>
              <a:t> κλιματικό μοντέλο RCA4 του Σουηδικού Μετεωρολογικού και Υδρολογικού Ινστιτούτου (SMHI) (</a:t>
            </a:r>
            <a:r>
              <a:rPr lang="el-GR" dirty="0" err="1"/>
              <a:t>Stranberg</a:t>
            </a:r>
            <a:r>
              <a:rPr lang="el-GR" dirty="0"/>
              <a:t> </a:t>
            </a:r>
            <a:r>
              <a:rPr lang="el-GR" dirty="0" err="1"/>
              <a:t>et</a:t>
            </a:r>
            <a:r>
              <a:rPr lang="el-GR" dirty="0"/>
              <a:t> </a:t>
            </a:r>
            <a:r>
              <a:rPr lang="el-GR" dirty="0" err="1"/>
              <a:t>al</a:t>
            </a:r>
            <a:r>
              <a:rPr lang="el-GR" dirty="0"/>
              <a:t>., 2014) με δεδομένα οριακών συνθηκών από το παγκόσμιο κλιματικό μοντέλο του Ινστιτούτου Μετεωρολογίας </a:t>
            </a:r>
            <a:r>
              <a:rPr lang="el-GR" dirty="0" err="1"/>
              <a:t>Max</a:t>
            </a:r>
            <a:r>
              <a:rPr lang="el-GR" dirty="0"/>
              <a:t> </a:t>
            </a:r>
            <a:r>
              <a:rPr lang="el-GR" dirty="0" err="1"/>
              <a:t>Planck</a:t>
            </a:r>
            <a:r>
              <a:rPr lang="el-GR" dirty="0"/>
              <a:t> MPI-ESM-LR (</a:t>
            </a:r>
            <a:r>
              <a:rPr lang="el-GR" dirty="0" err="1"/>
              <a:t>Popke</a:t>
            </a:r>
            <a:r>
              <a:rPr lang="el-GR" dirty="0"/>
              <a:t> </a:t>
            </a:r>
            <a:r>
              <a:rPr lang="el-GR" dirty="0" err="1"/>
              <a:t>et</a:t>
            </a:r>
            <a:r>
              <a:rPr lang="el-GR" dirty="0"/>
              <a:t> </a:t>
            </a:r>
            <a:r>
              <a:rPr lang="el-GR" dirty="0" err="1"/>
              <a:t>al</a:t>
            </a:r>
            <a:r>
              <a:rPr lang="el-GR" dirty="0"/>
              <a:t>., 2013).</a:t>
            </a:r>
          </a:p>
        </p:txBody>
      </p:sp>
      <p:sp>
        <p:nvSpPr>
          <p:cNvPr id="4" name="Content Placeholder 2">
            <a:extLst>
              <a:ext uri="{FF2B5EF4-FFF2-40B4-BE49-F238E27FC236}">
                <a16:creationId xmlns:a16="http://schemas.microsoft.com/office/drawing/2014/main" id="{AC71322E-FA20-4DAB-AFAB-77E029B5A689}"/>
              </a:ext>
            </a:extLst>
          </p:cNvPr>
          <p:cNvSpPr txBox="1">
            <a:spLocks/>
          </p:cNvSpPr>
          <p:nvPr/>
        </p:nvSpPr>
        <p:spPr>
          <a:xfrm>
            <a:off x="6333462" y="2026703"/>
            <a:ext cx="4816604" cy="408660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l-GR" b="1" dirty="0"/>
              <a:t>Περίοδος αναφοράς</a:t>
            </a:r>
            <a:endParaRPr lang="en-US" b="1" dirty="0"/>
          </a:p>
          <a:p>
            <a:pPr algn="just">
              <a:buFont typeface="Wingdings 2" panose="05020102010507070707" pitchFamily="18" charset="2"/>
              <a:buNone/>
            </a:pPr>
            <a:r>
              <a:rPr lang="en-US" dirty="0"/>
              <a:t>     </a:t>
            </a:r>
            <a:r>
              <a:rPr lang="el-GR" dirty="0"/>
              <a:t>Η περίοδος του μοντέλου μεταξύ 1971 και 2000 που αποτελεί την περίοδο αναφοράς με βάση την οποία υπολογίζονται οι μελλοντικές κλιματικές μεταβολές.</a:t>
            </a:r>
          </a:p>
          <a:p>
            <a:pPr algn="just">
              <a:buFont typeface="Wingdings 2" panose="05020102010507070707" pitchFamily="18" charset="2"/>
              <a:buNone/>
            </a:pPr>
            <a:endParaRPr lang="en-US" dirty="0"/>
          </a:p>
          <a:p>
            <a:pPr algn="just"/>
            <a:r>
              <a:rPr lang="el-GR" b="1" dirty="0"/>
              <a:t>Μελλοντική περίοδος</a:t>
            </a:r>
            <a:endParaRPr lang="en-US" b="1" dirty="0"/>
          </a:p>
          <a:p>
            <a:pPr algn="just">
              <a:buFont typeface="Wingdings 2" panose="05020102010507070707" pitchFamily="18" charset="2"/>
              <a:buNone/>
            </a:pPr>
            <a:r>
              <a:rPr lang="en-US" dirty="0"/>
              <a:t>     </a:t>
            </a:r>
            <a:r>
              <a:rPr lang="el-GR" dirty="0"/>
              <a:t>Η περίοδος από το 2031 έως το 2060, η οποία έχει επιλεγεί ειδικά για τις ανάγκες των Περιφερειών και των ενδιαφερόμενων μερών του προγράμματος για το σχεδιασμό και τη χάραξη πολιτικής στο εγγύς μέλλον.</a:t>
            </a:r>
          </a:p>
        </p:txBody>
      </p:sp>
    </p:spTree>
  </p:cSld>
  <p:clrMapOvr>
    <a:masterClrMapping/>
  </p:clrMapOvr>
</p:sld>
</file>

<file path=ppt/theme/theme1.xml><?xml version="1.0" encoding="utf-8"?>
<a:theme xmlns:a="http://schemas.openxmlformats.org/drawingml/2006/main" name="Μέρισμα">
  <a:themeElements>
    <a:clrScheme name="Πορτοκαλί κίτρινο">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Μέρισμα">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Μέρισμα">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1_Μέρισμα">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Μέρισμα">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Μέρισμα">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Μέρισμα</Template>
  <TotalTime>4860</TotalTime>
  <Words>3061</Words>
  <Application>Microsoft Office PowerPoint</Application>
  <PresentationFormat>Widescreen</PresentationFormat>
  <Paragraphs>228</Paragraphs>
  <Slides>38</Slides>
  <Notes>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ＭＳ Ｐゴシック</vt:lpstr>
      <vt:lpstr>Arabic Typesetting</vt:lpstr>
      <vt:lpstr>Arial</vt:lpstr>
      <vt:lpstr>Calibri</vt:lpstr>
      <vt:lpstr>Corbel</vt:lpstr>
      <vt:lpstr>Corbel (Κυρίως κείμενο)</vt:lpstr>
      <vt:lpstr>Gill Sans MT</vt:lpstr>
      <vt:lpstr>Trebuchet MS</vt:lpstr>
      <vt:lpstr>Wingdings</vt:lpstr>
      <vt:lpstr>Wingdings 2</vt:lpstr>
      <vt:lpstr>Μέρισμα</vt:lpstr>
      <vt:lpstr>1_Μέρισμα</vt:lpstr>
      <vt:lpstr>Adapt2clima Tool:  εργαλειο για την υποστηριξη τησ ληψησ αποφασεων για την προσαρμογη τησ γεωργιασ στην κλιματικη αλλαγη </vt:lpstr>
      <vt:lpstr>εργο Life adapt2clima</vt:lpstr>
      <vt:lpstr>PowerPoint Presentation</vt:lpstr>
      <vt:lpstr>  adapt2clima tool - Στοχοσ</vt:lpstr>
      <vt:lpstr>PowerPoint Presentation</vt:lpstr>
      <vt:lpstr>Μεθοδολογία αξιολόγησης επιπτώσεων</vt:lpstr>
      <vt:lpstr>PowerPoint Presentation</vt:lpstr>
      <vt:lpstr>Κλιματικοι δεικτες</vt:lpstr>
      <vt:lpstr>Περιοχικα κλιματικα μοντελα              περιοδοι μελετης</vt:lpstr>
      <vt:lpstr>     Σεναρια εκπομπων      ακραια κλιματικα σεναρια</vt:lpstr>
      <vt:lpstr>PowerPoint Presentation</vt:lpstr>
      <vt:lpstr>PowerPoint Presentation</vt:lpstr>
      <vt:lpstr>PowerPoint Presentation</vt:lpstr>
      <vt:lpstr>Υδρολογικοι δεικτες</vt:lpstr>
      <vt:lpstr>PowerPoint Presentation</vt:lpstr>
      <vt:lpstr>PowerPoint Presentation</vt:lpstr>
      <vt:lpstr>ΑγρονομικοΙ  δεΙκτες</vt:lpstr>
      <vt:lpstr>PowerPoint Presentation</vt:lpstr>
      <vt:lpstr>Κοινωνικοι δεικτες</vt:lpstr>
      <vt:lpstr>Οικονομικοι δεικτες</vt:lpstr>
      <vt:lpstr>PowerPoint Presentation</vt:lpstr>
      <vt:lpstr>PowerPoint Presentation</vt:lpstr>
      <vt:lpstr>PowerPoint Presentation</vt:lpstr>
      <vt:lpstr>PowerPoint Presentation</vt:lpstr>
      <vt:lpstr>PowerPoint Presentation</vt:lpstr>
      <vt:lpstr>Urbanproof toolkit: Εργαλειο υποστηριξησ της ληψησ αποφασεων για την ενισχυση της ανθεκτικοτητας των αστικων Δημων στην κλιματικη αλλαγη  </vt:lpstr>
      <vt:lpstr>Γενικα για το εργο Life urbaproof</vt:lpstr>
      <vt:lpstr>Εταιροι του εργου</vt:lpstr>
      <vt:lpstr>Εξεταζομενεσ επιπτωσεις</vt:lpstr>
      <vt:lpstr>Μεθοδολογια αξιολογησης επιπτωσεων  κλιματικης αλλαγης στους δημους</vt:lpstr>
      <vt:lpstr>Πηγεσ γεωχωρικων δεδομενων</vt:lpstr>
      <vt:lpstr>Σταδια του εργαλειου</vt:lpstr>
      <vt:lpstr>Σταδιο 1: Κλιµατικη αλλαγη</vt:lpstr>
      <vt:lpstr>Σταδιο 2: Εκτιµηση  επιπτωσεων</vt:lpstr>
      <vt:lpstr>Σταδιο 3: αξιολογηση µετρων  προσαρµογης</vt:lpstr>
      <vt:lpstr>Σταδιο 4: Στρατηγικη για την  προσαρµογη</vt:lpstr>
      <vt:lpstr>Σταδιο 5: Παρακολουθηση  &amp; αναθεωρηση</vt:lpstr>
      <vt:lpstr>Ευχαριστώ!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C.5. Development of the ADAPT2CLIMA tool to support adaptation planning for agriculture</dc:title>
  <dc:creator>Giannis Lemesios</dc:creator>
  <cp:lastModifiedBy>Αθηνά Δήμου</cp:lastModifiedBy>
  <cp:revision>153</cp:revision>
  <dcterms:created xsi:type="dcterms:W3CDTF">2019-04-01T10:01:02Z</dcterms:created>
  <dcterms:modified xsi:type="dcterms:W3CDTF">2019-11-28T14:11:06Z</dcterms:modified>
</cp:coreProperties>
</file>