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804" r:id="rId1"/>
  </p:sldMasterIdLst>
  <p:notesMasterIdLst>
    <p:notesMasterId r:id="rId16"/>
  </p:notesMasterIdLst>
  <p:sldIdLst>
    <p:sldId id="256" r:id="rId2"/>
    <p:sldId id="257" r:id="rId3"/>
    <p:sldId id="261" r:id="rId4"/>
    <p:sldId id="266" r:id="rId5"/>
    <p:sldId id="267" r:id="rId6"/>
    <p:sldId id="262" r:id="rId7"/>
    <p:sldId id="258" r:id="rId8"/>
    <p:sldId id="271" r:id="rId9"/>
    <p:sldId id="273" r:id="rId10"/>
    <p:sldId id="275" r:id="rId11"/>
    <p:sldId id="276" r:id="rId12"/>
    <p:sldId id="272" r:id="rId13"/>
    <p:sldId id="264" r:id="rId14"/>
    <p:sldId id="27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8AC"/>
    <a:srgbClr val="C32762"/>
    <a:srgbClr val="A31526"/>
    <a:srgbClr val="D01A3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8" d="100"/>
          <a:sy n="108" d="100"/>
        </p:scale>
        <p:origin x="-629" y="88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224D56-EDB9-4471-8C5E-B51454AA02CD}" type="datetimeFigureOut">
              <a:rPr lang="en-US" smtClean="0"/>
              <a:pPr/>
              <a:t>11/28/2019</a:t>
            </a:fld>
            <a:endParaRPr lang="en-US"/>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4E9F0F-2100-44D7-8537-ACFC49B5A21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5" name="14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 Ορθογώνιο"/>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 Ορθογώνιο"/>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 Ορθογώνιο"/>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 Υπότιτλος"/>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p:txBody>
          <a:bodyPr/>
          <a:lstStyle/>
          <a:p>
            <a:fld id="{4635AB41-31F8-4BFD-9DA2-078C0BC75980}" type="datetime9">
              <a:rPr lang="el-GR" smtClean="0"/>
              <a:pPr/>
              <a:t>28/11/2019 6:08:11 μμ</a:t>
            </a:fld>
            <a:endParaRPr lang="en-US"/>
          </a:p>
        </p:txBody>
      </p:sp>
      <p:sp>
        <p:nvSpPr>
          <p:cNvPr id="17" name="16 - Θέση υποσέλιδου"/>
          <p:cNvSpPr>
            <a:spLocks noGrp="1"/>
          </p:cNvSpPr>
          <p:nvPr>
            <p:ph type="ftr" sz="quarter" idx="11"/>
          </p:nvPr>
        </p:nvSpPr>
        <p:spPr/>
        <p:txBody>
          <a:bodyPr/>
          <a:lstStyle/>
          <a:p>
            <a:r>
              <a:rPr lang="el-GR" smtClean="0"/>
              <a:t>Παρακολούθηση σεισμικότητας στην περιοχή "Δυτικός Πατραϊκός"</a:t>
            </a:r>
            <a:endParaRPr lang="en-US"/>
          </a:p>
        </p:txBody>
      </p:sp>
      <p:sp>
        <p:nvSpPr>
          <p:cNvPr id="7" name="6 - Ευθεία γραμμή σύνδεσης"/>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 Ορθογώνιο"/>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 Έλλειψη"/>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 Έλλειψη"/>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Θέση αριθμού διαφάνειας"/>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1234CBF-92C7-4873-A752-FF8BE259085C}" type="slidenum">
              <a:rPr lang="en-US" smtClean="0"/>
              <a:pPr/>
              <a:t>‹#›</a:t>
            </a:fld>
            <a:endParaRPr lang="en-US"/>
          </a:p>
        </p:txBody>
      </p:sp>
      <p:sp>
        <p:nvSpPr>
          <p:cNvPr id="8" name="7 - Τίτλος"/>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l-GR" smtClean="0"/>
              <a:t>Kλικ για επεξεργασία του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EFC8925-8D46-4253-AB40-EF520B94125D}" type="datetime9">
              <a:rPr lang="el-GR" smtClean="0"/>
              <a:pPr/>
              <a:t>28/11/2019 6:08:11 μμ</a:t>
            </a:fld>
            <a:endParaRPr lang="en-US"/>
          </a:p>
        </p:txBody>
      </p:sp>
      <p:sp>
        <p:nvSpPr>
          <p:cNvPr id="5" name="4 - Θέση υποσέλιδου"/>
          <p:cNvSpPr>
            <a:spLocks noGrp="1"/>
          </p:cNvSpPr>
          <p:nvPr>
            <p:ph type="ftr" sz="quarter" idx="11"/>
          </p:nvPr>
        </p:nvSpPr>
        <p:spPr/>
        <p:txBody>
          <a:bodyPr/>
          <a:lstStyle/>
          <a:p>
            <a:r>
              <a:rPr lang="el-GR" smtClean="0"/>
              <a:t>Παρακολούθηση σεισμικότητας στην περιοχή "Δυτικός Πατραϊκός"</a:t>
            </a:r>
            <a:endParaRPr lang="en-US"/>
          </a:p>
        </p:txBody>
      </p:sp>
      <p:sp>
        <p:nvSpPr>
          <p:cNvPr id="6" name="5 - Θέση αριθμού διαφάνειας"/>
          <p:cNvSpPr>
            <a:spLocks noGrp="1"/>
          </p:cNvSpPr>
          <p:nvPr>
            <p:ph type="sldNum" sz="quarter" idx="12"/>
          </p:nvPr>
        </p:nvSpPr>
        <p:spPr/>
        <p:txBody>
          <a:bodyPr/>
          <a:lstStyle/>
          <a:p>
            <a:fld id="{31234CBF-92C7-4873-A752-FF8BE259085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6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 Ορθογώνιο"/>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 Ορθογώνιο"/>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 Ορθογώνιο"/>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 Ορθογώνιο"/>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 Ευθεία γραμμή σύνδεσης"/>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13 - Έλλειψη"/>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 Έλλειψη"/>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 Θέση αριθμού διαφάνειας"/>
          <p:cNvSpPr>
            <a:spLocks noGrp="1"/>
          </p:cNvSpPr>
          <p:nvPr>
            <p:ph type="sldNum" sz="quarter" idx="12"/>
          </p:nvPr>
        </p:nvSpPr>
        <p:spPr>
          <a:xfrm>
            <a:off x="6915912" y="3009901"/>
            <a:ext cx="457200" cy="441325"/>
          </a:xfrm>
        </p:spPr>
        <p:txBody>
          <a:bodyPr/>
          <a:lstStyle/>
          <a:p>
            <a:fld id="{31234CBF-92C7-4873-A752-FF8BE259085C}" type="slidenum">
              <a:rPr lang="en-US" smtClean="0"/>
              <a:pPr/>
              <a:t>‹#›</a:t>
            </a:fld>
            <a:endParaRPr lang="en-US"/>
          </a:p>
        </p:txBody>
      </p:sp>
      <p:sp>
        <p:nvSpPr>
          <p:cNvPr id="3" name="2 - Θέση κατακόρυφου κειμένου"/>
          <p:cNvSpPr>
            <a:spLocks noGrp="1"/>
          </p:cNvSpPr>
          <p:nvPr>
            <p:ph type="body" orient="vert" idx="1"/>
          </p:nvPr>
        </p:nvSpPr>
        <p:spPr>
          <a:xfrm>
            <a:off x="304800" y="304800"/>
            <a:ext cx="6553200" cy="5821366"/>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7B4C04B7-3B09-46DF-92AA-5C210566AAE9}" type="datetime9">
              <a:rPr lang="el-GR" smtClean="0"/>
              <a:pPr/>
              <a:t>28/11/2019 6:08:11 μμ</a:t>
            </a:fld>
            <a:endParaRPr lang="en-US"/>
          </a:p>
        </p:txBody>
      </p:sp>
      <p:sp>
        <p:nvSpPr>
          <p:cNvPr id="5" name="4 - Θέση υποσέλιδου"/>
          <p:cNvSpPr>
            <a:spLocks noGrp="1"/>
          </p:cNvSpPr>
          <p:nvPr>
            <p:ph type="ftr" sz="quarter" idx="11"/>
          </p:nvPr>
        </p:nvSpPr>
        <p:spPr/>
        <p:txBody>
          <a:bodyPr/>
          <a:lstStyle/>
          <a:p>
            <a:r>
              <a:rPr lang="el-GR" smtClean="0"/>
              <a:t>Παρακολούθηση σεισμικότητας στην περιοχή "Δυτικός Πατραϊκός"</a:t>
            </a:r>
            <a:endParaRPr lang="en-US"/>
          </a:p>
        </p:txBody>
      </p:sp>
      <p:sp>
        <p:nvSpPr>
          <p:cNvPr id="2" name="1 - Κατακόρυφος τίτλος"/>
          <p:cNvSpPr>
            <a:spLocks noGrp="1"/>
          </p:cNvSpPr>
          <p:nvPr>
            <p:ph type="title" orient="vert"/>
          </p:nvPr>
        </p:nvSpPr>
        <p:spPr>
          <a:xfrm>
            <a:off x="7391400" y="304801"/>
            <a:ext cx="1447800" cy="5851525"/>
          </a:xfrm>
        </p:spPr>
        <p:txBody>
          <a:bodyPr vert="eaVert"/>
          <a:lstStyle/>
          <a:p>
            <a:r>
              <a:rPr kumimoji="0" lang="el-GR" smtClean="0"/>
              <a:t>Kλικ για επεξεργασία του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solidFill>
                  <a:schemeClr val="accent3">
                    <a:shade val="75000"/>
                  </a:schemeClr>
                </a:solidFill>
              </a:defRPr>
            </a:lvl1pPr>
          </a:lstStyle>
          <a:p>
            <a:r>
              <a:rPr kumimoji="0" lang="el-GR" smtClean="0"/>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8CA271D8-5E4B-4892-B86E-77DA03C9D328}" type="datetime9">
              <a:rPr lang="el-GR" smtClean="0"/>
              <a:pPr/>
              <a:t>28/11/2019 6:08:11 μμ</a:t>
            </a:fld>
            <a:endParaRPr lang="en-US"/>
          </a:p>
        </p:txBody>
      </p:sp>
      <p:sp>
        <p:nvSpPr>
          <p:cNvPr id="5" name="4 - Θέση υποσέλιδου"/>
          <p:cNvSpPr>
            <a:spLocks noGrp="1"/>
          </p:cNvSpPr>
          <p:nvPr>
            <p:ph type="ftr" sz="quarter" idx="11"/>
          </p:nvPr>
        </p:nvSpPr>
        <p:spPr/>
        <p:txBody>
          <a:bodyPr/>
          <a:lstStyle/>
          <a:p>
            <a:r>
              <a:rPr lang="el-GR" smtClean="0"/>
              <a:t>Παρακολούθηση σεισμικότητας στην περιοχή "Δυτικός Πατραϊκός"</a:t>
            </a:r>
            <a:endParaRPr lang="en-US"/>
          </a:p>
        </p:txBody>
      </p:sp>
      <p:sp>
        <p:nvSpPr>
          <p:cNvPr id="6" name="5 - Θέση αριθμού διαφάνειας"/>
          <p:cNvSpPr>
            <a:spLocks noGrp="1"/>
          </p:cNvSpPr>
          <p:nvPr>
            <p:ph type="sldNum" sz="quarter" idx="12"/>
          </p:nvPr>
        </p:nvSpPr>
        <p:spPr>
          <a:xfrm>
            <a:off x="4361688" y="1026372"/>
            <a:ext cx="457200" cy="441325"/>
          </a:xfrm>
        </p:spPr>
        <p:txBody>
          <a:bodyPr/>
          <a:lstStyle/>
          <a:p>
            <a:fld id="{31234CBF-92C7-4873-A752-FF8BE259085C}" type="slidenum">
              <a:rPr lang="en-US" smtClean="0"/>
              <a:pPr/>
              <a:t>‹#›</a:t>
            </a:fld>
            <a:endParaRPr lang="en-US"/>
          </a:p>
        </p:txBody>
      </p:sp>
      <p:sp>
        <p:nvSpPr>
          <p:cNvPr id="8" name="7 - Θέση περιεχομένου"/>
          <p:cNvSpPr>
            <a:spLocks noGrp="1"/>
          </p:cNvSpPr>
          <p:nvPr>
            <p:ph sz="quarter" idx="1"/>
          </p:nvPr>
        </p:nvSpPr>
        <p:spPr>
          <a:xfrm>
            <a:off x="301752" y="1527048"/>
            <a:ext cx="850392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7" name="16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 Ορθογώνιο"/>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 Ορθογώνιο"/>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 Ορθογώνιο"/>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 Ορθογώνιο"/>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 Θέση κειμένου"/>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13" name="12 - Ορθογώνιο"/>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 Ορθογώνιο"/>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 Θέση υποσέλιδου"/>
          <p:cNvSpPr>
            <a:spLocks noGrp="1"/>
          </p:cNvSpPr>
          <p:nvPr>
            <p:ph type="ftr" sz="quarter" idx="11"/>
          </p:nvPr>
        </p:nvSpPr>
        <p:spPr/>
        <p:txBody>
          <a:bodyPr/>
          <a:lstStyle/>
          <a:p>
            <a:r>
              <a:rPr lang="el-GR" smtClean="0"/>
              <a:t>Παρακολούθηση σεισμικότητας στην περιοχή "Δυτικός Πατραϊκός"</a:t>
            </a:r>
            <a:endParaRPr lang="en-US"/>
          </a:p>
        </p:txBody>
      </p:sp>
      <p:sp>
        <p:nvSpPr>
          <p:cNvPr id="4" name="3 - Θέση ημερομηνίας"/>
          <p:cNvSpPr>
            <a:spLocks noGrp="1"/>
          </p:cNvSpPr>
          <p:nvPr>
            <p:ph type="dt" sz="half" idx="10"/>
          </p:nvPr>
        </p:nvSpPr>
        <p:spPr/>
        <p:txBody>
          <a:bodyPr/>
          <a:lstStyle/>
          <a:p>
            <a:fld id="{E74F1E21-9CB1-4468-A1F6-18CAC80582DA}" type="datetime9">
              <a:rPr lang="el-GR" smtClean="0"/>
              <a:pPr/>
              <a:t>28/11/2019 6:08:11 μμ</a:t>
            </a:fld>
            <a:endParaRPr lang="en-US"/>
          </a:p>
        </p:txBody>
      </p:sp>
      <p:sp>
        <p:nvSpPr>
          <p:cNvPr id="8" name="7 - Ευθεία γραμμή σύνδεσης"/>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 Έλλειψη"/>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Έλλειψη"/>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 Θέση αριθμού διαφάνειας"/>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1234CBF-92C7-4873-A752-FF8BE259085C}" type="slidenum">
              <a:rPr lang="en-US" smtClean="0"/>
              <a:pPr/>
              <a:t>‹#›</a:t>
            </a:fld>
            <a:endParaRPr lang="en-US"/>
          </a:p>
        </p:txBody>
      </p:sp>
      <p:sp>
        <p:nvSpPr>
          <p:cNvPr id="2" name="1 - Τίτλος"/>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l-GR" smtClean="0"/>
              <a:t>Kλικ για επεξεργασία του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301752" y="228600"/>
            <a:ext cx="8534400" cy="758952"/>
          </a:xfrm>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a:xfrm>
            <a:off x="5791200" y="6409944"/>
            <a:ext cx="3044952" cy="365760"/>
          </a:xfrm>
        </p:spPr>
        <p:txBody>
          <a:bodyPr/>
          <a:lstStyle/>
          <a:p>
            <a:fld id="{E3E118FE-26D2-46DA-B319-DF0E78DDB48D}" type="datetime9">
              <a:rPr lang="el-GR" smtClean="0"/>
              <a:pPr/>
              <a:t>28/11/2019 6:08:11 μμ</a:t>
            </a:fld>
            <a:endParaRPr lang="en-US"/>
          </a:p>
        </p:txBody>
      </p:sp>
      <p:sp>
        <p:nvSpPr>
          <p:cNvPr id="6" name="5 - Θέση υποσέλιδου"/>
          <p:cNvSpPr>
            <a:spLocks noGrp="1"/>
          </p:cNvSpPr>
          <p:nvPr>
            <p:ph type="ftr" sz="quarter" idx="11"/>
          </p:nvPr>
        </p:nvSpPr>
        <p:spPr/>
        <p:txBody>
          <a:bodyPr/>
          <a:lstStyle/>
          <a:p>
            <a:r>
              <a:rPr lang="el-GR" smtClean="0"/>
              <a:t>Παρακολούθηση σεισμικότητας στην περιοχή "Δυτικός Πατραϊκός"</a:t>
            </a:r>
            <a:endParaRPr lang="en-US"/>
          </a:p>
        </p:txBody>
      </p:sp>
      <p:sp>
        <p:nvSpPr>
          <p:cNvPr id="7" name="6 - Θέση αριθμού διαφάνειας"/>
          <p:cNvSpPr>
            <a:spLocks noGrp="1"/>
          </p:cNvSpPr>
          <p:nvPr>
            <p:ph type="sldNum" sz="quarter" idx="12"/>
          </p:nvPr>
        </p:nvSpPr>
        <p:spPr/>
        <p:txBody>
          <a:bodyPr/>
          <a:lstStyle/>
          <a:p>
            <a:fld id="{31234CBF-92C7-4873-A752-FF8BE259085C}" type="slidenum">
              <a:rPr lang="en-US" smtClean="0"/>
              <a:pPr/>
              <a:t>‹#›</a:t>
            </a:fld>
            <a:endParaRPr lang="en-US"/>
          </a:p>
        </p:txBody>
      </p:sp>
      <p:sp>
        <p:nvSpPr>
          <p:cNvPr id="8" name="7 - Ευθεία γραμμή σύνδεσης"/>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 Θέση περιεχομένου"/>
          <p:cNvSpPr>
            <a:spLocks noGrp="1"/>
          </p:cNvSpPr>
          <p:nvPr>
            <p:ph sz="half" idx="1"/>
          </p:nvPr>
        </p:nvSpPr>
        <p:spPr>
          <a:xfrm>
            <a:off x="301752" y="1371600"/>
            <a:ext cx="4038600" cy="4681728"/>
          </a:xfrm>
        </p:spPr>
        <p:txBody>
          <a:bodyPr/>
          <a:lstStyle>
            <a:lvl1pPr>
              <a:defRPr sz="2500"/>
            </a:lvl1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11 - Θέση περιεχομένου"/>
          <p:cNvSpPr>
            <a:spLocks noGrp="1"/>
          </p:cNvSpPr>
          <p:nvPr>
            <p:ph sz="half" idx="2"/>
          </p:nvPr>
        </p:nvSpPr>
        <p:spPr>
          <a:xfrm>
            <a:off x="4800600" y="1371600"/>
            <a:ext cx="4038600" cy="4681728"/>
          </a:xfrm>
        </p:spPr>
        <p:txBody>
          <a:bodyPr/>
          <a:lstStyle>
            <a:lvl1pPr>
              <a:defRPr sz="2500"/>
            </a:lvl1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9 - Ευθεία γραμμή σύνδεσης"/>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 Ορθογώνιο"/>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20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21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 Ορθογώνιο"/>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Ορθογώνιο"/>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 Θέση κειμένου"/>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7" name="6 - Θέση ημερομηνίας"/>
          <p:cNvSpPr>
            <a:spLocks noGrp="1"/>
          </p:cNvSpPr>
          <p:nvPr>
            <p:ph type="dt" sz="half" idx="10"/>
          </p:nvPr>
        </p:nvSpPr>
        <p:spPr/>
        <p:txBody>
          <a:bodyPr/>
          <a:lstStyle/>
          <a:p>
            <a:fld id="{E4F175A8-F094-481C-909B-07E67EA366D7}" type="datetime9">
              <a:rPr lang="el-GR" smtClean="0"/>
              <a:pPr/>
              <a:t>28/11/2019 6:08:11 μμ</a:t>
            </a:fld>
            <a:endParaRPr lang="en-US"/>
          </a:p>
        </p:txBody>
      </p:sp>
      <p:sp>
        <p:nvSpPr>
          <p:cNvPr id="8" name="7 - Θέση υποσέλιδου"/>
          <p:cNvSpPr>
            <a:spLocks noGrp="1"/>
          </p:cNvSpPr>
          <p:nvPr>
            <p:ph type="ftr" sz="quarter" idx="11"/>
          </p:nvPr>
        </p:nvSpPr>
        <p:spPr>
          <a:xfrm>
            <a:off x="304800" y="6409944"/>
            <a:ext cx="3581400" cy="365760"/>
          </a:xfrm>
        </p:spPr>
        <p:txBody>
          <a:bodyPr/>
          <a:lstStyle/>
          <a:p>
            <a:r>
              <a:rPr lang="el-GR" smtClean="0"/>
              <a:t>Παρακολούθηση σεισμικότητας στην περιοχή "Δυτικός Πατραϊκός"</a:t>
            </a:r>
            <a:endParaRPr lang="en-US"/>
          </a:p>
        </p:txBody>
      </p:sp>
      <p:sp>
        <p:nvSpPr>
          <p:cNvPr id="15" name="14 - Ευθεία γραμμή σύνδεσης"/>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17 - Ορθογώνιο"/>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23 - Θέση περιεχομένου"/>
          <p:cNvSpPr>
            <a:spLocks noGrp="1"/>
          </p:cNvSpPr>
          <p:nvPr>
            <p:ph sz="quarter" idx="2"/>
          </p:nvPr>
        </p:nvSpPr>
        <p:spPr>
          <a:xfrm>
            <a:off x="301752" y="2471383"/>
            <a:ext cx="4041648" cy="3818404"/>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περιεχομένου"/>
          <p:cNvSpPr>
            <a:spLocks noGrp="1"/>
          </p:cNvSpPr>
          <p:nvPr>
            <p:ph sz="quarter" idx="4"/>
          </p:nvPr>
        </p:nvSpPr>
        <p:spPr>
          <a:xfrm>
            <a:off x="4800600" y="2471383"/>
            <a:ext cx="4038600" cy="382219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24 - Έλλειψη"/>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Έλλειψη"/>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Θέση αριθμού διαφάνειας"/>
          <p:cNvSpPr>
            <a:spLocks noGrp="1"/>
          </p:cNvSpPr>
          <p:nvPr>
            <p:ph type="sldNum" sz="quarter" idx="12"/>
          </p:nvPr>
        </p:nvSpPr>
        <p:spPr>
          <a:xfrm>
            <a:off x="4343400" y="1042416"/>
            <a:ext cx="457200" cy="441325"/>
          </a:xfrm>
        </p:spPr>
        <p:txBody>
          <a:bodyPr/>
          <a:lstStyle>
            <a:lvl1pPr algn="ctr">
              <a:defRPr/>
            </a:lvl1pPr>
          </a:lstStyle>
          <a:p>
            <a:fld id="{31234CBF-92C7-4873-A752-FF8BE259085C}" type="slidenum">
              <a:rPr lang="en-US" smtClean="0"/>
              <a:pPr/>
              <a:t>‹#›</a:t>
            </a:fld>
            <a:endParaRPr lang="en-US"/>
          </a:p>
        </p:txBody>
      </p:sp>
      <p:sp>
        <p:nvSpPr>
          <p:cNvPr id="23" name="22 - Τίτλος"/>
          <p:cNvSpPr>
            <a:spLocks noGrp="1"/>
          </p:cNvSpPr>
          <p:nvPr>
            <p:ph type="title"/>
          </p:nvPr>
        </p:nvSpPr>
        <p:spPr/>
        <p:txBody>
          <a:bodyPr rtlCol="0" anchor="b" anchorCtr="0"/>
          <a:lstStyle/>
          <a:p>
            <a:r>
              <a:rPr kumimoji="0" lang="el-GR" smtClean="0"/>
              <a:t>Kλικ για επεξεργασία του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75BE5097-7D44-4072-A436-33677ED8941D}" type="datetime9">
              <a:rPr lang="el-GR" smtClean="0"/>
              <a:pPr/>
              <a:t>28/11/2019 6:08:11 μμ</a:t>
            </a:fld>
            <a:endParaRPr lang="en-US"/>
          </a:p>
        </p:txBody>
      </p:sp>
      <p:sp>
        <p:nvSpPr>
          <p:cNvPr id="4" name="3 - Θέση υποσέλιδου"/>
          <p:cNvSpPr>
            <a:spLocks noGrp="1"/>
          </p:cNvSpPr>
          <p:nvPr>
            <p:ph type="ftr" sz="quarter" idx="11"/>
          </p:nvPr>
        </p:nvSpPr>
        <p:spPr/>
        <p:txBody>
          <a:bodyPr/>
          <a:lstStyle/>
          <a:p>
            <a:r>
              <a:rPr lang="el-GR" smtClean="0"/>
              <a:t>Παρακολούθηση σεισμικότητας στην περιοχή "Δυτικός Πατραϊκός"</a:t>
            </a:r>
            <a:endParaRPr lang="en-US"/>
          </a:p>
        </p:txBody>
      </p:sp>
      <p:sp>
        <p:nvSpPr>
          <p:cNvPr id="5" name="4 - Θέση αριθμού διαφάνειας"/>
          <p:cNvSpPr>
            <a:spLocks noGrp="1"/>
          </p:cNvSpPr>
          <p:nvPr>
            <p:ph type="sldNum" sz="quarter" idx="12"/>
          </p:nvPr>
        </p:nvSpPr>
        <p:spPr>
          <a:xfrm>
            <a:off x="4343400" y="1036020"/>
            <a:ext cx="457200" cy="441325"/>
          </a:xfrm>
        </p:spPr>
        <p:txBody>
          <a:bodyPr/>
          <a:lstStyle/>
          <a:p>
            <a:fld id="{31234CBF-92C7-4873-A752-FF8BE259085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7" name="6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 Ορθογώνιο"/>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 Ορθογώνιο"/>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5 - Ορθογώνιο"/>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1 - Θέση ημερομηνίας"/>
          <p:cNvSpPr>
            <a:spLocks noGrp="1"/>
          </p:cNvSpPr>
          <p:nvPr>
            <p:ph type="dt" sz="half" idx="10"/>
          </p:nvPr>
        </p:nvSpPr>
        <p:spPr/>
        <p:txBody>
          <a:bodyPr/>
          <a:lstStyle/>
          <a:p>
            <a:fld id="{359097F3-E53F-43C0-8F7A-E5DE50F50412}" type="datetime9">
              <a:rPr lang="el-GR" smtClean="0"/>
              <a:pPr/>
              <a:t>28/11/2019 6:08:11 μμ</a:t>
            </a:fld>
            <a:endParaRPr lang="en-US"/>
          </a:p>
        </p:txBody>
      </p:sp>
      <p:sp>
        <p:nvSpPr>
          <p:cNvPr id="3" name="2 - Θέση υποσέλιδου"/>
          <p:cNvSpPr>
            <a:spLocks noGrp="1"/>
          </p:cNvSpPr>
          <p:nvPr>
            <p:ph type="ftr" sz="quarter" idx="11"/>
          </p:nvPr>
        </p:nvSpPr>
        <p:spPr/>
        <p:txBody>
          <a:bodyPr/>
          <a:lstStyle/>
          <a:p>
            <a:r>
              <a:rPr lang="el-GR" smtClean="0"/>
              <a:t>Παρακολούθηση σεισμικότητας στην περιοχή "Δυτικός Πατραϊκός"</a:t>
            </a:r>
            <a:endParaRPr lang="en-US"/>
          </a:p>
        </p:txBody>
      </p:sp>
      <p:sp>
        <p:nvSpPr>
          <p:cNvPr id="4" name="3 - Θέση αριθμού διαφάνειας"/>
          <p:cNvSpPr>
            <a:spLocks noGrp="1"/>
          </p:cNvSpPr>
          <p:nvPr>
            <p:ph type="sldNum" sz="quarter" idx="12"/>
          </p:nvPr>
        </p:nvSpPr>
        <p:spPr>
          <a:xfrm>
            <a:off x="4267200" y="6324600"/>
            <a:ext cx="609600" cy="441324"/>
          </a:xfrm>
        </p:spPr>
        <p:txBody>
          <a:bodyPr/>
          <a:lstStyle>
            <a:lvl1pPr>
              <a:defRPr>
                <a:solidFill>
                  <a:srgbClr val="FFFFFF"/>
                </a:solidFill>
              </a:defRPr>
            </a:lvl1pPr>
          </a:lstStyle>
          <a:p>
            <a:fld id="{31234CBF-92C7-4873-A752-FF8BE259085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19" name="18 - Ορθογώνιο"/>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 Ορθογώνιο"/>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12 - Ορθογώνιο"/>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8" name="7 - Ορθογώνιο"/>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 Ευθεία γραμμή σύνδεσης"/>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 Θέση περιεχομένου"/>
          <p:cNvSpPr>
            <a:spLocks noGrp="1"/>
          </p:cNvSpPr>
          <p:nvPr>
            <p:ph sz="quarter" idx="1"/>
          </p:nvPr>
        </p:nvSpPr>
        <p:spPr>
          <a:xfrm>
            <a:off x="3124200" y="685800"/>
            <a:ext cx="5638800" cy="5410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9 - Έλλειψη"/>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Έλλειψη"/>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Θέση αριθμού διαφάνειας"/>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31234CBF-92C7-4873-A752-FF8BE259085C}" type="slidenum">
              <a:rPr lang="en-US" smtClean="0"/>
              <a:pPr/>
              <a:t>‹#›</a:t>
            </a:fld>
            <a:endParaRPr lang="en-US"/>
          </a:p>
        </p:txBody>
      </p:sp>
      <p:sp>
        <p:nvSpPr>
          <p:cNvPr id="21" name="20 - Ορθογώνιο"/>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 Θέση ημερομηνίας"/>
          <p:cNvSpPr>
            <a:spLocks noGrp="1"/>
          </p:cNvSpPr>
          <p:nvPr>
            <p:ph type="dt" sz="half" idx="10"/>
          </p:nvPr>
        </p:nvSpPr>
        <p:spPr/>
        <p:txBody>
          <a:bodyPr/>
          <a:lstStyle/>
          <a:p>
            <a:fld id="{BEF2EAC6-7CF5-4EE2-8C35-5F0D219FFB88}" type="datetime9">
              <a:rPr lang="el-GR" smtClean="0"/>
              <a:pPr/>
              <a:t>28/11/2019 6:08:11 μμ</a:t>
            </a:fld>
            <a:endParaRPr lang="en-US"/>
          </a:p>
        </p:txBody>
      </p:sp>
      <p:sp>
        <p:nvSpPr>
          <p:cNvPr id="6" name="5 - Θέση υποσέλιδου"/>
          <p:cNvSpPr>
            <a:spLocks noGrp="1"/>
          </p:cNvSpPr>
          <p:nvPr>
            <p:ph type="ftr" sz="quarter" idx="11"/>
          </p:nvPr>
        </p:nvSpPr>
        <p:spPr>
          <a:xfrm>
            <a:off x="301752" y="6410848"/>
            <a:ext cx="3383280" cy="365760"/>
          </a:xfrm>
        </p:spPr>
        <p:txBody>
          <a:bodyPr/>
          <a:lstStyle/>
          <a:p>
            <a:r>
              <a:rPr lang="el-GR" smtClean="0"/>
              <a:t>Παρακολούθηση σεισμικότητας στην περιοχή "Δυτικός Πατραϊκός"</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1" name="20 - Ευθεία γραμμή σύνδεσης"/>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18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 Ορθογώνιο"/>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19 - Ορθογώνιο"/>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 Ορθογώνιο"/>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 Ορθογώνιο"/>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 Έλλειψη"/>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Έλλειψη"/>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Θέση αριθμού διαφάνειας"/>
          <p:cNvSpPr>
            <a:spLocks noGrp="1"/>
          </p:cNvSpPr>
          <p:nvPr>
            <p:ph type="sldNum" sz="quarter" idx="12"/>
          </p:nvPr>
        </p:nvSpPr>
        <p:spPr>
          <a:xfrm>
            <a:off x="1371600" y="312738"/>
            <a:ext cx="457200" cy="441325"/>
          </a:xfrm>
        </p:spPr>
        <p:txBody>
          <a:bodyPr/>
          <a:lstStyle/>
          <a:p>
            <a:fld id="{31234CBF-92C7-4873-A752-FF8BE259085C}" type="slidenum">
              <a:rPr lang="en-US" smtClean="0"/>
              <a:pPr/>
              <a:t>‹#›</a:t>
            </a:fld>
            <a:endParaRPr lang="en-US"/>
          </a:p>
        </p:txBody>
      </p:sp>
      <p:sp>
        <p:nvSpPr>
          <p:cNvPr id="2" name="1 - Τίτλος"/>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3000375" y="609600"/>
            <a:ext cx="5867400" cy="4267200"/>
          </a:xfrm>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22" name="21 - Ορθογώνιο"/>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 Θέση ημερομηνίας"/>
          <p:cNvSpPr>
            <a:spLocks noGrp="1"/>
          </p:cNvSpPr>
          <p:nvPr>
            <p:ph type="dt" sz="half" idx="10"/>
          </p:nvPr>
        </p:nvSpPr>
        <p:spPr>
          <a:xfrm>
            <a:off x="5788152" y="6404984"/>
            <a:ext cx="3044952" cy="365760"/>
          </a:xfrm>
        </p:spPr>
        <p:txBody>
          <a:bodyPr/>
          <a:lstStyle/>
          <a:p>
            <a:fld id="{7B8C6650-3CE6-42B8-8FE3-9CC095410032}" type="datetime9">
              <a:rPr lang="el-GR" smtClean="0"/>
              <a:pPr/>
              <a:t>28/11/2019 6:08:11 μμ</a:t>
            </a:fld>
            <a:endParaRPr lang="en-US"/>
          </a:p>
        </p:txBody>
      </p:sp>
      <p:sp>
        <p:nvSpPr>
          <p:cNvPr id="6" name="5 - Θέση υποσέλιδου"/>
          <p:cNvSpPr>
            <a:spLocks noGrp="1"/>
          </p:cNvSpPr>
          <p:nvPr>
            <p:ph type="ftr" sz="quarter" idx="11"/>
          </p:nvPr>
        </p:nvSpPr>
        <p:spPr>
          <a:xfrm>
            <a:off x="301752" y="6410848"/>
            <a:ext cx="3584448" cy="365760"/>
          </a:xfrm>
        </p:spPr>
        <p:txBody>
          <a:bodyPr/>
          <a:lstStyle/>
          <a:p>
            <a:r>
              <a:rPr lang="el-GR" smtClean="0"/>
              <a:t>Παρακολούθηση σεισμικότητας στην περιοχή "Δυτικός Πατραϊκός"</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7" name="16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 Ορθογώνιο"/>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 Ορθογώνιο"/>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 Θέση ημερομηνίας"/>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4632429-BA8D-4C13-8369-9936683BCFA8}" type="datetime9">
              <a:rPr lang="el-GR" smtClean="0"/>
              <a:pPr/>
              <a:t>28/11/2019 6:08:11 μμ</a:t>
            </a:fld>
            <a:endParaRPr lang="en-US"/>
          </a:p>
        </p:txBody>
      </p:sp>
      <p:sp>
        <p:nvSpPr>
          <p:cNvPr id="3" name="2 - Θέση υποσέλιδου"/>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l-GR" smtClean="0"/>
              <a:t>Παρακολούθηση σεισμικότητας στην περιοχή "Δυτικός Πατραϊκός"</a:t>
            </a:r>
            <a:endParaRPr lang="en-US"/>
          </a:p>
        </p:txBody>
      </p:sp>
      <p:sp>
        <p:nvSpPr>
          <p:cNvPr id="8" name="7 - Ορθογώνιο"/>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 Ευθεία γραμμή σύνδεσης"/>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11 - Έλλειψη"/>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 Έλλειψη"/>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 Θέση αριθμού διαφάνειας"/>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1234CBF-92C7-4873-A752-FF8BE259085C}" type="slidenum">
              <a:rPr lang="en-US" smtClean="0"/>
              <a:pPr/>
              <a:t>‹#›</a:t>
            </a:fld>
            <a:endParaRPr lang="en-US"/>
          </a:p>
        </p:txBody>
      </p:sp>
      <p:sp>
        <p:nvSpPr>
          <p:cNvPr id="22" name="21 - Θέση τίτλου"/>
          <p:cNvSpPr>
            <a:spLocks noGrp="1"/>
          </p:cNvSpPr>
          <p:nvPr>
            <p:ph type="title"/>
          </p:nvPr>
        </p:nvSpPr>
        <p:spPr>
          <a:xfrm>
            <a:off x="301752" y="228600"/>
            <a:ext cx="8534400" cy="758952"/>
          </a:xfrm>
          <a:prstGeom prst="rect">
            <a:avLst/>
          </a:prstGeom>
        </p:spPr>
        <p:txBody>
          <a:bodyPr vert="horz" anchor="b">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C:\Users\root\OneDrive%20-%20National%20Observatory%20of%20Athens\Projects\ARIS\ARIS_pptx\2019-05-21-08-58-18_Andravida_target-Patras%20new.avi" TargetMode="External"/><Relationship Id="rId4" Type="http://schemas.openxmlformats.org/officeDocument/2006/relationships/hyperlink" Target="2019-05-21-08-58-18_Andravida_target-Patras%20new.av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wmf"/><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2019-07-28-16-09-07_Athens.mp4" TargetMode="External"/><Relationship Id="rId2" Type="http://schemas.openxmlformats.org/officeDocument/2006/relationships/slideLayout" Target="../slideLayouts/slideLayout2.xml"/><Relationship Id="rId1" Type="http://schemas.openxmlformats.org/officeDocument/2006/relationships/video" Target="file:///C:\Users\root\OneDrive%20-%20National%20Observatory%20of%20Athens\Projects\ARIS\ARIS_pptx\2019-07-28-16-09-07_Athens_avi.avi"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3779912" y="2708920"/>
            <a:ext cx="5256584" cy="1152128"/>
          </a:xfrm>
        </p:spPr>
        <p:txBody>
          <a:bodyPr>
            <a:noAutofit/>
          </a:bodyPr>
          <a:lstStyle/>
          <a:p>
            <a:pPr algn="l"/>
            <a:r>
              <a:rPr lang="el-GR" sz="1400" i="1" cap="none" dirty="0" smtClean="0">
                <a:solidFill>
                  <a:srgbClr val="C32762"/>
                </a:solidFill>
              </a:rPr>
              <a:t>Έργο: Ολοκληρωμένο </a:t>
            </a:r>
            <a:r>
              <a:rPr lang="el-GR" sz="1400" i="1" cap="none" dirty="0" smtClean="0">
                <a:solidFill>
                  <a:srgbClr val="C32762"/>
                </a:solidFill>
              </a:rPr>
              <a:t>Σύστημα </a:t>
            </a:r>
            <a:r>
              <a:rPr lang="el-GR" sz="1400" i="1" cap="none" dirty="0" smtClean="0">
                <a:solidFill>
                  <a:srgbClr val="C32762"/>
                </a:solidFill>
              </a:rPr>
              <a:t>Έγκαιρης Προειδοποίησης &amp; Διαχείρισης Σεισμικού</a:t>
            </a:r>
          </a:p>
          <a:p>
            <a:pPr algn="l"/>
            <a:r>
              <a:rPr lang="el-GR" sz="1400" i="1" cap="none" dirty="0" smtClean="0">
                <a:solidFill>
                  <a:srgbClr val="C32762"/>
                </a:solidFill>
              </a:rPr>
              <a:t>Κινδύνου με εφαρμογή σε Βιομηχανικές Υποδομές</a:t>
            </a:r>
          </a:p>
          <a:p>
            <a:pPr algn="l"/>
            <a:r>
              <a:rPr lang="el-GR" sz="1400" i="1" dirty="0" smtClean="0">
                <a:solidFill>
                  <a:srgbClr val="C32762"/>
                </a:solidFill>
              </a:rPr>
              <a:t>«ΕΡΕΥΝΩ-ΔΗΜΙΟΥΡΓΩ-ΚΑΙΝΟΤΟΜΩ»</a:t>
            </a:r>
            <a:endParaRPr lang="en-US" sz="1400" i="1" dirty="0">
              <a:solidFill>
                <a:srgbClr val="C32762"/>
              </a:solidFill>
            </a:endParaRPr>
          </a:p>
        </p:txBody>
      </p:sp>
      <p:sp>
        <p:nvSpPr>
          <p:cNvPr id="2" name="1 - Τίτλος"/>
          <p:cNvSpPr>
            <a:spLocks noGrp="1"/>
          </p:cNvSpPr>
          <p:nvPr>
            <p:ph type="ctrTitle"/>
          </p:nvPr>
        </p:nvSpPr>
        <p:spPr>
          <a:xfrm>
            <a:off x="685800" y="692696"/>
            <a:ext cx="7772400" cy="1152128"/>
          </a:xfrm>
        </p:spPr>
        <p:txBody>
          <a:bodyPr>
            <a:noAutofit/>
          </a:bodyPr>
          <a:lstStyle/>
          <a:p>
            <a:r>
              <a:rPr lang="el-GR" sz="3200" b="1" dirty="0" smtClean="0">
                <a:solidFill>
                  <a:srgbClr val="C32762"/>
                </a:solidFill>
              </a:rPr>
              <a:t>Η υπηρεσία ARIS για την έγκαιρη προειδοποίηση σεισμού</a:t>
            </a:r>
            <a:endParaRPr lang="en-US" sz="3200" b="1" dirty="0">
              <a:solidFill>
                <a:srgbClr val="C32762"/>
              </a:solidFill>
            </a:endParaRPr>
          </a:p>
        </p:txBody>
      </p:sp>
      <p:sp>
        <p:nvSpPr>
          <p:cNvPr id="7" name="6 - TextBox"/>
          <p:cNvSpPr txBox="1"/>
          <p:nvPr/>
        </p:nvSpPr>
        <p:spPr>
          <a:xfrm>
            <a:off x="5436096" y="3933056"/>
            <a:ext cx="3528392"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400" b="1" i="1" u="none" strike="noStrike" kern="0" cap="none" spc="0" normalizeH="0" baseline="0" noProof="0" dirty="0" smtClean="0">
                <a:ln>
                  <a:noFill/>
                </a:ln>
                <a:solidFill>
                  <a:srgbClr val="1438AC"/>
                </a:solidFill>
                <a:effectLst/>
                <a:uLnTx/>
                <a:uFillTx/>
              </a:rPr>
              <a:t>Παρουσίαση:</a:t>
            </a:r>
          </a:p>
          <a:p>
            <a:pPr marL="0" marR="0" lvl="0" indent="0" defTabSz="914400" eaLnBrk="1" fontAlgn="auto" latinLnBrk="0" hangingPunct="1">
              <a:lnSpc>
                <a:spcPct val="100000"/>
              </a:lnSpc>
              <a:spcBef>
                <a:spcPts val="0"/>
              </a:spcBef>
              <a:spcAft>
                <a:spcPts val="0"/>
              </a:spcAft>
              <a:buClrTx/>
              <a:buSzTx/>
              <a:buFontTx/>
              <a:buNone/>
              <a:tabLst/>
              <a:defRPr/>
            </a:pPr>
            <a:r>
              <a:rPr kumimoji="0" lang="el-GR" sz="1400" b="1" i="1" u="none" strike="noStrike" kern="0" cap="none" spc="0" normalizeH="0" baseline="0" noProof="0" dirty="0" smtClean="0">
                <a:ln>
                  <a:noFill/>
                </a:ln>
                <a:solidFill>
                  <a:srgbClr val="1438AC"/>
                </a:solidFill>
                <a:effectLst/>
                <a:uLnTx/>
                <a:uFillTx/>
              </a:rPr>
              <a:t>Δρ. Β. Κ. Καραστάθης, </a:t>
            </a:r>
          </a:p>
          <a:p>
            <a:pPr marL="0" marR="0" lvl="0" indent="0" defTabSz="914400" eaLnBrk="1" fontAlgn="auto" latinLnBrk="0" hangingPunct="1">
              <a:lnSpc>
                <a:spcPct val="100000"/>
              </a:lnSpc>
              <a:spcBef>
                <a:spcPts val="0"/>
              </a:spcBef>
              <a:spcAft>
                <a:spcPts val="0"/>
              </a:spcAft>
              <a:buClrTx/>
              <a:buSzTx/>
              <a:buFontTx/>
              <a:buNone/>
              <a:tabLst/>
              <a:defRPr/>
            </a:pPr>
            <a:r>
              <a:rPr kumimoji="0" lang="el-GR" sz="1400" b="1" i="1" u="none" strike="noStrike" kern="0" cap="none" spc="0" normalizeH="0" baseline="0" noProof="0" dirty="0" smtClean="0">
                <a:ln>
                  <a:noFill/>
                </a:ln>
                <a:solidFill>
                  <a:srgbClr val="1438AC"/>
                </a:solidFill>
                <a:effectLst/>
                <a:uLnTx/>
                <a:uFillTx/>
              </a:rPr>
              <a:t>Διευθυντής Ερευνών</a:t>
            </a:r>
            <a:endParaRPr kumimoji="0" lang="en-US" sz="1400" b="1" i="1" u="none" strike="noStrike" kern="0" cap="none" spc="0" normalizeH="0" baseline="0" noProof="0" dirty="0" smtClean="0">
              <a:ln>
                <a:noFill/>
              </a:ln>
              <a:solidFill>
                <a:srgbClr val="1438AC"/>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l-GR" sz="1400" b="1" i="1" kern="0" noProof="0" dirty="0" smtClean="0">
                <a:solidFill>
                  <a:srgbClr val="1438AC"/>
                </a:solidFill>
              </a:rPr>
              <a:t>Γεωδυναμικού Ινστιτούτου</a:t>
            </a:r>
          </a:p>
          <a:p>
            <a:pPr marL="0" marR="0" lvl="0" indent="0" defTabSz="914400" eaLnBrk="1" fontAlgn="auto" latinLnBrk="0" hangingPunct="1">
              <a:lnSpc>
                <a:spcPct val="100000"/>
              </a:lnSpc>
              <a:spcBef>
                <a:spcPts val="0"/>
              </a:spcBef>
              <a:spcAft>
                <a:spcPts val="0"/>
              </a:spcAft>
              <a:buClrTx/>
              <a:buSzTx/>
              <a:buFontTx/>
              <a:buNone/>
              <a:tabLst/>
              <a:defRPr/>
            </a:pPr>
            <a:r>
              <a:rPr kumimoji="0" lang="el-GR" sz="1400" b="1" i="1" u="none" strike="noStrike" kern="0" cap="none" spc="0" normalizeH="0" baseline="0" dirty="0" smtClean="0">
                <a:ln>
                  <a:noFill/>
                </a:ln>
                <a:solidFill>
                  <a:srgbClr val="1438AC"/>
                </a:solidFill>
                <a:effectLst/>
                <a:uLnTx/>
                <a:uFillTx/>
              </a:rPr>
              <a:t>Εθνικού</a:t>
            </a:r>
            <a:r>
              <a:rPr kumimoji="0" lang="el-GR" sz="1400" b="1" i="1" u="none" strike="noStrike" kern="0" cap="none" spc="0" normalizeH="0" dirty="0" smtClean="0">
                <a:ln>
                  <a:noFill/>
                </a:ln>
                <a:solidFill>
                  <a:srgbClr val="1438AC"/>
                </a:solidFill>
                <a:effectLst/>
                <a:uLnTx/>
                <a:uFillTx/>
              </a:rPr>
              <a:t> Αστεροσκοπείου Αθηνών</a:t>
            </a:r>
            <a:endParaRPr kumimoji="0" lang="el-GR" sz="1400" b="1" i="1" u="none" strike="noStrike" kern="0" cap="none" spc="0" normalizeH="0" baseline="0" noProof="0" dirty="0" smtClean="0">
              <a:ln>
                <a:noFill/>
              </a:ln>
              <a:solidFill>
                <a:srgbClr val="1438AC"/>
              </a:solidFill>
              <a:effectLst/>
              <a:uLnTx/>
              <a:uFillTx/>
            </a:endParaRPr>
          </a:p>
        </p:txBody>
      </p:sp>
      <p:pic>
        <p:nvPicPr>
          <p:cNvPr id="8" name="Picture 4" descr="Αποτέλεσμα εικόνας για nATIONAL OBSERVATORY OF ATHENS  logo"/>
          <p:cNvPicPr>
            <a:picLocks noChangeAspect="1" noChangeArrowheads="1"/>
          </p:cNvPicPr>
          <p:nvPr/>
        </p:nvPicPr>
        <p:blipFill>
          <a:blip r:embed="rId3" cstate="print"/>
          <a:srcRect/>
          <a:stretch>
            <a:fillRect/>
          </a:stretch>
        </p:blipFill>
        <p:spPr bwMode="auto">
          <a:xfrm>
            <a:off x="539552" y="5157192"/>
            <a:ext cx="1440160" cy="1433817"/>
          </a:xfrm>
          <a:prstGeom prst="ellipse">
            <a:avLst/>
          </a:prstGeom>
          <a:ln w="63500" cap="rnd">
            <a:solidFill>
              <a:srgbClr val="C32762"/>
            </a:solidFill>
          </a:ln>
          <a:effectLst/>
          <a:scene3d>
            <a:camera prst="orthographicFront"/>
            <a:lightRig rig="contrasting" dir="t">
              <a:rot lat="0" lon="0" rev="3000000"/>
            </a:lightRig>
          </a:scene3d>
          <a:sp3d contourW="7620">
            <a:bevelT w="95250" h="31750"/>
            <a:contourClr>
              <a:srgbClr val="333333"/>
            </a:contourClr>
          </a:sp3d>
        </p:spPr>
      </p:pic>
      <p:pic>
        <p:nvPicPr>
          <p:cNvPr id="12" name="11 - Εικόνα" descr="logo_krete.png"/>
          <p:cNvPicPr>
            <a:picLocks noChangeAspect="1"/>
          </p:cNvPicPr>
          <p:nvPr/>
        </p:nvPicPr>
        <p:blipFill>
          <a:blip r:embed="rId4" cstate="print"/>
          <a:srcRect r="37465" b="3812"/>
          <a:stretch>
            <a:fillRect/>
          </a:stretch>
        </p:blipFill>
        <p:spPr>
          <a:xfrm>
            <a:off x="6588224" y="5805264"/>
            <a:ext cx="1728192" cy="576064"/>
          </a:xfrm>
          <a:prstGeom prst="rect">
            <a:avLst/>
          </a:prstGeom>
        </p:spPr>
      </p:pic>
      <p:pic>
        <p:nvPicPr>
          <p:cNvPr id="13" name="12 - Εικόνα" descr="downloa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3245708" y="5157192"/>
            <a:ext cx="2406412" cy="556515"/>
          </a:xfrm>
          <a:prstGeom prst="rect">
            <a:avLst/>
          </a:prstGeom>
        </p:spPr>
      </p:pic>
      <p:pic>
        <p:nvPicPr>
          <p:cNvPr id="14" name="13 - Εικόνα" descr="images.png"/>
          <p:cNvPicPr>
            <a:picLocks noChangeAspect="1"/>
          </p:cNvPicPr>
          <p:nvPr/>
        </p:nvPicPr>
        <p:blipFill>
          <a:blip r:embed="rId6" cstate="print">
            <a:clrChange>
              <a:clrFrom>
                <a:srgbClr val="FFFFFF"/>
              </a:clrFrom>
              <a:clrTo>
                <a:srgbClr val="FFFFFF">
                  <a:alpha val="0"/>
                </a:srgbClr>
              </a:clrTo>
            </a:clrChange>
          </a:blip>
          <a:srcRect l="6988" t="28125" r="7570" b="32501"/>
          <a:stretch>
            <a:fillRect/>
          </a:stretch>
        </p:blipFill>
        <p:spPr>
          <a:xfrm>
            <a:off x="3131839" y="5733256"/>
            <a:ext cx="2511279" cy="648072"/>
          </a:xfrm>
          <a:prstGeom prst="rect">
            <a:avLst/>
          </a:prstGeom>
        </p:spPr>
      </p:pic>
      <p:pic>
        <p:nvPicPr>
          <p:cNvPr id="15" name="5 - Εικόνα" descr="logo.gif"/>
          <p:cNvPicPr/>
          <p:nvPr/>
        </p:nvPicPr>
        <p:blipFill>
          <a:blip r:embed="rId7" cstate="print"/>
          <a:stretch>
            <a:fillRect/>
          </a:stretch>
        </p:blipFill>
        <p:spPr>
          <a:xfrm>
            <a:off x="6246822" y="5229200"/>
            <a:ext cx="2213610" cy="548640"/>
          </a:xfrm>
          <a:prstGeom prst="rect">
            <a:avLst/>
          </a:prstGeom>
        </p:spPr>
      </p:pic>
      <p:sp>
        <p:nvSpPr>
          <p:cNvPr id="16" name="Text Box 2"/>
          <p:cNvSpPr txBox="1">
            <a:spLocks noChangeArrowheads="1"/>
          </p:cNvSpPr>
          <p:nvPr/>
        </p:nvSpPr>
        <p:spPr bwMode="auto">
          <a:xfrm>
            <a:off x="107504" y="4725144"/>
            <a:ext cx="2357785"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dirty="0" smtClean="0">
                <a:ln>
                  <a:noFill/>
                </a:ln>
                <a:solidFill>
                  <a:srgbClr val="4A442A"/>
                </a:solidFill>
                <a:effectLst/>
                <a:latin typeface="Cambria Math" pitchFamily="18" charset="0"/>
                <a:cs typeface="Arial" pitchFamily="34" charset="0"/>
              </a:rPr>
              <a:t>ΓΕΩΔΥΝΑΜΙΚΟ ΙΝΣΤΙΤΟΥΤΟ</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dirty="0" smtClean="0">
                <a:ln>
                  <a:noFill/>
                </a:ln>
                <a:solidFill>
                  <a:srgbClr val="4A442A"/>
                </a:solidFill>
                <a:effectLst/>
                <a:latin typeface="Cambria Math" pitchFamily="18" charset="0"/>
                <a:cs typeface="Arial" pitchFamily="34" charset="0"/>
              </a:rPr>
              <a:t>ΕΘΝΙΚΟ ΑΣΤΕΡΟΣΚΟΠΕΙΟ ΑΘΗΝΩΝ</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PhD\My Projects\2019_Aris_EEW\emails\email3_presentation\catalogue-elarms-compare_M2_Athens.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564" y="678308"/>
            <a:ext cx="9050717" cy="384459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7601" y="4725144"/>
            <a:ext cx="9035343" cy="1646605"/>
          </a:xfrm>
          <a:prstGeom prst="rect">
            <a:avLst/>
          </a:prstGeom>
          <a:noFill/>
        </p:spPr>
        <p:txBody>
          <a:bodyPr wrap="square" rtlCol="0">
            <a:spAutoFit/>
          </a:bodyPr>
          <a:lstStyle/>
          <a:p>
            <a:pPr marL="285750" indent="-285750">
              <a:spcBef>
                <a:spcPts val="200"/>
              </a:spcBef>
              <a:buFont typeface="Arial" pitchFamily="34" charset="0"/>
              <a:buChar char="•"/>
            </a:pPr>
            <a:r>
              <a:rPr lang="el-GR" sz="1600" dirty="0" smtClean="0"/>
              <a:t>Για την ασφαλή λειτουργία του συστήματος πρέπει να ικανοποιούνται τα παρακάτω:</a:t>
            </a:r>
          </a:p>
          <a:p>
            <a:pPr marL="342900" indent="-342900">
              <a:spcBef>
                <a:spcPts val="200"/>
              </a:spcBef>
              <a:buFont typeface="+mj-lt"/>
              <a:buAutoNum type="arabicPeriod"/>
            </a:pPr>
            <a:r>
              <a:rPr lang="el-GR" sz="1600" dirty="0" smtClean="0"/>
              <a:t>Να </a:t>
            </a:r>
            <a:r>
              <a:rPr lang="el-GR" sz="1600" b="1" dirty="0" smtClean="0"/>
              <a:t>μην «χάνονται» </a:t>
            </a:r>
            <a:r>
              <a:rPr lang="el-GR" sz="1600" dirty="0" smtClean="0"/>
              <a:t>σεισμοί πάνω από κάποιο ορισμένο μέγεθος. </a:t>
            </a:r>
            <a:r>
              <a:rPr lang="el-GR" sz="1600" dirty="0"/>
              <a:t>Στο παραπάνω παράδειγμα, το </a:t>
            </a:r>
            <a:r>
              <a:rPr lang="el-GR" sz="1600" dirty="0" smtClean="0"/>
              <a:t>σύστημα </a:t>
            </a:r>
            <a:r>
              <a:rPr lang="en-US" sz="1600" dirty="0" err="1" smtClean="0"/>
              <a:t>ElarmS</a:t>
            </a:r>
            <a:r>
              <a:rPr lang="en-US" sz="1600" dirty="0" smtClean="0"/>
              <a:t> </a:t>
            </a:r>
            <a:r>
              <a:rPr lang="el-GR" sz="1600" dirty="0"/>
              <a:t>εντόπισε </a:t>
            </a:r>
            <a:r>
              <a:rPr lang="el-GR" sz="1600" dirty="0" smtClean="0"/>
              <a:t>το </a:t>
            </a:r>
            <a:r>
              <a:rPr lang="en-US" sz="1600" b="1" dirty="0" smtClean="0">
                <a:solidFill>
                  <a:srgbClr val="C32762"/>
                </a:solidFill>
                <a:sym typeface="Symbol"/>
              </a:rPr>
              <a:t>100</a:t>
            </a:r>
            <a:r>
              <a:rPr lang="en-US" sz="1600" b="1" dirty="0">
                <a:solidFill>
                  <a:srgbClr val="C32762"/>
                </a:solidFill>
                <a:sym typeface="Symbol"/>
              </a:rPr>
              <a:t>% </a:t>
            </a:r>
            <a:r>
              <a:rPr lang="el-GR" sz="1600" b="1" dirty="0">
                <a:solidFill>
                  <a:srgbClr val="C32762"/>
                </a:solidFill>
                <a:sym typeface="Symbol"/>
              </a:rPr>
              <a:t>με </a:t>
            </a:r>
            <a:r>
              <a:rPr lang="en-US" sz="1600" b="1" dirty="0">
                <a:solidFill>
                  <a:srgbClr val="C32762"/>
                </a:solidFill>
                <a:sym typeface="Symbol"/>
              </a:rPr>
              <a:t>M3.</a:t>
            </a:r>
            <a:endParaRPr lang="el-GR" sz="1600" b="1" dirty="0" smtClean="0">
              <a:solidFill>
                <a:srgbClr val="C32762"/>
              </a:solidFill>
            </a:endParaRPr>
          </a:p>
          <a:p>
            <a:pPr marL="342900" indent="-342900">
              <a:spcBef>
                <a:spcPts val="200"/>
              </a:spcBef>
              <a:buFont typeface="+mj-lt"/>
              <a:buAutoNum type="arabicPeriod"/>
            </a:pPr>
            <a:r>
              <a:rPr lang="el-GR" sz="1600" dirty="0" smtClean="0"/>
              <a:t>Οι πρώτες λύσεις να είναι </a:t>
            </a:r>
            <a:r>
              <a:rPr lang="el-GR" sz="1600" b="1" dirty="0" smtClean="0"/>
              <a:t>επαρκώς ακριβείς </a:t>
            </a:r>
            <a:r>
              <a:rPr lang="el-GR" sz="1600" dirty="0" smtClean="0"/>
              <a:t>ως προς το </a:t>
            </a:r>
            <a:r>
              <a:rPr lang="el-GR" sz="1600" b="1" dirty="0" smtClean="0"/>
              <a:t>επίκεντρο</a:t>
            </a:r>
            <a:r>
              <a:rPr lang="el-GR" sz="1600" dirty="0" smtClean="0"/>
              <a:t> και το </a:t>
            </a:r>
            <a:r>
              <a:rPr lang="el-GR" sz="1600" b="1" dirty="0" smtClean="0"/>
              <a:t>μέγεθος</a:t>
            </a:r>
            <a:r>
              <a:rPr lang="el-GR" sz="1600" dirty="0" smtClean="0"/>
              <a:t>.</a:t>
            </a:r>
          </a:p>
          <a:p>
            <a:pPr marL="342900" indent="-342900">
              <a:spcBef>
                <a:spcPts val="200"/>
              </a:spcBef>
              <a:buFont typeface="+mj-lt"/>
              <a:buAutoNum type="arabicPeriod"/>
            </a:pPr>
            <a:r>
              <a:rPr lang="el-GR" sz="1600" dirty="0" smtClean="0"/>
              <a:t>Να </a:t>
            </a:r>
            <a:r>
              <a:rPr lang="el-GR" sz="1600" b="1" dirty="0" smtClean="0"/>
              <a:t>μην</a:t>
            </a:r>
            <a:r>
              <a:rPr lang="el-GR" sz="1600" dirty="0" smtClean="0"/>
              <a:t> γίνονται </a:t>
            </a:r>
            <a:r>
              <a:rPr lang="el-GR" sz="1600" b="1" dirty="0" smtClean="0"/>
              <a:t>εσφαλμένοι εντοπισμοί σεισμών </a:t>
            </a:r>
            <a:r>
              <a:rPr lang="el-GR" sz="1600" dirty="0" smtClean="0"/>
              <a:t>από το σύστημα που οδηγούν σε λανθασμένες ειδοποιήσεις.</a:t>
            </a:r>
            <a:endParaRPr lang="en-US" sz="1600" dirty="0" smtClean="0"/>
          </a:p>
        </p:txBody>
      </p:sp>
      <p:grpSp>
        <p:nvGrpSpPr>
          <p:cNvPr id="4" name="Group 16"/>
          <p:cNvGrpSpPr/>
          <p:nvPr/>
        </p:nvGrpSpPr>
        <p:grpSpPr>
          <a:xfrm>
            <a:off x="5796136" y="692696"/>
            <a:ext cx="3224137" cy="800917"/>
            <a:chOff x="5868144" y="3829304"/>
            <a:chExt cx="3224137" cy="800917"/>
          </a:xfrm>
        </p:grpSpPr>
        <p:sp>
          <p:nvSpPr>
            <p:cNvPr id="16" name="Rectangle 15"/>
            <p:cNvSpPr/>
            <p:nvPr/>
          </p:nvSpPr>
          <p:spPr>
            <a:xfrm>
              <a:off x="5868144" y="3865552"/>
              <a:ext cx="3224137" cy="764669"/>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Oval 2"/>
            <p:cNvSpPr/>
            <p:nvPr/>
          </p:nvSpPr>
          <p:spPr>
            <a:xfrm>
              <a:off x="6033602" y="3899767"/>
              <a:ext cx="105297" cy="105297"/>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6033602" y="4081002"/>
              <a:ext cx="105297" cy="10529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033602" y="4261063"/>
              <a:ext cx="105297" cy="105297"/>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flipV="1">
              <a:off x="5970400" y="4436822"/>
              <a:ext cx="168499" cy="11533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06304" y="3829304"/>
              <a:ext cx="2901756" cy="230832"/>
            </a:xfrm>
            <a:prstGeom prst="rect">
              <a:avLst/>
            </a:prstGeom>
            <a:noFill/>
          </p:spPr>
          <p:txBody>
            <a:bodyPr wrap="none" rtlCol="0">
              <a:spAutoFit/>
            </a:bodyPr>
            <a:lstStyle/>
            <a:p>
              <a:r>
                <a:rPr lang="el-GR" sz="900" dirty="0" smtClean="0"/>
                <a:t>Λύση </a:t>
              </a:r>
              <a:r>
                <a:rPr lang="en-US" sz="900" dirty="0" err="1" smtClean="0"/>
                <a:t>ElarmS</a:t>
              </a:r>
              <a:r>
                <a:rPr lang="en-US" sz="900" dirty="0" smtClean="0"/>
                <a:t>, </a:t>
              </a:r>
              <a:r>
                <a:rPr lang="el-GR" sz="900" dirty="0" smtClean="0"/>
                <a:t>συσχετισμένη με τον κατάλογο ΓΙ-ΕΑΑ</a:t>
              </a:r>
              <a:endParaRPr lang="en-GB" sz="900" dirty="0"/>
            </a:p>
          </p:txBody>
        </p:sp>
        <p:sp>
          <p:nvSpPr>
            <p:cNvPr id="12" name="TextBox 11"/>
            <p:cNvSpPr txBox="1"/>
            <p:nvPr/>
          </p:nvSpPr>
          <p:spPr>
            <a:xfrm>
              <a:off x="6106304" y="4010539"/>
              <a:ext cx="2858475" cy="230832"/>
            </a:xfrm>
            <a:prstGeom prst="rect">
              <a:avLst/>
            </a:prstGeom>
            <a:noFill/>
          </p:spPr>
          <p:txBody>
            <a:bodyPr wrap="none" rtlCol="0">
              <a:spAutoFit/>
            </a:bodyPr>
            <a:lstStyle/>
            <a:p>
              <a:r>
                <a:rPr lang="el-GR" sz="900" dirty="0" smtClean="0"/>
                <a:t>Λύση καταλόγου</a:t>
              </a:r>
              <a:r>
                <a:rPr lang="en-US" sz="900" dirty="0" smtClean="0"/>
                <a:t>, </a:t>
              </a:r>
              <a:r>
                <a:rPr lang="el-GR" sz="900" dirty="0" smtClean="0"/>
                <a:t>συσχετισμένη με λύση από </a:t>
              </a:r>
              <a:r>
                <a:rPr lang="en-US" sz="900" dirty="0" err="1" smtClean="0"/>
                <a:t>ElarmS</a:t>
              </a:r>
              <a:endParaRPr lang="en-GB" sz="900" dirty="0"/>
            </a:p>
          </p:txBody>
        </p:sp>
        <p:sp>
          <p:nvSpPr>
            <p:cNvPr id="13" name="TextBox 12"/>
            <p:cNvSpPr txBox="1"/>
            <p:nvPr/>
          </p:nvSpPr>
          <p:spPr>
            <a:xfrm>
              <a:off x="6106304" y="4190600"/>
              <a:ext cx="2704587" cy="230832"/>
            </a:xfrm>
            <a:prstGeom prst="rect">
              <a:avLst/>
            </a:prstGeom>
            <a:noFill/>
          </p:spPr>
          <p:txBody>
            <a:bodyPr wrap="none" rtlCol="0">
              <a:spAutoFit/>
            </a:bodyPr>
            <a:lstStyle/>
            <a:p>
              <a:r>
                <a:rPr lang="el-GR" sz="900" dirty="0" smtClean="0"/>
                <a:t>Λύση καταλόγου χωρίς αντίστοιχη από το </a:t>
              </a:r>
              <a:r>
                <a:rPr lang="en-US" sz="900" dirty="0" err="1" smtClean="0"/>
                <a:t>ElarmS</a:t>
              </a:r>
              <a:endParaRPr lang="en-GB" sz="900" dirty="0"/>
            </a:p>
          </p:txBody>
        </p:sp>
        <p:sp>
          <p:nvSpPr>
            <p:cNvPr id="14" name="TextBox 13"/>
            <p:cNvSpPr txBox="1"/>
            <p:nvPr/>
          </p:nvSpPr>
          <p:spPr>
            <a:xfrm>
              <a:off x="6106304" y="4384000"/>
              <a:ext cx="2978701" cy="230832"/>
            </a:xfrm>
            <a:prstGeom prst="rect">
              <a:avLst/>
            </a:prstGeom>
            <a:noFill/>
          </p:spPr>
          <p:txBody>
            <a:bodyPr wrap="none" rtlCol="0">
              <a:spAutoFit/>
            </a:bodyPr>
            <a:lstStyle/>
            <a:p>
              <a:r>
                <a:rPr lang="el-GR" sz="900" dirty="0" smtClean="0"/>
                <a:t>Σύνδεσμος Καταλόγου-</a:t>
              </a:r>
              <a:r>
                <a:rPr lang="en-US" sz="900" dirty="0" err="1" smtClean="0"/>
                <a:t>ElarmS</a:t>
              </a:r>
              <a:r>
                <a:rPr lang="en-US" sz="900" dirty="0" smtClean="0"/>
                <a:t> </a:t>
              </a:r>
              <a:r>
                <a:rPr lang="el-GR" sz="900" dirty="0" smtClean="0"/>
                <a:t>για επιλεγμένο γεγονός</a:t>
              </a:r>
              <a:endParaRPr lang="en-GB" sz="900" dirty="0"/>
            </a:p>
          </p:txBody>
        </p:sp>
      </p:grpSp>
      <p:sp>
        <p:nvSpPr>
          <p:cNvPr id="19" name="TextBox 18"/>
          <p:cNvSpPr txBox="1"/>
          <p:nvPr/>
        </p:nvSpPr>
        <p:spPr>
          <a:xfrm>
            <a:off x="0" y="165678"/>
            <a:ext cx="9143999" cy="338554"/>
          </a:xfrm>
          <a:prstGeom prst="rect">
            <a:avLst/>
          </a:prstGeom>
          <a:noFill/>
        </p:spPr>
        <p:txBody>
          <a:bodyPr wrap="square" rtlCol="0">
            <a:spAutoFit/>
          </a:bodyPr>
          <a:lstStyle/>
          <a:p>
            <a:pPr algn="ctr"/>
            <a:r>
              <a:rPr lang="el-GR" sz="1600" b="1" dirty="0" smtClean="0">
                <a:solidFill>
                  <a:srgbClr val="0070C0"/>
                </a:solidFill>
              </a:rPr>
              <a:t>Αξιολόγηση συστήματος για την πειραματική φάση της </a:t>
            </a:r>
            <a:r>
              <a:rPr lang="en-US" sz="1600" b="1" dirty="0" smtClean="0">
                <a:solidFill>
                  <a:srgbClr val="0070C0"/>
                </a:solidFill>
              </a:rPr>
              <a:t>19-29 </a:t>
            </a:r>
            <a:r>
              <a:rPr lang="el-GR" sz="1600" b="1" dirty="0" smtClean="0">
                <a:solidFill>
                  <a:srgbClr val="0070C0"/>
                </a:solidFill>
              </a:rPr>
              <a:t>Ιουλίου </a:t>
            </a:r>
            <a:r>
              <a:rPr lang="en-US" sz="1600" b="1" dirty="0" smtClean="0">
                <a:solidFill>
                  <a:srgbClr val="0070C0"/>
                </a:solidFill>
              </a:rPr>
              <a:t>2019 </a:t>
            </a:r>
            <a:r>
              <a:rPr lang="el-GR" sz="1600" b="1" dirty="0" smtClean="0">
                <a:solidFill>
                  <a:srgbClr val="0070C0"/>
                </a:solidFill>
              </a:rPr>
              <a:t>στην Αττική</a:t>
            </a:r>
            <a:endParaRPr lang="en-US" sz="1600" b="1" dirty="0">
              <a:solidFill>
                <a:srgbClr val="0070C0"/>
              </a:solidFill>
            </a:endParaRPr>
          </a:p>
        </p:txBody>
      </p:sp>
      <p:sp>
        <p:nvSpPr>
          <p:cNvPr id="17" name="16 - Θέση ημερομηνίας"/>
          <p:cNvSpPr>
            <a:spLocks noGrp="1"/>
          </p:cNvSpPr>
          <p:nvPr>
            <p:ph type="dt" sz="half" idx="10"/>
          </p:nvPr>
        </p:nvSpPr>
        <p:spPr/>
        <p:txBody>
          <a:bodyPr/>
          <a:lstStyle/>
          <a:p>
            <a:fld id="{4D3774DB-70E0-4494-9A3A-57527FF24135}" type="datetime9">
              <a:rPr lang="el-GR" smtClean="0"/>
              <a:pPr/>
              <a:t>28/11/2019 10:32:40 μμ</a:t>
            </a:fld>
            <a:endParaRPr lang="en-US"/>
          </a:p>
        </p:txBody>
      </p:sp>
      <p:sp>
        <p:nvSpPr>
          <p:cNvPr id="18" name="17 - Θέση αριθμού διαφάνειας"/>
          <p:cNvSpPr>
            <a:spLocks noGrp="1"/>
          </p:cNvSpPr>
          <p:nvPr>
            <p:ph type="sldNum" sz="quarter" idx="12"/>
          </p:nvPr>
        </p:nvSpPr>
        <p:spPr/>
        <p:txBody>
          <a:bodyPr/>
          <a:lstStyle/>
          <a:p>
            <a:fld id="{31234CBF-92C7-4873-A752-FF8BE259085C}" type="slidenum">
              <a:rPr lang="en-US" smtClean="0"/>
              <a:pPr/>
              <a:t>10</a:t>
            </a:fld>
            <a:endParaRPr lang="en-US"/>
          </a:p>
        </p:txBody>
      </p:sp>
    </p:spTree>
    <p:extLst>
      <p:ext uri="{BB962C8B-B14F-4D97-AF65-F5344CB8AC3E}">
        <p14:creationId xmlns="" xmlns:p14="http://schemas.microsoft.com/office/powerpoint/2010/main" val="3743550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17032"/>
            <a:ext cx="9144000" cy="2739211"/>
          </a:xfrm>
          <a:prstGeom prst="rect">
            <a:avLst/>
          </a:prstGeom>
        </p:spPr>
        <p:txBody>
          <a:bodyPr wrap="square">
            <a:spAutoFit/>
          </a:bodyPr>
          <a:lstStyle/>
          <a:p>
            <a:pPr marL="285750" indent="-285750">
              <a:spcAft>
                <a:spcPts val="600"/>
              </a:spcAft>
              <a:buFont typeface="Arial" pitchFamily="34" charset="0"/>
              <a:buChar char="•"/>
            </a:pPr>
            <a:r>
              <a:rPr lang="el-GR" dirty="0" smtClean="0"/>
              <a:t>Καθώς το </a:t>
            </a:r>
            <a:r>
              <a:rPr lang="el-GR" b="1" dirty="0" smtClean="0"/>
              <a:t>μέγεθος</a:t>
            </a:r>
            <a:r>
              <a:rPr lang="el-GR" dirty="0" smtClean="0"/>
              <a:t> του συστήματος υπολογίζεται από τους πρώτους παλμούς και όχι από τα μέγιστα πλάτη εδαφικής κίνησης που έρχονται αργότερα, είναι απαραίτητο να γίνει βαθμονόμηση των παραμέτρων ώστε τα μεγέθη να είναι κοντά στα πραγματικά (από τις αναθεωρημένες λύσεις του ΓΙ-ΕΑΑ).</a:t>
            </a:r>
            <a:endParaRPr lang="en-US" dirty="0" smtClean="0"/>
          </a:p>
          <a:p>
            <a:pPr marL="285750" indent="-285750">
              <a:spcAft>
                <a:spcPts val="600"/>
              </a:spcAft>
              <a:buFont typeface="Arial" pitchFamily="34" charset="0"/>
              <a:buChar char="•"/>
            </a:pPr>
            <a:r>
              <a:rPr lang="el-GR" dirty="0" smtClean="0"/>
              <a:t>Κατά τον εντοπισμό ενός σεισμού από το σύστημα, το μέγεθος </a:t>
            </a:r>
            <a:r>
              <a:rPr lang="el-GR" b="1" dirty="0" smtClean="0"/>
              <a:t>σταδιακά διορθώνεται </a:t>
            </a:r>
            <a:r>
              <a:rPr lang="el-GR" dirty="0" smtClean="0"/>
              <a:t>όσο εισέρχονται νέα δεδομένα.</a:t>
            </a:r>
          </a:p>
          <a:p>
            <a:pPr marL="285750" indent="-285750">
              <a:spcAft>
                <a:spcPts val="600"/>
              </a:spcAft>
              <a:buFont typeface="Arial" pitchFamily="34" charset="0"/>
              <a:buChar char="•"/>
            </a:pPr>
            <a:r>
              <a:rPr lang="el-GR" dirty="0" smtClean="0"/>
              <a:t>Η παραγωγή αξιόπιστων μεγεθών είναι σημαντική για τον υπολογισμό της Έντασης και της </a:t>
            </a:r>
            <a:r>
              <a:rPr lang="el-GR" b="1" dirty="0" smtClean="0"/>
              <a:t>μέγιστης εδαφικής κίνησης </a:t>
            </a:r>
            <a:r>
              <a:rPr lang="el-GR" dirty="0" smtClean="0"/>
              <a:t>σε τοποθεσίες-στόχους, που μπορεί στη συνέχεια να παρέχει μια πρώτη εκτίμηση των αναμενόμενων βλαβών.</a:t>
            </a:r>
            <a:endParaRPr lang="en-US" dirty="0"/>
          </a:p>
        </p:txBody>
      </p:sp>
      <p:pic>
        <p:nvPicPr>
          <p:cNvPr id="2051" name="Picture 3" descr="B:\PhD\My Projects\2019_Aris_EEW\emails\email3_presentation\mag-hist_athens.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27984" y="643923"/>
            <a:ext cx="4716017" cy="3001102"/>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B:\PhD\My Projects\2019_Aris_EEW\emails\email3_presentation\mag-plot_athens.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493" y="620688"/>
            <a:ext cx="4558507" cy="306705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165678"/>
            <a:ext cx="9143999" cy="338554"/>
          </a:xfrm>
          <a:prstGeom prst="rect">
            <a:avLst/>
          </a:prstGeom>
          <a:noFill/>
        </p:spPr>
        <p:txBody>
          <a:bodyPr wrap="square" rtlCol="0">
            <a:spAutoFit/>
          </a:bodyPr>
          <a:lstStyle/>
          <a:p>
            <a:pPr algn="ctr"/>
            <a:r>
              <a:rPr lang="el-GR" sz="1600" b="1" dirty="0" smtClean="0">
                <a:solidFill>
                  <a:srgbClr val="C32762"/>
                </a:solidFill>
              </a:rPr>
              <a:t>Αξιολόγηση ακρίβειας μεγέθους για την περίοδο </a:t>
            </a:r>
            <a:r>
              <a:rPr lang="en-US" sz="1600" b="1" dirty="0" smtClean="0">
                <a:solidFill>
                  <a:srgbClr val="C32762"/>
                </a:solidFill>
              </a:rPr>
              <a:t>19-29 </a:t>
            </a:r>
            <a:r>
              <a:rPr lang="el-GR" sz="1600" b="1" dirty="0" smtClean="0">
                <a:solidFill>
                  <a:srgbClr val="C32762"/>
                </a:solidFill>
              </a:rPr>
              <a:t>Ιουλίου </a:t>
            </a:r>
            <a:r>
              <a:rPr lang="en-US" sz="1600" b="1" dirty="0" smtClean="0">
                <a:solidFill>
                  <a:srgbClr val="C32762"/>
                </a:solidFill>
              </a:rPr>
              <a:t>2019 </a:t>
            </a:r>
            <a:r>
              <a:rPr lang="el-GR" sz="1600" b="1" dirty="0" smtClean="0">
                <a:solidFill>
                  <a:srgbClr val="C32762"/>
                </a:solidFill>
              </a:rPr>
              <a:t>στην Αττική</a:t>
            </a:r>
            <a:endParaRPr lang="en-US" sz="1600" b="1" dirty="0">
              <a:solidFill>
                <a:srgbClr val="C32762"/>
              </a:solidFill>
            </a:endParaRPr>
          </a:p>
        </p:txBody>
      </p:sp>
      <p:sp>
        <p:nvSpPr>
          <p:cNvPr id="7" name="6 - Θέση ημερομηνίας"/>
          <p:cNvSpPr>
            <a:spLocks noGrp="1"/>
          </p:cNvSpPr>
          <p:nvPr>
            <p:ph type="dt" sz="half" idx="10"/>
          </p:nvPr>
        </p:nvSpPr>
        <p:spPr/>
        <p:txBody>
          <a:bodyPr/>
          <a:lstStyle/>
          <a:p>
            <a:fld id="{909E937F-C47F-4A28-98C8-059F76BFDC8D}" type="datetime9">
              <a:rPr lang="el-GR" smtClean="0"/>
              <a:pPr/>
              <a:t>28/11/2019 10:33:44 μμ</a:t>
            </a:fld>
            <a:endParaRPr lang="en-US"/>
          </a:p>
        </p:txBody>
      </p:sp>
      <p:sp>
        <p:nvSpPr>
          <p:cNvPr id="8" name="7 - Θέση αριθμού διαφάνειας"/>
          <p:cNvSpPr>
            <a:spLocks noGrp="1"/>
          </p:cNvSpPr>
          <p:nvPr>
            <p:ph type="sldNum" sz="quarter" idx="12"/>
          </p:nvPr>
        </p:nvSpPr>
        <p:spPr/>
        <p:txBody>
          <a:bodyPr/>
          <a:lstStyle/>
          <a:p>
            <a:fld id="{31234CBF-92C7-4873-A752-FF8BE259085C}" type="slidenum">
              <a:rPr lang="en-US" smtClean="0"/>
              <a:pPr/>
              <a:t>11</a:t>
            </a:fld>
            <a:endParaRPr lang="en-US"/>
          </a:p>
        </p:txBody>
      </p:sp>
    </p:spTree>
    <p:extLst>
      <p:ext uri="{BB962C8B-B14F-4D97-AF65-F5344CB8AC3E}">
        <p14:creationId xmlns="" xmlns:p14="http://schemas.microsoft.com/office/powerpoint/2010/main" val="1136977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solidFill>
                  <a:srgbClr val="C32762"/>
                </a:solidFill>
              </a:rPr>
              <a:t>Πειραματικές δοκιμές στη Δυτική Ελλάδα</a:t>
            </a:r>
            <a:endParaRPr lang="en-US" b="1" dirty="0">
              <a:solidFill>
                <a:srgbClr val="C32762"/>
              </a:solidFill>
            </a:endParaRPr>
          </a:p>
        </p:txBody>
      </p:sp>
      <p:sp>
        <p:nvSpPr>
          <p:cNvPr id="3" name="2 - Θέση ημερομηνίας"/>
          <p:cNvSpPr>
            <a:spLocks noGrp="1"/>
          </p:cNvSpPr>
          <p:nvPr>
            <p:ph type="dt" sz="half" idx="10"/>
          </p:nvPr>
        </p:nvSpPr>
        <p:spPr/>
        <p:txBody>
          <a:bodyPr/>
          <a:lstStyle/>
          <a:p>
            <a:fld id="{D8EF34D0-70C3-4AF5-9ADE-75465941F1E1}" type="datetime9">
              <a:rPr lang="el-GR" smtClean="0"/>
              <a:pPr/>
              <a:t>28/11/2019 10:33:53 μμ</a:t>
            </a:fld>
            <a:endParaRPr lang="en-US"/>
          </a:p>
        </p:txBody>
      </p:sp>
      <p:sp>
        <p:nvSpPr>
          <p:cNvPr id="4" name="3 - Θέση αριθμού διαφάνειας"/>
          <p:cNvSpPr>
            <a:spLocks noGrp="1"/>
          </p:cNvSpPr>
          <p:nvPr>
            <p:ph type="sldNum" sz="quarter" idx="12"/>
          </p:nvPr>
        </p:nvSpPr>
        <p:spPr/>
        <p:txBody>
          <a:bodyPr/>
          <a:lstStyle/>
          <a:p>
            <a:fld id="{31234CBF-92C7-4873-A752-FF8BE259085C}" type="slidenum">
              <a:rPr lang="en-US" smtClean="0"/>
              <a:pPr/>
              <a:t>12</a:t>
            </a:fld>
            <a:endParaRPr lang="en-US"/>
          </a:p>
        </p:txBody>
      </p:sp>
      <p:pic>
        <p:nvPicPr>
          <p:cNvPr id="11" name="2019-05-21-08-58-18_Andravida_target-Patras new.avi">
            <a:hlinkClick r:id="" action="ppaction://media"/>
          </p:cNvPr>
          <p:cNvPicPr>
            <a:picLocks noRot="1" noChangeAspect="1"/>
          </p:cNvPicPr>
          <p:nvPr>
            <a:videoFile r:link="rId1"/>
          </p:nvPr>
        </p:nvPicPr>
        <p:blipFill>
          <a:blip r:embed="rId3" cstate="print"/>
          <a:stretch>
            <a:fillRect/>
          </a:stretch>
        </p:blipFill>
        <p:spPr>
          <a:xfrm>
            <a:off x="179513" y="1556792"/>
            <a:ext cx="8835138" cy="4150027"/>
          </a:xfrm>
          <a:prstGeom prst="rect">
            <a:avLst/>
          </a:prstGeom>
        </p:spPr>
      </p:pic>
      <p:sp>
        <p:nvSpPr>
          <p:cNvPr id="12" name="11 - TextBox"/>
          <p:cNvSpPr txBox="1"/>
          <p:nvPr/>
        </p:nvSpPr>
        <p:spPr>
          <a:xfrm>
            <a:off x="179512" y="5733256"/>
            <a:ext cx="8784976" cy="923330"/>
          </a:xfrm>
          <a:prstGeom prst="rect">
            <a:avLst/>
          </a:prstGeom>
          <a:noFill/>
        </p:spPr>
        <p:txBody>
          <a:bodyPr wrap="square" rtlCol="0">
            <a:spAutoFit/>
          </a:bodyPr>
          <a:lstStyle/>
          <a:p>
            <a:r>
              <a:rPr lang="el-GR" i="1" dirty="0" smtClean="0">
                <a:hlinkClick r:id="rId4" action="ppaction://hlinkfile"/>
              </a:rPr>
              <a:t>Πειραματική λειτουργία σε πραγματικές συνθήκες σε τοπικό δίκτυο στη Δυτική Ελλάδα</a:t>
            </a:r>
            <a:r>
              <a:rPr lang="el-GR" i="1" dirty="0" smtClean="0"/>
              <a:t> (</a:t>
            </a:r>
            <a:r>
              <a:rPr lang="en-US" dirty="0" smtClean="0"/>
              <a:t>2019/05/21 08:58:18 (GMT)</a:t>
            </a:r>
            <a:r>
              <a:rPr lang="el-GR" dirty="0" smtClean="0"/>
              <a:t> </a:t>
            </a:r>
            <a:r>
              <a:rPr lang="en-US" dirty="0" smtClean="0"/>
              <a:t>ML 4.4)</a:t>
            </a:r>
            <a:br>
              <a:rPr lang="en-US" dirty="0" smtClean="0"/>
            </a:br>
            <a:endParaRPr lang="en-US" i="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cstate="print"/>
          <a:srcRect/>
          <a:stretch>
            <a:fillRect/>
          </a:stretch>
        </p:blipFill>
        <p:spPr bwMode="auto">
          <a:xfrm>
            <a:off x="4283968" y="3573016"/>
            <a:ext cx="2118360" cy="2069159"/>
          </a:xfrm>
          <a:prstGeom prst="rect">
            <a:avLst/>
          </a:prstGeom>
          <a:noFill/>
          <a:ln w="9525">
            <a:round/>
            <a:headEnd/>
            <a:tailEnd/>
          </a:ln>
        </p:spPr>
      </p:pic>
      <p:sp>
        <p:nvSpPr>
          <p:cNvPr id="4" name="1 - Τίτλος"/>
          <p:cNvSpPr txBox="1">
            <a:spLocks/>
          </p:cNvSpPr>
          <p:nvPr/>
        </p:nvSpPr>
        <p:spPr>
          <a:xfrm>
            <a:off x="457200" y="155448"/>
            <a:ext cx="8229600" cy="1252728"/>
          </a:xfrm>
          <a:prstGeom prst="rect">
            <a:avLst/>
          </a:prstGeom>
        </p:spPr>
        <p:txBody>
          <a:bodyPr vert="horz" lIns="91440" tIns="45720" rIns="91440" bIns="45720" rtlCol="0" anchor="ctr">
            <a:noAutofit/>
          </a:bodyPr>
          <a:lstStyle/>
          <a:p>
            <a:pPr algn="ctr">
              <a:spcBef>
                <a:spcPct val="0"/>
              </a:spcBef>
              <a:defRPr/>
            </a:pPr>
            <a:r>
              <a:rPr kumimoji="0" lang="el-GR" sz="2400" b="1" i="0" u="none" strike="noStrike" kern="1200" cap="none" spc="0" normalizeH="0" baseline="0" noProof="0" dirty="0" smtClean="0">
                <a:ln>
                  <a:noFill/>
                </a:ln>
                <a:solidFill>
                  <a:srgbClr val="C32762"/>
                </a:solidFill>
                <a:effectLst/>
                <a:uLnTx/>
                <a:uFillTx/>
                <a:latin typeface="+mj-lt"/>
                <a:ea typeface="+mj-ea"/>
                <a:cs typeface="+mj-cs"/>
              </a:rPr>
              <a:t>Ενίσχυση της σεισμικής </a:t>
            </a:r>
            <a:r>
              <a:rPr kumimoji="0" lang="el-GR" sz="2400" b="1" i="0" u="none" strike="noStrike" kern="1200" cap="none" spc="0" normalizeH="0" baseline="0" noProof="0" dirty="0" smtClean="0">
                <a:ln>
                  <a:noFill/>
                </a:ln>
                <a:solidFill>
                  <a:srgbClr val="C32762"/>
                </a:solidFill>
                <a:effectLst/>
                <a:uLnTx/>
                <a:uFillTx/>
                <a:latin typeface="+mj-lt"/>
                <a:ea typeface="+mj-ea"/>
                <a:cs typeface="+mj-cs"/>
              </a:rPr>
              <a:t>κίνησης</a:t>
            </a:r>
            <a:r>
              <a:rPr kumimoji="0" lang="en-US" sz="2400" b="1" i="0" u="none" strike="noStrike" kern="1200" cap="none" spc="0" normalizeH="0" baseline="0" noProof="0" dirty="0" smtClean="0">
                <a:ln>
                  <a:noFill/>
                </a:ln>
                <a:solidFill>
                  <a:srgbClr val="C32762"/>
                </a:solidFill>
                <a:effectLst/>
                <a:uLnTx/>
                <a:uFillTx/>
                <a:latin typeface="+mj-lt"/>
                <a:ea typeface="+mj-ea"/>
                <a:cs typeface="+mj-cs"/>
              </a:rPr>
              <a:t> - </a:t>
            </a:r>
            <a:r>
              <a:rPr lang="el-GR" sz="2400" b="1" dirty="0" smtClean="0">
                <a:solidFill>
                  <a:srgbClr val="C32762"/>
                </a:solidFill>
                <a:latin typeface="+mj-lt"/>
                <a:ea typeface="+mj-ea"/>
                <a:cs typeface="+mj-cs"/>
              </a:rPr>
              <a:t>Υπολογισμός της αναμενόμενης έντασης στην περιοχή.</a:t>
            </a:r>
          </a:p>
          <a:p>
            <a:pPr algn="ctr">
              <a:spcBef>
                <a:spcPct val="0"/>
              </a:spcBef>
              <a:defRPr/>
            </a:pPr>
            <a:endParaRPr kumimoji="0" lang="en-US" sz="3200" b="1" i="0" u="none" strike="noStrike" kern="1200" cap="none" spc="0" normalizeH="0" baseline="0" noProof="0" dirty="0">
              <a:ln>
                <a:noFill/>
              </a:ln>
              <a:solidFill>
                <a:srgbClr val="C32762"/>
              </a:solidFill>
              <a:effectLst/>
              <a:uLnTx/>
              <a:uFillTx/>
              <a:latin typeface="+mj-lt"/>
              <a:ea typeface="+mj-ea"/>
              <a:cs typeface="+mj-cs"/>
            </a:endParaRPr>
          </a:p>
        </p:txBody>
      </p:sp>
      <p:pic>
        <p:nvPicPr>
          <p:cNvPr id="18"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4221088"/>
            <a:ext cx="1633510" cy="2339732"/>
          </a:xfrm>
          <a:prstGeom prst="rect">
            <a:avLst/>
          </a:prstGeom>
        </p:spPr>
      </p:pic>
      <p:pic>
        <p:nvPicPr>
          <p:cNvPr id="19" name="Picture 2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92174" y="5229200"/>
            <a:ext cx="2591794" cy="13565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20" name="Picture 2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45498" y="5013176"/>
            <a:ext cx="1778630" cy="157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1" name="Picture 2" descr="C:\Users\vassilis\Dropbox\Camera Uploads\20150928_094546.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931707" y="3645024"/>
            <a:ext cx="2424269" cy="18182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23" name="8 - Εικόνα"/>
          <p:cNvPicPr/>
          <p:nvPr/>
        </p:nvPicPr>
        <p:blipFill>
          <a:blip r:embed="rId7" cstate="print"/>
          <a:srcRect l="22112" t="41988" r="34788" b="34544"/>
          <a:stretch>
            <a:fillRect/>
          </a:stretch>
        </p:blipFill>
        <p:spPr>
          <a:xfrm>
            <a:off x="5652120" y="5229200"/>
            <a:ext cx="1224136" cy="1152128"/>
          </a:xfrm>
          <a:prstGeom prst="rect">
            <a:avLst/>
          </a:prstGeom>
          <a:noFill/>
          <a:ln w="9525">
            <a:round/>
            <a:headEnd/>
            <a:tailEnd/>
          </a:ln>
        </p:spPr>
      </p:pic>
      <p:sp>
        <p:nvSpPr>
          <p:cNvPr id="17" name="16 - Ορθογώνιο"/>
          <p:cNvSpPr/>
          <p:nvPr/>
        </p:nvSpPr>
        <p:spPr>
          <a:xfrm>
            <a:off x="251520" y="1325667"/>
            <a:ext cx="8640960" cy="2031325"/>
          </a:xfrm>
          <a:prstGeom prst="rect">
            <a:avLst/>
          </a:prstGeom>
        </p:spPr>
        <p:txBody>
          <a:bodyPr wrap="square">
            <a:spAutoFit/>
          </a:bodyPr>
          <a:lstStyle/>
          <a:p>
            <a:pPr marL="342900" indent="-342900">
              <a:buFont typeface="Arial" pitchFamily="34" charset="0"/>
              <a:buChar char="•"/>
            </a:pPr>
            <a:r>
              <a:rPr lang="el-GR" dirty="0" smtClean="0">
                <a:solidFill>
                  <a:srgbClr val="002060"/>
                </a:solidFill>
              </a:rPr>
              <a:t>Ο κρίσιμος παράγοντας για τη </a:t>
            </a:r>
            <a:r>
              <a:rPr lang="el-GR" b="1" dirty="0" smtClean="0">
                <a:solidFill>
                  <a:srgbClr val="002060"/>
                </a:solidFill>
              </a:rPr>
              <a:t>λήψη μέτρων</a:t>
            </a:r>
            <a:r>
              <a:rPr lang="el-GR" dirty="0" smtClean="0">
                <a:solidFill>
                  <a:srgbClr val="002060"/>
                </a:solidFill>
              </a:rPr>
              <a:t>, είναι η υπολογισθείσα από το σύστημα </a:t>
            </a:r>
            <a:r>
              <a:rPr lang="el-GR" b="1" dirty="0" smtClean="0">
                <a:solidFill>
                  <a:srgbClr val="002060"/>
                </a:solidFill>
              </a:rPr>
              <a:t>ένταση</a:t>
            </a:r>
            <a:r>
              <a:rPr lang="el-GR" dirty="0" smtClean="0">
                <a:solidFill>
                  <a:srgbClr val="002060"/>
                </a:solidFill>
              </a:rPr>
              <a:t> στα  διάφορα σημεία της περιοχής ενδιαφέροντος, η οποία εξαρτάται σε πολύ μεγάλο βαθμό από τα εδάφη θεμελίωσης των κατασκευών. </a:t>
            </a:r>
          </a:p>
          <a:p>
            <a:pPr marL="342900" indent="-342900">
              <a:buFont typeface="Arial" pitchFamily="34" charset="0"/>
              <a:buChar char="•"/>
            </a:pPr>
            <a:r>
              <a:rPr lang="el-GR" dirty="0" smtClean="0">
                <a:solidFill>
                  <a:srgbClr val="002060"/>
                </a:solidFill>
              </a:rPr>
              <a:t>Η σεισμική κίνηση μπορεί να παρουσιάζει σημαντικότατη ενίσχυση όταν ένα στρώμα πολύ χαμηλής ταχύτητας σεισμικών κυμάτων υπέρκειται του συμπαγούς σχηματισμού. Στην πράξη, η ενίσχυση εξαρτάται μόνο από την </a:t>
            </a:r>
            <a:r>
              <a:rPr lang="el-GR" b="1" dirty="0" smtClean="0">
                <a:solidFill>
                  <a:srgbClr val="002060"/>
                </a:solidFill>
              </a:rPr>
              <a:t>ταχύτητα εγκαρσίων κυμάτων </a:t>
            </a:r>
            <a:r>
              <a:rPr lang="el-GR" b="1" dirty="0" err="1" smtClean="0">
                <a:solidFill>
                  <a:srgbClr val="002060"/>
                </a:solidFill>
              </a:rPr>
              <a:t>Vs</a:t>
            </a:r>
            <a:r>
              <a:rPr lang="el-GR" dirty="0" smtClean="0">
                <a:solidFill>
                  <a:srgbClr val="002060"/>
                </a:solidFill>
              </a:rPr>
              <a:t>.</a:t>
            </a:r>
            <a:endParaRPr lang="en-US" dirty="0">
              <a:solidFill>
                <a:srgbClr val="002060"/>
              </a:solidFill>
            </a:endParaRPr>
          </a:p>
        </p:txBody>
      </p:sp>
      <p:sp>
        <p:nvSpPr>
          <p:cNvPr id="10" name="9 - Θέση ημερομηνίας"/>
          <p:cNvSpPr>
            <a:spLocks noGrp="1"/>
          </p:cNvSpPr>
          <p:nvPr>
            <p:ph type="dt" sz="half" idx="10"/>
          </p:nvPr>
        </p:nvSpPr>
        <p:spPr/>
        <p:txBody>
          <a:bodyPr/>
          <a:lstStyle/>
          <a:p>
            <a:fld id="{E54E792F-A56B-4D26-B5CB-531944517F06}" type="datetime9">
              <a:rPr lang="el-GR" smtClean="0"/>
              <a:pPr/>
              <a:t>28/11/2019 10:34:16 μμ</a:t>
            </a:fld>
            <a:endParaRPr lang="en-US"/>
          </a:p>
        </p:txBody>
      </p:sp>
      <p:sp>
        <p:nvSpPr>
          <p:cNvPr id="11" name="10 - Θέση αριθμού διαφάνειας"/>
          <p:cNvSpPr>
            <a:spLocks noGrp="1"/>
          </p:cNvSpPr>
          <p:nvPr>
            <p:ph type="sldNum" sz="quarter" idx="12"/>
          </p:nvPr>
        </p:nvSpPr>
        <p:spPr/>
        <p:txBody>
          <a:bodyPr/>
          <a:lstStyle/>
          <a:p>
            <a:fld id="{31234CBF-92C7-4873-A752-FF8BE259085C}" type="slidenum">
              <a:rPr lang="en-US" smtClean="0"/>
              <a:pPr/>
              <a:t>13</a:t>
            </a:fld>
            <a:endParaRPr lang="en-US"/>
          </a:p>
        </p:txBody>
      </p:sp>
      <p:pic>
        <p:nvPicPr>
          <p:cNvPr id="12" name="Picture 2" descr="http://s3-us-west-1.amazonaws.com/admissions-prod-storage.cloud.caltech.edu/styles/article_photo/s3/Figure-03-Cajon-Map-NEWS-WEB.jpg?itok=CKRMlOOE"/>
          <p:cNvPicPr>
            <a:picLocks noChangeAspect="1" noChangeArrowheads="1"/>
          </p:cNvPicPr>
          <p:nvPr/>
        </p:nvPicPr>
        <p:blipFill>
          <a:blip r:embed="rId8" cstate="print"/>
          <a:srcRect/>
          <a:stretch>
            <a:fillRect/>
          </a:stretch>
        </p:blipFill>
        <p:spPr bwMode="auto">
          <a:xfrm>
            <a:off x="6503707" y="3573016"/>
            <a:ext cx="2640293"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b="1" dirty="0" smtClean="0">
                <a:solidFill>
                  <a:srgbClr val="C32762"/>
                </a:solidFill>
              </a:rPr>
              <a:t>Σεισμολογία πραγματικού χρόνου – Μια νέα εποχή</a:t>
            </a:r>
            <a:endParaRPr lang="en-US" sz="2400" b="1" dirty="0">
              <a:solidFill>
                <a:srgbClr val="C32762"/>
              </a:solidFill>
            </a:endParaRPr>
          </a:p>
        </p:txBody>
      </p:sp>
      <p:sp>
        <p:nvSpPr>
          <p:cNvPr id="3" name="2 - Θέση ημερομηνίας"/>
          <p:cNvSpPr>
            <a:spLocks noGrp="1"/>
          </p:cNvSpPr>
          <p:nvPr>
            <p:ph type="dt" sz="half" idx="10"/>
          </p:nvPr>
        </p:nvSpPr>
        <p:spPr/>
        <p:txBody>
          <a:bodyPr/>
          <a:lstStyle/>
          <a:p>
            <a:fld id="{948AF66B-44AD-4AF2-A0D8-D75C100C06B7}" type="datetime9">
              <a:rPr lang="el-GR" smtClean="0"/>
              <a:pPr/>
              <a:t>28/11/2019 10:35:48 μμ</a:t>
            </a:fld>
            <a:endParaRPr lang="en-US"/>
          </a:p>
        </p:txBody>
      </p:sp>
      <p:sp>
        <p:nvSpPr>
          <p:cNvPr id="4" name="3 - Θέση αριθμού διαφάνειας"/>
          <p:cNvSpPr>
            <a:spLocks noGrp="1"/>
          </p:cNvSpPr>
          <p:nvPr>
            <p:ph type="sldNum" sz="quarter" idx="12"/>
          </p:nvPr>
        </p:nvSpPr>
        <p:spPr/>
        <p:txBody>
          <a:bodyPr/>
          <a:lstStyle/>
          <a:p>
            <a:fld id="{31234CBF-92C7-4873-A752-FF8BE259085C}" type="slidenum">
              <a:rPr lang="en-US" smtClean="0"/>
              <a:pPr/>
              <a:t>14</a:t>
            </a:fld>
            <a:endParaRPr lang="en-US"/>
          </a:p>
        </p:txBody>
      </p:sp>
      <p:sp>
        <p:nvSpPr>
          <p:cNvPr id="5" name="4 - Θέση περιεχομένου"/>
          <p:cNvSpPr>
            <a:spLocks noGrp="1"/>
          </p:cNvSpPr>
          <p:nvPr>
            <p:ph sz="quarter" idx="1"/>
          </p:nvPr>
        </p:nvSpPr>
        <p:spPr>
          <a:xfrm>
            <a:off x="301752" y="1527048"/>
            <a:ext cx="5710408" cy="1757936"/>
          </a:xfrm>
        </p:spPr>
        <p:txBody>
          <a:bodyPr>
            <a:normAutofit fontScale="62500" lnSpcReduction="20000"/>
          </a:bodyPr>
          <a:lstStyle/>
          <a:p>
            <a:r>
              <a:rPr lang="el-GR" dirty="0" smtClean="0"/>
              <a:t>Εθνικά συστήματα σε Ιαπωνία, Ταϊβάν, Καλιφόρνια</a:t>
            </a:r>
          </a:p>
          <a:p>
            <a:r>
              <a:rPr lang="el-GR" dirty="0" smtClean="0"/>
              <a:t>Τοπικές εφαρμογές σε Νάπολη, Μεξικό, Μαρμαρά  κλπ.</a:t>
            </a:r>
          </a:p>
          <a:p>
            <a:r>
              <a:rPr lang="el-GR" dirty="0" smtClean="0"/>
              <a:t>Εφαρμογές ρουτίνας σε σιδηρόδρομους</a:t>
            </a:r>
            <a:r>
              <a:rPr lang="en-US" dirty="0" smtClean="0"/>
              <a:t>, </a:t>
            </a:r>
            <a:r>
              <a:rPr lang="el-GR" dirty="0" smtClean="0"/>
              <a:t>δίκτυα φυσικού αερίου κλπ</a:t>
            </a:r>
            <a:r>
              <a:rPr lang="el-GR" dirty="0" smtClean="0"/>
              <a:t>.</a:t>
            </a:r>
            <a:endParaRPr lang="en-US" dirty="0" smtClean="0"/>
          </a:p>
          <a:p>
            <a:r>
              <a:rPr lang="el-GR" dirty="0" smtClean="0"/>
              <a:t>Τεράστια ποσά επενδύθηκαν στην έρευνα.</a:t>
            </a:r>
            <a:endParaRPr lang="en-US" dirty="0" smtClean="0"/>
          </a:p>
        </p:txBody>
      </p:sp>
      <p:pic>
        <p:nvPicPr>
          <p:cNvPr id="32771" name="Picture 3"/>
          <p:cNvPicPr>
            <a:picLocks noChangeAspect="1" noChangeArrowheads="1"/>
          </p:cNvPicPr>
          <p:nvPr/>
        </p:nvPicPr>
        <p:blipFill>
          <a:blip r:embed="rId2" cstate="print"/>
          <a:srcRect/>
          <a:stretch>
            <a:fillRect/>
          </a:stretch>
        </p:blipFill>
        <p:spPr bwMode="auto">
          <a:xfrm>
            <a:off x="5247456" y="3372767"/>
            <a:ext cx="3429000" cy="2576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Εικόνα 5"/>
          <p:cNvPicPr>
            <a:picLocks noChangeAspect="1" noChangeArrowheads="1"/>
          </p:cNvPicPr>
          <p:nvPr/>
        </p:nvPicPr>
        <p:blipFill>
          <a:blip r:embed="rId3" cstate="print"/>
          <a:srcRect/>
          <a:stretch>
            <a:fillRect/>
          </a:stretch>
        </p:blipFill>
        <p:spPr bwMode="auto">
          <a:xfrm>
            <a:off x="566936" y="3212976"/>
            <a:ext cx="1924495"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8 - Εικόνα"/>
          <p:cNvPicPr>
            <a:picLocks noChangeAspect="1"/>
          </p:cNvPicPr>
          <p:nvPr/>
        </p:nvPicPr>
        <p:blipFill>
          <a:blip r:embed="rId4" cstate="print"/>
          <a:srcRect/>
          <a:stretch>
            <a:fillRect/>
          </a:stretch>
        </p:blipFill>
        <p:spPr bwMode="auto">
          <a:xfrm>
            <a:off x="2627784" y="4149080"/>
            <a:ext cx="2627394" cy="1766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40152" y="1412776"/>
            <a:ext cx="2599069" cy="1910904"/>
          </a:xfrm>
          <a:prstGeom prst="rect">
            <a:avLst/>
          </a:prstGeom>
          <a:noFill/>
          <a:ln w="9525">
            <a:noFill/>
            <a:miter lim="800000"/>
            <a:headEnd/>
            <a:tailEnd/>
          </a:ln>
        </p:spPr>
      </p:pic>
      <p:sp>
        <p:nvSpPr>
          <p:cNvPr id="11" name="10 - Ορθογώνιο"/>
          <p:cNvSpPr/>
          <p:nvPr/>
        </p:nvSpPr>
        <p:spPr>
          <a:xfrm>
            <a:off x="2483768" y="3212976"/>
            <a:ext cx="2664296" cy="830997"/>
          </a:xfrm>
          <a:prstGeom prst="rect">
            <a:avLst/>
          </a:prstGeom>
        </p:spPr>
        <p:txBody>
          <a:bodyPr wrap="square">
            <a:spAutoFit/>
          </a:bodyPr>
          <a:lstStyle/>
          <a:p>
            <a:r>
              <a:rPr lang="el-GR" sz="1200" i="1" dirty="0" smtClean="0">
                <a:solidFill>
                  <a:srgbClr val="FF0000"/>
                </a:solidFill>
              </a:rPr>
              <a:t>Το </a:t>
            </a:r>
            <a:r>
              <a:rPr lang="el-GR" sz="1200" i="1" dirty="0" err="1" smtClean="0">
                <a:solidFill>
                  <a:srgbClr val="FF0000"/>
                </a:solidFill>
              </a:rPr>
              <a:t>ShakeAlert</a:t>
            </a:r>
            <a:r>
              <a:rPr lang="el-GR" sz="1200" i="1" dirty="0" smtClean="0">
                <a:solidFill>
                  <a:srgbClr val="FF0000"/>
                </a:solidFill>
              </a:rPr>
              <a:t> ξεκίνησε </a:t>
            </a:r>
            <a:r>
              <a:rPr lang="el-GR" sz="1200" i="1" dirty="0" smtClean="0">
                <a:solidFill>
                  <a:srgbClr val="FF0000"/>
                </a:solidFill>
              </a:rPr>
              <a:t>δοκιμές δημόσιας </a:t>
            </a:r>
            <a:r>
              <a:rPr lang="el-GR" sz="1200" i="1" dirty="0" smtClean="0">
                <a:solidFill>
                  <a:srgbClr val="FF0000"/>
                </a:solidFill>
              </a:rPr>
              <a:t>προειδοποίησης στην Καλιφόρνια </a:t>
            </a:r>
            <a:r>
              <a:rPr lang="el-GR" sz="1200" i="1" dirty="0" smtClean="0">
                <a:solidFill>
                  <a:srgbClr val="FF0000"/>
                </a:solidFill>
              </a:rPr>
              <a:t>την 17</a:t>
            </a:r>
            <a:r>
              <a:rPr lang="el-GR" sz="1200" i="1" baseline="30000" dirty="0" smtClean="0">
                <a:solidFill>
                  <a:srgbClr val="FF0000"/>
                </a:solidFill>
              </a:rPr>
              <a:t>η</a:t>
            </a:r>
            <a:r>
              <a:rPr lang="el-GR" sz="1200" i="1" dirty="0" smtClean="0">
                <a:solidFill>
                  <a:srgbClr val="FF0000"/>
                </a:solidFill>
              </a:rPr>
              <a:t> Οκτωβρίου </a:t>
            </a:r>
            <a:r>
              <a:rPr lang="el-GR" sz="1200" i="1" dirty="0" smtClean="0">
                <a:solidFill>
                  <a:srgbClr val="FF0000"/>
                </a:solidFill>
              </a:rPr>
              <a:t>2019.</a:t>
            </a:r>
            <a:endParaRPr lang="en-US" sz="1200" i="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C32762"/>
                </a:solidFill>
              </a:rPr>
              <a:t>Ερευνητική ομάδα Γ.Ι.-ΕΑΑ</a:t>
            </a:r>
            <a:endParaRPr lang="en-US" b="1" dirty="0">
              <a:solidFill>
                <a:srgbClr val="C32762"/>
              </a:solidFill>
            </a:endParaRPr>
          </a:p>
        </p:txBody>
      </p:sp>
      <p:sp>
        <p:nvSpPr>
          <p:cNvPr id="3" name="2 - Θέση περιεχομένου"/>
          <p:cNvSpPr>
            <a:spLocks noGrp="1"/>
          </p:cNvSpPr>
          <p:nvPr>
            <p:ph sz="quarter" idx="1"/>
          </p:nvPr>
        </p:nvSpPr>
        <p:spPr>
          <a:xfrm>
            <a:off x="301752" y="3212976"/>
            <a:ext cx="4486272" cy="2886072"/>
          </a:xfrm>
        </p:spPr>
        <p:txBody>
          <a:bodyPr>
            <a:noAutofit/>
          </a:bodyPr>
          <a:lstStyle/>
          <a:p>
            <a:r>
              <a:rPr lang="el-GR" sz="1200" b="1" i="1" dirty="0" smtClean="0">
                <a:solidFill>
                  <a:srgbClr val="1438AC"/>
                </a:solidFill>
              </a:rPr>
              <a:t>Ερευνητική ομάδα Γ.Ι.:</a:t>
            </a:r>
            <a:endParaRPr lang="en-US" sz="1200" dirty="0" smtClean="0">
              <a:solidFill>
                <a:srgbClr val="1438AC"/>
              </a:solidFill>
            </a:endParaRPr>
          </a:p>
          <a:p>
            <a:r>
              <a:rPr lang="el-GR" sz="1200" b="1" i="1" dirty="0" smtClean="0"/>
              <a:t>Δρ. Καραστάθης Β. Κ., </a:t>
            </a:r>
            <a:r>
              <a:rPr lang="el-GR" sz="1200" i="1" dirty="0" smtClean="0"/>
              <a:t>Διευθυντής Ερευνών </a:t>
            </a:r>
          </a:p>
          <a:p>
            <a:pPr>
              <a:buNone/>
            </a:pPr>
            <a:r>
              <a:rPr lang="el-GR" sz="1200" i="1" dirty="0" smtClean="0"/>
              <a:t>	Επιστημονικός Υπεύθυνος ΓΙ –ΕΑΑ, </a:t>
            </a:r>
            <a:endParaRPr lang="en-US" sz="1200" dirty="0" smtClean="0"/>
          </a:p>
          <a:p>
            <a:r>
              <a:rPr lang="el-GR" sz="1200" b="1" i="1" dirty="0" smtClean="0"/>
              <a:t>Δρ. Β. </a:t>
            </a:r>
            <a:r>
              <a:rPr lang="el-GR" sz="1200" b="1" i="1" dirty="0" err="1" smtClean="0"/>
              <a:t>Καπετανίδης</a:t>
            </a:r>
            <a:r>
              <a:rPr lang="en-US" sz="1200" b="1" i="1" dirty="0" smtClean="0"/>
              <a:t>,</a:t>
            </a:r>
            <a:r>
              <a:rPr lang="el-GR" sz="1200" b="1" i="1" dirty="0" smtClean="0"/>
              <a:t>  </a:t>
            </a:r>
            <a:r>
              <a:rPr lang="el-GR" sz="1200" i="1" dirty="0" smtClean="0"/>
              <a:t>Επιστημονικός Συν. ΓΙ –ΕΑΑ,</a:t>
            </a:r>
          </a:p>
          <a:p>
            <a:r>
              <a:rPr lang="el-GR" sz="1200" b="1" i="1" dirty="0" err="1" smtClean="0"/>
              <a:t>Μουζακιώτης</a:t>
            </a:r>
            <a:r>
              <a:rPr lang="el-GR" sz="1200" b="1" i="1" dirty="0" smtClean="0"/>
              <a:t> Ε., </a:t>
            </a:r>
            <a:r>
              <a:rPr lang="en-US" sz="1200" b="1" i="1" dirty="0" err="1" smtClean="0"/>
              <a:t>MSc</a:t>
            </a:r>
            <a:r>
              <a:rPr lang="el-GR" sz="1200" b="1" i="1" dirty="0" smtClean="0"/>
              <a:t>, </a:t>
            </a:r>
            <a:r>
              <a:rPr lang="el-GR" sz="1200" i="1" dirty="0" smtClean="0"/>
              <a:t>Επιστημονικός Συν. ΓΙ –ΕΑΑ,</a:t>
            </a:r>
          </a:p>
          <a:p>
            <a:r>
              <a:rPr lang="el-GR" sz="1200" b="1" i="1" dirty="0" err="1" smtClean="0"/>
              <a:t>Μπούκουρας</a:t>
            </a:r>
            <a:r>
              <a:rPr lang="el-GR" sz="1200" b="1" i="1" dirty="0" smtClean="0"/>
              <a:t>  Κ., </a:t>
            </a:r>
            <a:r>
              <a:rPr lang="en-US" sz="1200" b="1" i="1" dirty="0" err="1" smtClean="0"/>
              <a:t>MSc</a:t>
            </a:r>
            <a:r>
              <a:rPr lang="el-GR" sz="1200" b="1" i="1" dirty="0" smtClean="0"/>
              <a:t>, </a:t>
            </a:r>
            <a:r>
              <a:rPr lang="el-GR" sz="1200" i="1" dirty="0" smtClean="0"/>
              <a:t>Επιστημονικός Συν. ΓΙ –ΕΑΑ</a:t>
            </a:r>
            <a:endParaRPr lang="en-US" sz="1200" dirty="0" smtClean="0"/>
          </a:p>
          <a:p>
            <a:r>
              <a:rPr lang="el-GR" sz="1200" b="1" i="1" dirty="0" smtClean="0"/>
              <a:t>Δρ. Γ. Δρακάτος </a:t>
            </a:r>
            <a:r>
              <a:rPr lang="el-GR" sz="1200" i="1" dirty="0" smtClean="0"/>
              <a:t>, Διευθυντής Ερευνών ΓΙ-ΕΑΑ, </a:t>
            </a:r>
            <a:endParaRPr lang="en-US" sz="1200" i="1" dirty="0" smtClean="0"/>
          </a:p>
          <a:p>
            <a:r>
              <a:rPr lang="el-GR" sz="1200" b="1" i="1" dirty="0" smtClean="0"/>
              <a:t>Δρ. Χ. </a:t>
            </a:r>
            <a:r>
              <a:rPr lang="el-GR" sz="1200" b="1" i="1" dirty="0" err="1" smtClean="0"/>
              <a:t>Ευαγγελίδης</a:t>
            </a:r>
            <a:r>
              <a:rPr lang="el-GR" sz="1200" b="1" i="1" dirty="0" smtClean="0"/>
              <a:t>, </a:t>
            </a:r>
            <a:r>
              <a:rPr lang="el-GR" sz="1200" i="1" dirty="0" smtClean="0"/>
              <a:t>Κύριος Ερευνητής  ΓΙ-ΕΑΑ, </a:t>
            </a:r>
          </a:p>
          <a:p>
            <a:r>
              <a:rPr lang="el-GR" sz="1200" b="1" i="1" dirty="0" err="1" smtClean="0"/>
              <a:t>Λιακόπουλος</a:t>
            </a:r>
            <a:r>
              <a:rPr lang="el-GR" sz="1200" b="1" i="1" dirty="0" smtClean="0"/>
              <a:t> Σπ., </a:t>
            </a:r>
            <a:r>
              <a:rPr lang="en-US" sz="1200" b="1" i="1" dirty="0" err="1" smtClean="0"/>
              <a:t>MSc</a:t>
            </a:r>
            <a:r>
              <a:rPr lang="el-GR" sz="1200" b="1" i="1" dirty="0" smtClean="0"/>
              <a:t>, </a:t>
            </a:r>
            <a:r>
              <a:rPr lang="el-GR" sz="1200" i="1" dirty="0" smtClean="0"/>
              <a:t>Επιστημονικός Συν. ΓΙ –ΕΑΑ,</a:t>
            </a:r>
            <a:endParaRPr lang="en-US" sz="1200" dirty="0" smtClean="0"/>
          </a:p>
          <a:p>
            <a:r>
              <a:rPr lang="el-GR" sz="1200" b="1" i="1" dirty="0" err="1" smtClean="0"/>
              <a:t>Κοντάκος</a:t>
            </a:r>
            <a:r>
              <a:rPr lang="el-GR" sz="1200" b="1" i="1" dirty="0" smtClean="0"/>
              <a:t> Κ., </a:t>
            </a:r>
            <a:r>
              <a:rPr lang="el-GR" sz="1200" i="1" dirty="0" smtClean="0"/>
              <a:t>Επιστημονικός Συν. ΓΙ –ΕΑΑ.</a:t>
            </a:r>
            <a:endParaRPr lang="en-US" sz="1200" dirty="0" smtClean="0"/>
          </a:p>
        </p:txBody>
      </p:sp>
      <p:sp>
        <p:nvSpPr>
          <p:cNvPr id="7" name="6 - Θέση ημερομηνίας"/>
          <p:cNvSpPr>
            <a:spLocks noGrp="1"/>
          </p:cNvSpPr>
          <p:nvPr>
            <p:ph type="dt" sz="half" idx="10"/>
          </p:nvPr>
        </p:nvSpPr>
        <p:spPr/>
        <p:txBody>
          <a:bodyPr/>
          <a:lstStyle/>
          <a:p>
            <a:fld id="{4ECE42C2-3D4F-4B94-A5F8-8DFD7FD4039F}" type="datetime9">
              <a:rPr lang="el-GR" smtClean="0"/>
              <a:pPr/>
              <a:t>28/11/2019 10:38:47 μμ</a:t>
            </a:fld>
            <a:endParaRPr lang="en-US"/>
          </a:p>
        </p:txBody>
      </p:sp>
      <p:sp>
        <p:nvSpPr>
          <p:cNvPr id="8" name="7 - Θέση αριθμού διαφάνειας"/>
          <p:cNvSpPr>
            <a:spLocks noGrp="1"/>
          </p:cNvSpPr>
          <p:nvPr>
            <p:ph type="sldNum" sz="quarter" idx="12"/>
          </p:nvPr>
        </p:nvSpPr>
        <p:spPr/>
        <p:txBody>
          <a:bodyPr/>
          <a:lstStyle/>
          <a:p>
            <a:fld id="{31234CBF-92C7-4873-A752-FF8BE259085C}" type="slidenum">
              <a:rPr lang="en-US" smtClean="0"/>
              <a:pPr/>
              <a:t>2</a:t>
            </a:fld>
            <a:endParaRPr lang="en-US"/>
          </a:p>
        </p:txBody>
      </p:sp>
      <p:sp>
        <p:nvSpPr>
          <p:cNvPr id="6" name="5 - TextBox"/>
          <p:cNvSpPr txBox="1"/>
          <p:nvPr/>
        </p:nvSpPr>
        <p:spPr>
          <a:xfrm>
            <a:off x="4932040" y="1772816"/>
            <a:ext cx="4032448" cy="1569660"/>
          </a:xfrm>
          <a:prstGeom prst="rect">
            <a:avLst/>
          </a:prstGeom>
          <a:noFill/>
        </p:spPr>
        <p:txBody>
          <a:bodyPr wrap="square" rtlCol="0">
            <a:spAutoFit/>
          </a:bodyPr>
          <a:lstStyle/>
          <a:p>
            <a:r>
              <a:rPr lang="el-GR" sz="1200" b="1" i="1" dirty="0" smtClean="0">
                <a:solidFill>
                  <a:srgbClr val="1438AC"/>
                </a:solidFill>
              </a:rPr>
              <a:t>Φορείς έργου</a:t>
            </a:r>
          </a:p>
          <a:p>
            <a:pPr marL="342900" indent="-342900">
              <a:buFont typeface="+mj-lt"/>
              <a:buAutoNum type="arabicPeriod"/>
            </a:pPr>
            <a:r>
              <a:rPr lang="el-GR" sz="1200" b="1" i="1" dirty="0" smtClean="0"/>
              <a:t>ΜΟΤΟΡ ΟΙΛ </a:t>
            </a:r>
            <a:r>
              <a:rPr lang="el-GR" sz="1200" i="1" dirty="0" smtClean="0"/>
              <a:t>(Συντονιστής)</a:t>
            </a:r>
          </a:p>
          <a:p>
            <a:pPr marL="342900" indent="-342900">
              <a:buFont typeface="+mj-lt"/>
              <a:buAutoNum type="arabicPeriod"/>
            </a:pPr>
            <a:r>
              <a:rPr lang="el-GR" sz="1200" b="1" i="1" dirty="0" smtClean="0"/>
              <a:t>Εθνικό Αστεροσκοπείο Αθηνών</a:t>
            </a:r>
          </a:p>
          <a:p>
            <a:pPr marL="342900" indent="-342900">
              <a:buFont typeface="+mj-lt"/>
              <a:buAutoNum type="arabicPeriod"/>
            </a:pPr>
            <a:r>
              <a:rPr lang="el-GR" sz="1200" b="1" i="1" dirty="0" smtClean="0"/>
              <a:t>Πανεπιστήμιο Αθηνών</a:t>
            </a:r>
          </a:p>
          <a:p>
            <a:pPr marL="342900" indent="-342900">
              <a:buFont typeface="+mj-lt"/>
              <a:buAutoNum type="arabicPeriod"/>
            </a:pPr>
            <a:r>
              <a:rPr lang="el-GR" sz="1200" b="1" i="1" dirty="0" smtClean="0"/>
              <a:t>Ελληνικό Μεσογειακό  Πανεπιστήμιο</a:t>
            </a:r>
          </a:p>
          <a:p>
            <a:pPr marL="342900" indent="-342900">
              <a:buFont typeface="+mj-lt"/>
              <a:buAutoNum type="arabicPeriod"/>
            </a:pPr>
            <a:r>
              <a:rPr lang="en-US" sz="1200" b="1" i="1" dirty="0" err="1" smtClean="0"/>
              <a:t>Satways</a:t>
            </a:r>
            <a:r>
              <a:rPr lang="el-GR" sz="1200" b="1" i="1" dirty="0" smtClean="0"/>
              <a:t> </a:t>
            </a:r>
            <a:r>
              <a:rPr lang="en-US" sz="1200" b="1" i="1" dirty="0" smtClean="0"/>
              <a:t>Ltd</a:t>
            </a:r>
          </a:p>
          <a:p>
            <a:pPr marL="342900" indent="-342900"/>
            <a:r>
              <a:rPr lang="el-GR" sz="1200" b="1" i="1" dirty="0" err="1" smtClean="0">
                <a:solidFill>
                  <a:srgbClr val="1438AC"/>
                </a:solidFill>
              </a:rPr>
              <a:t>Επ</a:t>
            </a:r>
            <a:r>
              <a:rPr lang="el-GR" sz="1200" b="1" i="1" dirty="0" smtClean="0">
                <a:solidFill>
                  <a:srgbClr val="1438AC"/>
                </a:solidFill>
              </a:rPr>
              <a:t>. Υπεύθυνος έργου </a:t>
            </a:r>
            <a:endParaRPr lang="el-GR" sz="1200" b="1" i="1" dirty="0" smtClean="0">
              <a:solidFill>
                <a:srgbClr val="1438AC"/>
              </a:solidFill>
            </a:endParaRPr>
          </a:p>
          <a:p>
            <a:pPr marL="342900" indent="-342900"/>
            <a:r>
              <a:rPr lang="el-GR" sz="1200" b="1" i="1" dirty="0" smtClean="0"/>
              <a:t>	Καθ</a:t>
            </a:r>
            <a:r>
              <a:rPr lang="el-GR" sz="1200" b="1" i="1" dirty="0" smtClean="0"/>
              <a:t>. Α. </a:t>
            </a:r>
            <a:r>
              <a:rPr lang="el-GR" sz="1200" b="1" i="1" dirty="0" err="1" smtClean="0"/>
              <a:t>Τσελέντης</a:t>
            </a:r>
            <a:r>
              <a:rPr lang="el-GR" sz="1200" b="1" i="1" dirty="0" smtClean="0"/>
              <a:t>, </a:t>
            </a:r>
            <a:r>
              <a:rPr lang="el-GR" sz="1200" i="1" dirty="0" smtClean="0"/>
              <a:t>ΕΚΠΑ</a:t>
            </a:r>
            <a:r>
              <a:rPr lang="el-GR" sz="1200" b="1" i="1" dirty="0" smtClean="0"/>
              <a:t>, </a:t>
            </a:r>
            <a:r>
              <a:rPr lang="el-GR" sz="1200" i="1" dirty="0" smtClean="0"/>
              <a:t>Διευθυντής ΓΙ-ΕΑΑ</a:t>
            </a:r>
            <a:endParaRPr lang="el-GR" sz="1200" i="1" dirty="0" smtClean="0"/>
          </a:p>
        </p:txBody>
      </p:sp>
      <p:pic>
        <p:nvPicPr>
          <p:cNvPr id="9" name="Picture 3"/>
          <p:cNvPicPr>
            <a:picLocks noChangeAspect="1" noChangeArrowheads="1"/>
          </p:cNvPicPr>
          <p:nvPr/>
        </p:nvPicPr>
        <p:blipFill>
          <a:blip r:embed="rId2" cstate="print">
            <a:clrChange>
              <a:clrFrom>
                <a:srgbClr val="000000"/>
              </a:clrFrom>
              <a:clrTo>
                <a:srgbClr val="000000">
                  <a:alpha val="0"/>
                </a:srgbClr>
              </a:clrTo>
            </a:clrChange>
          </a:blip>
          <a:srcRect r="55213"/>
          <a:stretch>
            <a:fillRect/>
          </a:stretch>
        </p:blipFill>
        <p:spPr bwMode="auto">
          <a:xfrm>
            <a:off x="5796136" y="3429000"/>
            <a:ext cx="2304256" cy="2208069"/>
          </a:xfrm>
          <a:prstGeom prst="rect">
            <a:avLst/>
          </a:prstGeom>
          <a:noFill/>
          <a:ln w="9525">
            <a:noFill/>
            <a:miter lim="800000"/>
            <a:headEnd/>
            <a:tailEnd/>
          </a:ln>
        </p:spPr>
      </p:pic>
      <p:pic>
        <p:nvPicPr>
          <p:cNvPr id="10" name="Picture 4" descr="Αποτέλεσμα εικόνας για nATIONAL OBSERVATORY OF ATHENS  logo"/>
          <p:cNvPicPr>
            <a:picLocks noChangeAspect="1" noChangeArrowheads="1"/>
          </p:cNvPicPr>
          <p:nvPr/>
        </p:nvPicPr>
        <p:blipFill>
          <a:blip r:embed="rId3" cstate="print"/>
          <a:srcRect/>
          <a:stretch>
            <a:fillRect/>
          </a:stretch>
        </p:blipFill>
        <p:spPr bwMode="auto">
          <a:xfrm>
            <a:off x="1331640" y="1700808"/>
            <a:ext cx="1440160" cy="1433817"/>
          </a:xfrm>
          <a:prstGeom prst="ellipse">
            <a:avLst/>
          </a:prstGeom>
          <a:ln w="63500" cap="rnd">
            <a:solidFill>
              <a:srgbClr val="C32762"/>
            </a:solidFill>
          </a:ln>
          <a:effectLst/>
          <a:scene3d>
            <a:camera prst="orthographicFront"/>
            <a:lightRig rig="contrasting" dir="t">
              <a:rot lat="0" lon="0" rev="3000000"/>
            </a:lightRig>
          </a:scene3d>
          <a:sp3d contourW="7620">
            <a:bevelT w="95250" h="31750"/>
            <a:contourClr>
              <a:srgbClr val="333333"/>
            </a:contourClr>
          </a:sp3d>
        </p:spPr>
      </p:pic>
      <p:sp>
        <p:nvSpPr>
          <p:cNvPr id="9218" name="AutoShape 2" descr="https://t4.ftcdn.net/jpg/02/76/26/37/240_F_276263731_112KIxbObP8lnzUKGZNn6YHU9wrwL8B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energyin.gr/wp-content/uploads/2017/09/2312772.jpg"/>
          <p:cNvPicPr>
            <a:picLocks noChangeAspect="1" noChangeArrowheads="1"/>
          </p:cNvPicPr>
          <p:nvPr/>
        </p:nvPicPr>
        <p:blipFill>
          <a:blip r:embed="rId2" cstate="print"/>
          <a:srcRect/>
          <a:stretch>
            <a:fillRect/>
          </a:stretch>
        </p:blipFill>
        <p:spPr bwMode="auto">
          <a:xfrm>
            <a:off x="1635781" y="3429000"/>
            <a:ext cx="3745408" cy="2494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12"/>
          <p:cNvPicPr>
            <a:picLocks noChangeAspect="1" noChangeArrowheads="1"/>
          </p:cNvPicPr>
          <p:nvPr/>
        </p:nvPicPr>
        <p:blipFill>
          <a:blip r:embed="rId3" cstate="print"/>
          <a:srcRect/>
          <a:stretch>
            <a:fillRect/>
          </a:stretch>
        </p:blipFill>
        <p:spPr bwMode="auto">
          <a:xfrm>
            <a:off x="5452205" y="3429000"/>
            <a:ext cx="2288147" cy="1531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 Εικόνα" descr="ews.gif"/>
          <p:cNvPicPr>
            <a:picLocks noChangeAspect="1"/>
          </p:cNvPicPr>
          <p:nvPr/>
        </p:nvPicPr>
        <p:blipFill>
          <a:blip r:embed="rId4" cstate="print"/>
          <a:srcRect r="1507"/>
          <a:stretch>
            <a:fillRect/>
          </a:stretch>
        </p:blipFill>
        <p:spPr>
          <a:xfrm>
            <a:off x="3796021" y="4696832"/>
            <a:ext cx="3440275" cy="1441088"/>
          </a:xfrm>
          <a:prstGeom prst="rect">
            <a:avLst/>
          </a:prstGeom>
        </p:spPr>
      </p:pic>
      <p:sp>
        <p:nvSpPr>
          <p:cNvPr id="2" name="1 - Τίτλος"/>
          <p:cNvSpPr>
            <a:spLocks noGrp="1"/>
          </p:cNvSpPr>
          <p:nvPr>
            <p:ph type="title"/>
          </p:nvPr>
        </p:nvSpPr>
        <p:spPr/>
        <p:txBody>
          <a:bodyPr/>
          <a:lstStyle/>
          <a:p>
            <a:r>
              <a:rPr lang="el-GR" sz="3600" b="1" dirty="0" smtClean="0">
                <a:solidFill>
                  <a:srgbClr val="C32762"/>
                </a:solidFill>
              </a:rPr>
              <a:t>Ερευνητικό έργο </a:t>
            </a:r>
            <a:r>
              <a:rPr lang="en-US" sz="3600" b="1" dirty="0" smtClean="0">
                <a:solidFill>
                  <a:srgbClr val="C32762"/>
                </a:solidFill>
              </a:rPr>
              <a:t>ARIS </a:t>
            </a:r>
            <a:endParaRPr lang="en-US" sz="3200" b="1" dirty="0" smtClean="0">
              <a:solidFill>
                <a:srgbClr val="C32762"/>
              </a:solidFill>
            </a:endParaRPr>
          </a:p>
        </p:txBody>
      </p:sp>
      <p:sp>
        <p:nvSpPr>
          <p:cNvPr id="3" name="2 - Θέση περιεχομένου"/>
          <p:cNvSpPr>
            <a:spLocks noGrp="1"/>
          </p:cNvSpPr>
          <p:nvPr>
            <p:ph idx="1"/>
          </p:nvPr>
        </p:nvSpPr>
        <p:spPr>
          <a:xfrm>
            <a:off x="467544" y="1556792"/>
            <a:ext cx="8291264" cy="1728192"/>
          </a:xfrm>
        </p:spPr>
        <p:txBody>
          <a:bodyPr>
            <a:normAutofit fontScale="92500" lnSpcReduction="10000"/>
          </a:bodyPr>
          <a:lstStyle/>
          <a:p>
            <a:r>
              <a:rPr lang="el-GR" sz="2400" dirty="0" smtClean="0">
                <a:solidFill>
                  <a:srgbClr val="002060"/>
                </a:solidFill>
              </a:rPr>
              <a:t>Το ερευνητικό έργο </a:t>
            </a:r>
            <a:r>
              <a:rPr lang="en-US" sz="2400" dirty="0" smtClean="0">
                <a:solidFill>
                  <a:srgbClr val="002060"/>
                </a:solidFill>
              </a:rPr>
              <a:t>ARIS </a:t>
            </a:r>
            <a:r>
              <a:rPr lang="el-GR" sz="2400" dirty="0" smtClean="0">
                <a:solidFill>
                  <a:srgbClr val="002060"/>
                </a:solidFill>
              </a:rPr>
              <a:t>αποσκοπεί  στην ανάπτυξη ενός Ολοκληρωμένου Συστήματος Έγκαιρης</a:t>
            </a:r>
            <a:r>
              <a:rPr lang="en-US" sz="2400" dirty="0" smtClean="0">
                <a:solidFill>
                  <a:srgbClr val="002060"/>
                </a:solidFill>
              </a:rPr>
              <a:t> </a:t>
            </a:r>
            <a:r>
              <a:rPr lang="el-GR" sz="2400" dirty="0" smtClean="0">
                <a:solidFill>
                  <a:srgbClr val="002060"/>
                </a:solidFill>
              </a:rPr>
              <a:t>Προειδοποίησης &amp; Διαχείρισης Σεισμικού Κινδύνου σχεδιασμένο για τις εγκαταστάσεις του Διυλιστηρίου της </a:t>
            </a:r>
            <a:r>
              <a:rPr lang="el-GR" sz="2400" dirty="0" err="1" smtClean="0">
                <a:solidFill>
                  <a:srgbClr val="002060"/>
                </a:solidFill>
              </a:rPr>
              <a:t>ΜotorOil</a:t>
            </a:r>
            <a:r>
              <a:rPr lang="el-GR" sz="2400" dirty="0" smtClean="0">
                <a:solidFill>
                  <a:srgbClr val="002060"/>
                </a:solidFill>
              </a:rPr>
              <a:t> </a:t>
            </a:r>
            <a:r>
              <a:rPr lang="el-GR" sz="2400" dirty="0" err="1" smtClean="0">
                <a:solidFill>
                  <a:srgbClr val="002060"/>
                </a:solidFill>
              </a:rPr>
              <a:t>Hellas</a:t>
            </a:r>
            <a:r>
              <a:rPr lang="el-GR" sz="2400" dirty="0" smtClean="0">
                <a:solidFill>
                  <a:srgbClr val="002060"/>
                </a:solidFill>
              </a:rPr>
              <a:t> στους Αγίους</a:t>
            </a:r>
            <a:r>
              <a:rPr lang="en-US" sz="2400" dirty="0" smtClean="0">
                <a:solidFill>
                  <a:srgbClr val="002060"/>
                </a:solidFill>
              </a:rPr>
              <a:t> </a:t>
            </a:r>
            <a:r>
              <a:rPr lang="el-GR" sz="2400" dirty="0" smtClean="0">
                <a:solidFill>
                  <a:srgbClr val="002060"/>
                </a:solidFill>
              </a:rPr>
              <a:t>Θεοδώρους. </a:t>
            </a:r>
            <a:endParaRPr lang="en-US" sz="2400" dirty="0" smtClean="0">
              <a:solidFill>
                <a:srgbClr val="002060"/>
              </a:solidFill>
            </a:endParaRPr>
          </a:p>
          <a:p>
            <a:endParaRPr lang="en-US" sz="2400" dirty="0" smtClean="0">
              <a:solidFill>
                <a:srgbClr val="002060"/>
              </a:solidFill>
            </a:endParaRPr>
          </a:p>
          <a:p>
            <a:endParaRPr lang="en-US" sz="2400" dirty="0" smtClean="0">
              <a:solidFill>
                <a:srgbClr val="C32762"/>
              </a:solidFill>
            </a:endParaRPr>
          </a:p>
        </p:txBody>
      </p:sp>
      <p:sp>
        <p:nvSpPr>
          <p:cNvPr id="7" name="6 - Θέση ημερομηνίας"/>
          <p:cNvSpPr>
            <a:spLocks noGrp="1"/>
          </p:cNvSpPr>
          <p:nvPr>
            <p:ph type="dt" sz="half" idx="10"/>
          </p:nvPr>
        </p:nvSpPr>
        <p:spPr/>
        <p:txBody>
          <a:bodyPr/>
          <a:lstStyle/>
          <a:p>
            <a:fld id="{B7B54C4A-8055-4657-BF5B-77B6C9A05BDC}" type="datetime9">
              <a:rPr lang="el-GR" smtClean="0"/>
              <a:pPr/>
              <a:t>28/11/2019 10:38:46 μμ</a:t>
            </a:fld>
            <a:endParaRPr lang="en-US"/>
          </a:p>
        </p:txBody>
      </p:sp>
      <p:sp>
        <p:nvSpPr>
          <p:cNvPr id="8" name="7 - Θέση αριθμού διαφάνειας"/>
          <p:cNvSpPr>
            <a:spLocks noGrp="1"/>
          </p:cNvSpPr>
          <p:nvPr>
            <p:ph type="sldNum" sz="quarter" idx="12"/>
          </p:nvPr>
        </p:nvSpPr>
        <p:spPr/>
        <p:txBody>
          <a:bodyPr/>
          <a:lstStyle/>
          <a:p>
            <a:fld id="{31234CBF-92C7-4873-A752-FF8BE259085C}"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b="1" dirty="0" smtClean="0">
                <a:solidFill>
                  <a:srgbClr val="C32762"/>
                </a:solidFill>
              </a:rPr>
              <a:t>Αρχή λειτουργίας συστήματος έγκαιρης προειδοποίησης σεισμού</a:t>
            </a:r>
            <a:endParaRPr lang="en-US" sz="2400" dirty="0">
              <a:solidFill>
                <a:srgbClr val="C32762"/>
              </a:solidFill>
            </a:endParaRPr>
          </a:p>
        </p:txBody>
      </p:sp>
      <p:sp>
        <p:nvSpPr>
          <p:cNvPr id="3" name="2 - Θέση ημερομηνίας"/>
          <p:cNvSpPr>
            <a:spLocks noGrp="1"/>
          </p:cNvSpPr>
          <p:nvPr>
            <p:ph type="dt" sz="half" idx="10"/>
          </p:nvPr>
        </p:nvSpPr>
        <p:spPr/>
        <p:txBody>
          <a:bodyPr/>
          <a:lstStyle/>
          <a:p>
            <a:fld id="{8864CBA3-2069-4FB3-9954-48323B55F42B}" type="datetime9">
              <a:rPr lang="el-GR" smtClean="0"/>
              <a:pPr/>
              <a:t>28/11/2019 10:38:46 μμ</a:t>
            </a:fld>
            <a:endParaRPr lang="en-US"/>
          </a:p>
        </p:txBody>
      </p:sp>
      <p:sp>
        <p:nvSpPr>
          <p:cNvPr id="4" name="3 - Θέση αριθμού διαφάνειας"/>
          <p:cNvSpPr>
            <a:spLocks noGrp="1"/>
          </p:cNvSpPr>
          <p:nvPr>
            <p:ph type="sldNum" sz="quarter" idx="12"/>
          </p:nvPr>
        </p:nvSpPr>
        <p:spPr/>
        <p:txBody>
          <a:bodyPr/>
          <a:lstStyle/>
          <a:p>
            <a:fld id="{31234CBF-92C7-4873-A752-FF8BE259085C}" type="slidenum">
              <a:rPr lang="en-US" smtClean="0"/>
              <a:pPr/>
              <a:t>4</a:t>
            </a:fld>
            <a:endParaRPr lang="en-US"/>
          </a:p>
        </p:txBody>
      </p:sp>
      <p:pic>
        <p:nvPicPr>
          <p:cNvPr id="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6942" b="12651"/>
          <a:stretch/>
        </p:blipFill>
        <p:spPr bwMode="auto">
          <a:xfrm>
            <a:off x="1115616" y="1452556"/>
            <a:ext cx="7056784" cy="3073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14="http://schemas.microsoft.com/office/drawing/2010/main">
                <a:solidFill>
                  <a:srgbClr val="FFFFFF"/>
                </a:solidFill>
              </a14:hiddenFill>
            </a:ext>
          </a:extLst>
        </p:spPr>
      </p:pic>
      <p:sp>
        <p:nvSpPr>
          <p:cNvPr id="5" name="4 - Θέση περιεχομένου"/>
          <p:cNvSpPr>
            <a:spLocks noGrp="1"/>
          </p:cNvSpPr>
          <p:nvPr>
            <p:ph sz="quarter" idx="1"/>
          </p:nvPr>
        </p:nvSpPr>
        <p:spPr>
          <a:xfrm>
            <a:off x="251520" y="4509120"/>
            <a:ext cx="8712968" cy="1872208"/>
          </a:xfrm>
        </p:spPr>
        <p:txBody>
          <a:bodyPr>
            <a:noAutofit/>
          </a:bodyPr>
          <a:lstStyle/>
          <a:p>
            <a:r>
              <a:rPr lang="el-GR" sz="1600" dirty="0" smtClean="0"/>
              <a:t>Αισθητήρες κοντά στο επίκεντρο εντοπίζουν άμεσα τον ισχυρό σεισμό και μεταδίδουν άμεσα τους πρώτους παλμούς των </a:t>
            </a:r>
            <a:r>
              <a:rPr lang="el-GR" sz="1600" b="1" dirty="0" smtClean="0"/>
              <a:t>γρηγορότερων</a:t>
            </a:r>
            <a:r>
              <a:rPr lang="el-GR" sz="1600" dirty="0" smtClean="0"/>
              <a:t>, αλλά </a:t>
            </a:r>
            <a:r>
              <a:rPr lang="el-GR" sz="1600" b="1" dirty="0" smtClean="0"/>
              <a:t>ασθενέστερων</a:t>
            </a:r>
            <a:r>
              <a:rPr lang="el-GR" sz="1600" dirty="0" smtClean="0"/>
              <a:t> διαμήκων σεισμικών κυμάτων.</a:t>
            </a:r>
          </a:p>
          <a:p>
            <a:r>
              <a:rPr lang="el-GR" sz="1600" dirty="0" smtClean="0"/>
              <a:t>Τα σήματα μεταφέρονται σε πραγματικό χρόνο στο κέντρο και αναλύονται αυτόματα. Ταχύτατος προσδιορισμός επικέντρου, μεγέθους και αναμενόμενων επιπτώσεων σε περιοχή ενδιαφέροντος.</a:t>
            </a:r>
          </a:p>
          <a:p>
            <a:r>
              <a:rPr lang="el-GR" sz="1600" dirty="0" smtClean="0"/>
              <a:t>Παραγωγή και αποστολή ειδοποιήσεων όταν παραχθεί μια πρώτη αξιόπιστη λύση.</a:t>
            </a:r>
            <a:endParaRPr lang="en-US" sz="1600" dirty="0" smtClean="0"/>
          </a:p>
          <a:p>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b="1" dirty="0" smtClean="0">
                <a:solidFill>
                  <a:srgbClr val="C32762"/>
                </a:solidFill>
              </a:rPr>
              <a:t>Στόχοι και προϋποθέσεις συστήματος έγκαιρης προειδοποίησης σεισμού</a:t>
            </a:r>
            <a:endParaRPr lang="en-US" sz="2400" b="1" dirty="0">
              <a:solidFill>
                <a:srgbClr val="C32762"/>
              </a:solidFill>
            </a:endParaRPr>
          </a:p>
        </p:txBody>
      </p:sp>
      <p:sp>
        <p:nvSpPr>
          <p:cNvPr id="3" name="2 - Θέση ημερομηνίας"/>
          <p:cNvSpPr>
            <a:spLocks noGrp="1"/>
          </p:cNvSpPr>
          <p:nvPr>
            <p:ph type="dt" sz="half" idx="10"/>
          </p:nvPr>
        </p:nvSpPr>
        <p:spPr/>
        <p:txBody>
          <a:bodyPr/>
          <a:lstStyle/>
          <a:p>
            <a:fld id="{DD17066D-6332-447A-8236-17E987A86790}" type="datetime9">
              <a:rPr lang="el-GR" smtClean="0"/>
              <a:pPr/>
              <a:t>28/11/2019 10:38:45 μμ</a:t>
            </a:fld>
            <a:endParaRPr lang="en-US"/>
          </a:p>
        </p:txBody>
      </p:sp>
      <p:sp>
        <p:nvSpPr>
          <p:cNvPr id="4" name="3 - Θέση αριθμού διαφάνειας"/>
          <p:cNvSpPr>
            <a:spLocks noGrp="1"/>
          </p:cNvSpPr>
          <p:nvPr>
            <p:ph type="sldNum" sz="quarter" idx="12"/>
          </p:nvPr>
        </p:nvSpPr>
        <p:spPr/>
        <p:txBody>
          <a:bodyPr/>
          <a:lstStyle/>
          <a:p>
            <a:fld id="{31234CBF-92C7-4873-A752-FF8BE259085C}" type="slidenum">
              <a:rPr lang="en-US" smtClean="0"/>
              <a:pPr/>
              <a:t>5</a:t>
            </a:fld>
            <a:endParaRPr lang="en-US"/>
          </a:p>
        </p:txBody>
      </p:sp>
      <p:sp>
        <p:nvSpPr>
          <p:cNvPr id="5" name="4 - Θέση περιεχομένου"/>
          <p:cNvSpPr>
            <a:spLocks noGrp="1"/>
          </p:cNvSpPr>
          <p:nvPr>
            <p:ph sz="quarter" idx="1"/>
          </p:nvPr>
        </p:nvSpPr>
        <p:spPr/>
        <p:txBody>
          <a:bodyPr>
            <a:normAutofit fontScale="92500" lnSpcReduction="10000"/>
          </a:bodyPr>
          <a:lstStyle/>
          <a:p>
            <a:r>
              <a:rPr lang="el-GR" sz="2800" b="1" dirty="0" smtClean="0">
                <a:solidFill>
                  <a:srgbClr val="C32762"/>
                </a:solidFill>
              </a:rPr>
              <a:t>Στόχοι</a:t>
            </a:r>
            <a:endParaRPr lang="en-US" sz="2800" b="1" dirty="0" smtClean="0">
              <a:solidFill>
                <a:srgbClr val="C32762"/>
              </a:solidFill>
            </a:endParaRPr>
          </a:p>
          <a:p>
            <a:pPr>
              <a:buNone/>
            </a:pPr>
            <a:r>
              <a:rPr lang="el-GR" sz="1900" i="1" dirty="0" smtClean="0"/>
              <a:t>Να υπάρξει </a:t>
            </a:r>
            <a:r>
              <a:rPr lang="el-GR" sz="1900" b="1" i="1" dirty="0" smtClean="0"/>
              <a:t>προειδοποίηση</a:t>
            </a:r>
            <a:r>
              <a:rPr lang="el-GR" sz="1900" i="1" dirty="0" smtClean="0"/>
              <a:t> αρκετών δευτερολέπτων πριν τη </a:t>
            </a:r>
            <a:r>
              <a:rPr lang="el-GR" sz="1900" i="1" dirty="0" smtClean="0"/>
              <a:t>δόνηση, ώστε:</a:t>
            </a:r>
            <a:endParaRPr lang="en-US" sz="1900" i="1" dirty="0" smtClean="0"/>
          </a:p>
          <a:p>
            <a:r>
              <a:rPr lang="el-GR" sz="1900" i="1" dirty="0" smtClean="0"/>
              <a:t>Ο πληθυσμός να </a:t>
            </a:r>
            <a:r>
              <a:rPr lang="el-GR" sz="1900" i="1" dirty="0" smtClean="0"/>
              <a:t>μπορεί να προετοιμαστεί </a:t>
            </a:r>
            <a:r>
              <a:rPr lang="el-GR" sz="1900" i="1" dirty="0" smtClean="0"/>
              <a:t>λαμβάνοντας κατάλληλες </a:t>
            </a:r>
            <a:r>
              <a:rPr lang="el-GR" sz="1900" i="1" dirty="0" smtClean="0"/>
              <a:t>θέσεις</a:t>
            </a:r>
            <a:r>
              <a:rPr lang="en-US" sz="1900" i="1" dirty="0" smtClean="0"/>
              <a:t> (</a:t>
            </a:r>
            <a:r>
              <a:rPr lang="el-GR" sz="1900" i="1" dirty="0" smtClean="0"/>
              <a:t>κάτω από τραπέζια κλπ</a:t>
            </a:r>
            <a:r>
              <a:rPr lang="en-US" sz="1900" i="1" dirty="0" smtClean="0"/>
              <a:t>)</a:t>
            </a:r>
            <a:endParaRPr lang="el-GR" sz="1900" i="1" dirty="0" smtClean="0"/>
          </a:p>
          <a:p>
            <a:r>
              <a:rPr lang="el-GR" sz="1900" i="1" dirty="0" smtClean="0"/>
              <a:t>Να είναι εφικτή η λήψη </a:t>
            </a:r>
            <a:r>
              <a:rPr lang="el-GR" sz="1900" i="1" dirty="0" smtClean="0"/>
              <a:t>αυτοματοποιημένων </a:t>
            </a:r>
            <a:r>
              <a:rPr lang="el-GR" sz="1900" i="1" dirty="0" smtClean="0"/>
              <a:t>μέτρων, </a:t>
            </a:r>
            <a:r>
              <a:rPr lang="el-GR" sz="1900" i="1" dirty="0" smtClean="0"/>
              <a:t>όπως η επιβράδυνση ή το σταμάτημα συρμών αμαξοστοιχιών (Μετρό, τρένα κλπ</a:t>
            </a:r>
            <a:r>
              <a:rPr lang="en-US" sz="1900" i="1" dirty="0" smtClean="0"/>
              <a:t>)</a:t>
            </a:r>
            <a:r>
              <a:rPr lang="el-GR" sz="1800" dirty="0" smtClean="0"/>
              <a:t> </a:t>
            </a:r>
            <a:endParaRPr lang="el-GR" sz="1800" dirty="0" smtClean="0"/>
          </a:p>
          <a:p>
            <a:r>
              <a:rPr lang="el-GR" sz="1900" i="1" dirty="0" smtClean="0"/>
              <a:t>Να </a:t>
            </a:r>
            <a:r>
              <a:rPr lang="el-GR" sz="1900" i="1" dirty="0" smtClean="0"/>
              <a:t>μπορεί αποτραπεί η είσοδος οχημάτων σε </a:t>
            </a:r>
            <a:r>
              <a:rPr lang="el-GR" sz="1900" i="1" dirty="0" smtClean="0"/>
              <a:t>γέφυρες και σήραγγες</a:t>
            </a:r>
            <a:endParaRPr lang="en-US" sz="1900" i="1" dirty="0" smtClean="0"/>
          </a:p>
          <a:p>
            <a:r>
              <a:rPr lang="el-GR" sz="1900" i="1" dirty="0" smtClean="0"/>
              <a:t>Να είναι εφικτή η </a:t>
            </a:r>
            <a:r>
              <a:rPr lang="el-GR" sz="1900" i="1" dirty="0" smtClean="0"/>
              <a:t>α</a:t>
            </a:r>
            <a:r>
              <a:rPr lang="el-GR" sz="1900" i="1" dirty="0" smtClean="0"/>
              <a:t>πομόνωση </a:t>
            </a:r>
            <a:r>
              <a:rPr lang="el-GR" sz="1900" i="1" dirty="0" smtClean="0"/>
              <a:t>κινδύνων </a:t>
            </a:r>
            <a:r>
              <a:rPr lang="en-US" sz="1900" i="1" dirty="0" smtClean="0"/>
              <a:t>(</a:t>
            </a:r>
            <a:r>
              <a:rPr lang="el-GR" sz="1900" i="1" dirty="0" smtClean="0"/>
              <a:t>εξοπλισμός</a:t>
            </a:r>
            <a:r>
              <a:rPr lang="en-US" sz="1900" i="1" dirty="0" smtClean="0"/>
              <a:t>, </a:t>
            </a:r>
            <a:r>
              <a:rPr lang="el-GR" sz="1900" i="1" dirty="0" smtClean="0"/>
              <a:t>χημικά κλπ.</a:t>
            </a:r>
            <a:r>
              <a:rPr lang="en-US" sz="1900" i="1" dirty="0" smtClean="0"/>
              <a:t>)</a:t>
            </a:r>
            <a:endParaRPr lang="el-GR" sz="1900" i="1" dirty="0" smtClean="0"/>
          </a:p>
          <a:p>
            <a:r>
              <a:rPr lang="el-GR" sz="2800" b="1" dirty="0" smtClean="0">
                <a:solidFill>
                  <a:srgbClr val="C32762"/>
                </a:solidFill>
              </a:rPr>
              <a:t>Απαιτήσεις</a:t>
            </a:r>
            <a:endParaRPr lang="en-US" sz="2800" b="1" dirty="0" smtClean="0">
              <a:solidFill>
                <a:srgbClr val="C32762"/>
              </a:solidFill>
            </a:endParaRPr>
          </a:p>
          <a:p>
            <a:r>
              <a:rPr lang="el-GR" sz="1900" i="1" dirty="0" smtClean="0"/>
              <a:t>Τοποθέτηση πυκνού σεισμογραφικού δικτύου κατά μήκος των ενεργών ρηγμάτων αλλά και σε όλη την περιοχή κάλυψης</a:t>
            </a:r>
          </a:p>
          <a:p>
            <a:r>
              <a:rPr lang="el-GR" sz="1900" i="1" dirty="0" smtClean="0"/>
              <a:t>Ταχύτατη μεταγωγή δεδομένων – ελαχιστοποίηση καθυστερήσεων </a:t>
            </a:r>
          </a:p>
          <a:p>
            <a:r>
              <a:rPr lang="el-GR" sz="1900" i="1" dirty="0" smtClean="0"/>
              <a:t>Συνεχής  παρακολούθηση και συντήρηση δικτύου (λειτουργία </a:t>
            </a:r>
            <a:r>
              <a:rPr lang="en-US" sz="1900" i="1" dirty="0" smtClean="0"/>
              <a:t>24/7</a:t>
            </a:r>
            <a:r>
              <a:rPr lang="el-GR" sz="1900" i="1" dirty="0" smtClean="0"/>
              <a:t>)</a:t>
            </a:r>
          </a:p>
          <a:p>
            <a:r>
              <a:rPr lang="el-GR" sz="1900" i="1" dirty="0" smtClean="0"/>
              <a:t>Ενδελεχής ρύθμιση και πειραματική </a:t>
            </a:r>
            <a:r>
              <a:rPr lang="el-GR" sz="1900" i="1" dirty="0" smtClean="0"/>
              <a:t>λειτουργία του συστήματος</a:t>
            </a:r>
            <a:endParaRPr lang="en-US" sz="1900" i="1"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solidFill>
                  <a:srgbClr val="C32762"/>
                </a:solidFill>
              </a:rPr>
              <a:t>Εφαρμογή στην περιοχή μελέτης</a:t>
            </a:r>
            <a:endParaRPr lang="en-US" sz="3600" b="1" dirty="0" smtClean="0">
              <a:solidFill>
                <a:srgbClr val="C32762"/>
              </a:solidFill>
            </a:endParaRPr>
          </a:p>
        </p:txBody>
      </p:sp>
      <p:sp>
        <p:nvSpPr>
          <p:cNvPr id="3" name="2 - Θέση περιεχομένου"/>
          <p:cNvSpPr>
            <a:spLocks noGrp="1"/>
          </p:cNvSpPr>
          <p:nvPr>
            <p:ph idx="1"/>
          </p:nvPr>
        </p:nvSpPr>
        <p:spPr>
          <a:xfrm>
            <a:off x="301752" y="1527048"/>
            <a:ext cx="6430488" cy="2838056"/>
          </a:xfrm>
        </p:spPr>
        <p:txBody>
          <a:bodyPr>
            <a:normAutofit fontScale="62500" lnSpcReduction="20000"/>
          </a:bodyPr>
          <a:lstStyle/>
          <a:p>
            <a:r>
              <a:rPr lang="el-GR" dirty="0" smtClean="0">
                <a:solidFill>
                  <a:srgbClr val="002060"/>
                </a:solidFill>
              </a:rPr>
              <a:t>30 αισθητήρες σε πυκνή διάταξη γύρω από την ενεργή ζώνη του Ανατολικού Κορινθιακού κόλπου και μετάδοση δεδομένων εδαφικής κίνησης σε πραγματικό χρόνο. </a:t>
            </a:r>
          </a:p>
          <a:p>
            <a:r>
              <a:rPr lang="el-GR" dirty="0" smtClean="0">
                <a:solidFill>
                  <a:srgbClr val="002060"/>
                </a:solidFill>
              </a:rPr>
              <a:t>Προσαρμογή και εφαρμογή των τεχνικών και των αλγόριθμων </a:t>
            </a:r>
            <a:r>
              <a:rPr lang="en-US" b="1" dirty="0" err="1" smtClean="0">
                <a:solidFill>
                  <a:srgbClr val="C32762"/>
                </a:solidFill>
              </a:rPr>
              <a:t>Elarm</a:t>
            </a:r>
            <a:r>
              <a:rPr lang="en-US" b="1" dirty="0" smtClean="0">
                <a:solidFill>
                  <a:srgbClr val="C32762"/>
                </a:solidFill>
              </a:rPr>
              <a:t>-S</a:t>
            </a:r>
            <a:r>
              <a:rPr lang="el-GR" b="1" dirty="0" smtClean="0">
                <a:solidFill>
                  <a:srgbClr val="C32762"/>
                </a:solidFill>
              </a:rPr>
              <a:t>,</a:t>
            </a:r>
            <a:r>
              <a:rPr lang="en-US" dirty="0" smtClean="0">
                <a:solidFill>
                  <a:srgbClr val="002060"/>
                </a:solidFill>
              </a:rPr>
              <a:t> </a:t>
            </a:r>
            <a:r>
              <a:rPr lang="el-GR" dirty="0" smtClean="0">
                <a:solidFill>
                  <a:srgbClr val="002060"/>
                </a:solidFill>
              </a:rPr>
              <a:t>που αναπτύχθηκαν από το πανεπιστήμιο </a:t>
            </a:r>
            <a:r>
              <a:rPr lang="en-US" dirty="0" smtClean="0">
                <a:solidFill>
                  <a:srgbClr val="002060"/>
                </a:solidFill>
              </a:rPr>
              <a:t>Berkeley </a:t>
            </a:r>
            <a:r>
              <a:rPr lang="el-GR" dirty="0" smtClean="0">
                <a:solidFill>
                  <a:srgbClr val="002060"/>
                </a:solidFill>
              </a:rPr>
              <a:t>και χρησιμοποιούνται σήμερα στο σύστημα της Καλιφόρνιας </a:t>
            </a:r>
            <a:r>
              <a:rPr lang="en-US" i="1" dirty="0" err="1" smtClean="0">
                <a:solidFill>
                  <a:srgbClr val="002060"/>
                </a:solidFill>
              </a:rPr>
              <a:t>ShakeAlert</a:t>
            </a:r>
            <a:r>
              <a:rPr lang="en-US" dirty="0" smtClean="0">
                <a:solidFill>
                  <a:srgbClr val="002060"/>
                </a:solidFill>
              </a:rPr>
              <a:t>.</a:t>
            </a:r>
            <a:r>
              <a:rPr lang="el-GR" dirty="0" smtClean="0">
                <a:solidFill>
                  <a:srgbClr val="002060"/>
                </a:solidFill>
              </a:rPr>
              <a:t> </a:t>
            </a:r>
          </a:p>
          <a:p>
            <a:r>
              <a:rPr lang="el-GR" dirty="0" smtClean="0">
                <a:solidFill>
                  <a:srgbClr val="002060"/>
                </a:solidFill>
              </a:rPr>
              <a:t>Στόχος είναι ο άμεσος υπολογισμός των σεισμικών παραμέτρων, ώστε η πληροφορία να φτάνει πριν από την άφιξη των εγκαρσίων σεισμικών κυμάτων, που προξενούν τις καταστροφές.</a:t>
            </a:r>
          </a:p>
        </p:txBody>
      </p:sp>
      <p:pic>
        <p:nvPicPr>
          <p:cNvPr id="5" name="Picture 3"/>
          <p:cNvPicPr>
            <a:picLocks noChangeAspect="1" noChangeArrowheads="1"/>
          </p:cNvPicPr>
          <p:nvPr/>
        </p:nvPicPr>
        <p:blipFill>
          <a:blip r:embed="rId2" cstate="print"/>
          <a:srcRect/>
          <a:stretch>
            <a:fillRect/>
          </a:stretch>
        </p:blipFill>
        <p:spPr bwMode="auto">
          <a:xfrm>
            <a:off x="5652120" y="4269093"/>
            <a:ext cx="2952328" cy="1968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 Ορθογώνιο"/>
          <p:cNvSpPr/>
          <p:nvPr/>
        </p:nvSpPr>
        <p:spPr>
          <a:xfrm>
            <a:off x="323528" y="4653136"/>
            <a:ext cx="5076056" cy="1554272"/>
          </a:xfrm>
          <a:prstGeom prst="rect">
            <a:avLst/>
          </a:prstGeom>
        </p:spPr>
        <p:txBody>
          <a:bodyPr wrap="square">
            <a:spAutoFit/>
          </a:bodyPr>
          <a:lstStyle/>
          <a:p>
            <a:pPr marL="274320" indent="-274320">
              <a:lnSpc>
                <a:spcPct val="80000"/>
              </a:lnSpc>
              <a:spcBef>
                <a:spcPct val="20000"/>
              </a:spcBef>
              <a:buClr>
                <a:schemeClr val="accent1"/>
              </a:buClr>
              <a:buSzPct val="85000"/>
              <a:buFont typeface="Wingdings 2"/>
              <a:buChar char=""/>
            </a:pPr>
            <a:r>
              <a:rPr lang="el-GR" sz="1900" b="1" dirty="0" smtClean="0">
                <a:solidFill>
                  <a:srgbClr val="C32762"/>
                </a:solidFill>
              </a:rPr>
              <a:t>Σε αρκετές περιπτώσεις μπορεί ένα τέτοιο σύστημα να έχει χρόνο αντίδρασης και πάνω από 15 </a:t>
            </a:r>
            <a:r>
              <a:rPr lang="en-US" sz="1900" b="1" dirty="0" smtClean="0">
                <a:solidFill>
                  <a:srgbClr val="C32762"/>
                </a:solidFill>
              </a:rPr>
              <a:t>s.</a:t>
            </a:r>
            <a:r>
              <a:rPr lang="el-GR" sz="1900" b="1" dirty="0" smtClean="0">
                <a:solidFill>
                  <a:srgbClr val="C32762"/>
                </a:solidFill>
              </a:rPr>
              <a:t> Για σχετικά τοπικούς σεισμούς περιορίζεται ο χρόνος στα 7-12 </a:t>
            </a:r>
            <a:r>
              <a:rPr lang="en-US" sz="1900" b="1" dirty="0" smtClean="0">
                <a:solidFill>
                  <a:srgbClr val="C32762"/>
                </a:solidFill>
              </a:rPr>
              <a:t>sec.</a:t>
            </a:r>
            <a:endParaRPr lang="el-GR" sz="1900" b="1" dirty="0" smtClean="0">
              <a:solidFill>
                <a:srgbClr val="C32762"/>
              </a:solidFill>
            </a:endParaRPr>
          </a:p>
          <a:p>
            <a:pPr marL="274320" indent="-274320">
              <a:lnSpc>
                <a:spcPct val="80000"/>
              </a:lnSpc>
              <a:spcBef>
                <a:spcPct val="20000"/>
              </a:spcBef>
              <a:buClr>
                <a:schemeClr val="accent1"/>
              </a:buClr>
              <a:buSzPct val="85000"/>
              <a:buFont typeface="Wingdings 2"/>
              <a:buChar char=""/>
            </a:pPr>
            <a:r>
              <a:rPr lang="el-GR" sz="1900" b="1" dirty="0" smtClean="0">
                <a:solidFill>
                  <a:srgbClr val="C32762"/>
                </a:solidFill>
              </a:rPr>
              <a:t>Τυφλή ζώνη </a:t>
            </a:r>
            <a:r>
              <a:rPr lang="en-US" sz="1900" b="1" dirty="0" smtClean="0">
                <a:solidFill>
                  <a:srgbClr val="C32762"/>
                </a:solidFill>
              </a:rPr>
              <a:t>R&lt;10 km.</a:t>
            </a:r>
            <a:endParaRPr lang="el-GR" sz="1900" b="1" dirty="0" smtClean="0">
              <a:solidFill>
                <a:srgbClr val="C32762"/>
              </a:solidFill>
            </a:endParaRPr>
          </a:p>
        </p:txBody>
      </p:sp>
      <p:sp>
        <p:nvSpPr>
          <p:cNvPr id="8" name="7 - Θέση ημερομηνίας"/>
          <p:cNvSpPr>
            <a:spLocks noGrp="1"/>
          </p:cNvSpPr>
          <p:nvPr>
            <p:ph type="dt" sz="half" idx="10"/>
          </p:nvPr>
        </p:nvSpPr>
        <p:spPr/>
        <p:txBody>
          <a:bodyPr/>
          <a:lstStyle/>
          <a:p>
            <a:fld id="{5E859F9F-DE33-4FC0-8374-CFE06354D7D1}" type="datetime9">
              <a:rPr lang="el-GR" smtClean="0"/>
              <a:pPr/>
              <a:t>28/11/2019 10:38:45 μμ</a:t>
            </a:fld>
            <a:endParaRPr lang="en-US"/>
          </a:p>
        </p:txBody>
      </p:sp>
      <p:sp>
        <p:nvSpPr>
          <p:cNvPr id="9" name="8 - Θέση αριθμού διαφάνειας"/>
          <p:cNvSpPr>
            <a:spLocks noGrp="1"/>
          </p:cNvSpPr>
          <p:nvPr>
            <p:ph type="sldNum" sz="quarter" idx="12"/>
          </p:nvPr>
        </p:nvSpPr>
        <p:spPr/>
        <p:txBody>
          <a:bodyPr/>
          <a:lstStyle/>
          <a:p>
            <a:fld id="{31234CBF-92C7-4873-A752-FF8BE259085C}" type="slidenum">
              <a:rPr lang="en-US" smtClean="0"/>
              <a:pPr/>
              <a:t>6</a:t>
            </a:fld>
            <a:endParaRPr lang="en-US"/>
          </a:p>
        </p:txBody>
      </p:sp>
      <p:pic>
        <p:nvPicPr>
          <p:cNvPr id="11" name="10 - Εικόνα" descr="C:\Users\root\Desktop\motus-32-3.png"/>
          <p:cNvPicPr>
            <a:picLocks noChangeAspect="1"/>
          </p:cNvPicPr>
          <p:nvPr/>
        </p:nvPicPr>
        <p:blipFill>
          <a:blip r:embed="rId3" cstate="print">
            <a:clrChange>
              <a:clrFrom>
                <a:srgbClr val="000000">
                  <a:alpha val="0"/>
                </a:srgbClr>
              </a:clrFrom>
              <a:clrTo>
                <a:srgbClr val="000000">
                  <a:alpha val="0"/>
                </a:srgbClr>
              </a:clrTo>
            </a:clrChange>
          </a:blip>
          <a:srcRect/>
          <a:stretch>
            <a:fillRect/>
          </a:stretch>
        </p:blipFill>
        <p:spPr bwMode="auto">
          <a:xfrm>
            <a:off x="6407696" y="1412776"/>
            <a:ext cx="2736304" cy="1860687"/>
          </a:xfrm>
          <a:prstGeom prst="rect">
            <a:avLst/>
          </a:prstGeom>
          <a:noFill/>
          <a:ln w="9525">
            <a:noFill/>
            <a:miter lim="800000"/>
            <a:headEnd/>
            <a:tailEnd/>
          </a:ln>
        </p:spPr>
      </p:pic>
      <p:sp>
        <p:nvSpPr>
          <p:cNvPr id="12" name="11 - Ορθογώνιο"/>
          <p:cNvSpPr/>
          <p:nvPr/>
        </p:nvSpPr>
        <p:spPr>
          <a:xfrm>
            <a:off x="6732240" y="2924944"/>
            <a:ext cx="2267744" cy="1015663"/>
          </a:xfrm>
          <a:prstGeom prst="rect">
            <a:avLst/>
          </a:prstGeom>
        </p:spPr>
        <p:txBody>
          <a:bodyPr wrap="square">
            <a:spAutoFit/>
          </a:bodyPr>
          <a:lstStyle/>
          <a:p>
            <a:r>
              <a:rPr lang="el-GR" sz="1200" i="1" dirty="0" smtClean="0">
                <a:solidFill>
                  <a:srgbClr val="1438AC"/>
                </a:solidFill>
              </a:rPr>
              <a:t>Με το νέο ψηφιοποιητή και </a:t>
            </a:r>
            <a:r>
              <a:rPr lang="el-GR" sz="1200" i="1" dirty="0" smtClean="0">
                <a:solidFill>
                  <a:srgbClr val="1438AC"/>
                </a:solidFill>
              </a:rPr>
              <a:t>αισθητήρα</a:t>
            </a:r>
            <a:r>
              <a:rPr lang="en-US" sz="1200" i="1" dirty="0" smtClean="0">
                <a:solidFill>
                  <a:srgbClr val="1438AC"/>
                </a:solidFill>
              </a:rPr>
              <a:t>,</a:t>
            </a:r>
            <a:r>
              <a:rPr lang="el-GR" sz="1200" i="1" dirty="0" smtClean="0">
                <a:solidFill>
                  <a:srgbClr val="1438AC"/>
                </a:solidFill>
              </a:rPr>
              <a:t> </a:t>
            </a:r>
            <a:r>
              <a:rPr lang="el-GR" sz="1200" i="1" dirty="0" smtClean="0">
                <a:solidFill>
                  <a:srgbClr val="1438AC"/>
                </a:solidFill>
              </a:rPr>
              <a:t>που ανέπτυξε η </a:t>
            </a:r>
            <a:r>
              <a:rPr lang="en-US" sz="1200" i="1" dirty="0" err="1" smtClean="0">
                <a:solidFill>
                  <a:srgbClr val="1438AC"/>
                </a:solidFill>
              </a:rPr>
              <a:t>Satways</a:t>
            </a:r>
            <a:r>
              <a:rPr lang="en-US" sz="1200" i="1" dirty="0" smtClean="0">
                <a:solidFill>
                  <a:srgbClr val="1438AC"/>
                </a:solidFill>
              </a:rPr>
              <a:t> </a:t>
            </a:r>
            <a:r>
              <a:rPr lang="el-GR" sz="1200" i="1" dirty="0" smtClean="0">
                <a:solidFill>
                  <a:srgbClr val="1438AC"/>
                </a:solidFill>
              </a:rPr>
              <a:t>εντός του </a:t>
            </a:r>
            <a:r>
              <a:rPr lang="en-US" sz="1200" i="1" dirty="0" smtClean="0">
                <a:solidFill>
                  <a:srgbClr val="1438AC"/>
                </a:solidFill>
              </a:rPr>
              <a:t>ARIS, </a:t>
            </a:r>
            <a:r>
              <a:rPr lang="el-GR" sz="1200" i="1" dirty="0" smtClean="0">
                <a:solidFill>
                  <a:srgbClr val="1438AC"/>
                </a:solidFill>
              </a:rPr>
              <a:t>θα γίνει εφικτή η πυκνή κάλυψη της περιοχής.</a:t>
            </a:r>
            <a:endParaRPr lang="el-GR" sz="1200" i="1" dirty="0" smtClean="0">
              <a:solidFill>
                <a:srgbClr val="1438AC"/>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MT MAP"/>
          <p:cNvPicPr>
            <a:picLocks noChangeAspect="1" noChangeArrowheads="1"/>
          </p:cNvPicPr>
          <p:nvPr/>
        </p:nvPicPr>
        <p:blipFill>
          <a:blip r:embed="rId2" cstate="print"/>
          <a:srcRect/>
          <a:stretch>
            <a:fillRect/>
          </a:stretch>
        </p:blipFill>
        <p:spPr bwMode="auto">
          <a:xfrm>
            <a:off x="6948264" y="1844824"/>
            <a:ext cx="2088232" cy="2088233"/>
          </a:xfrm>
          <a:prstGeom prst="rect">
            <a:avLst/>
          </a:prstGeom>
          <a:noFill/>
        </p:spPr>
      </p:pic>
      <p:sp>
        <p:nvSpPr>
          <p:cNvPr id="2" name="1 - Τίτλος"/>
          <p:cNvSpPr>
            <a:spLocks noGrp="1"/>
          </p:cNvSpPr>
          <p:nvPr>
            <p:ph type="title"/>
          </p:nvPr>
        </p:nvSpPr>
        <p:spPr/>
        <p:txBody>
          <a:bodyPr/>
          <a:lstStyle/>
          <a:p>
            <a:r>
              <a:rPr lang="el-GR" b="1" dirty="0" smtClean="0">
                <a:solidFill>
                  <a:srgbClr val="C32762"/>
                </a:solidFill>
              </a:rPr>
              <a:t>Εντοπισμός – Λύση - Προειδοποίηση</a:t>
            </a:r>
            <a:endParaRPr lang="en-US" b="1" dirty="0">
              <a:solidFill>
                <a:srgbClr val="C32762"/>
              </a:solidFill>
            </a:endParaRPr>
          </a:p>
        </p:txBody>
      </p:sp>
      <p:sp>
        <p:nvSpPr>
          <p:cNvPr id="3" name="2 - Θέση ημερομηνίας"/>
          <p:cNvSpPr>
            <a:spLocks noGrp="1"/>
          </p:cNvSpPr>
          <p:nvPr>
            <p:ph type="dt" sz="half" idx="10"/>
          </p:nvPr>
        </p:nvSpPr>
        <p:spPr/>
        <p:txBody>
          <a:bodyPr/>
          <a:lstStyle/>
          <a:p>
            <a:fld id="{AB1539BB-CBCE-445B-ABA4-14856D3E651A}" type="datetime9">
              <a:rPr lang="el-GR" smtClean="0"/>
              <a:pPr/>
              <a:t>28/11/2019 10:38:44 μμ</a:t>
            </a:fld>
            <a:endParaRPr lang="en-US"/>
          </a:p>
        </p:txBody>
      </p:sp>
      <p:sp>
        <p:nvSpPr>
          <p:cNvPr id="4" name="3 - Θέση αριθμού διαφάνειας"/>
          <p:cNvSpPr>
            <a:spLocks noGrp="1"/>
          </p:cNvSpPr>
          <p:nvPr>
            <p:ph type="sldNum" sz="quarter" idx="12"/>
          </p:nvPr>
        </p:nvSpPr>
        <p:spPr/>
        <p:txBody>
          <a:bodyPr/>
          <a:lstStyle/>
          <a:p>
            <a:fld id="{31234CBF-92C7-4873-A752-FF8BE259085C}" type="slidenum">
              <a:rPr lang="en-US" smtClean="0"/>
              <a:pPr/>
              <a:t>7</a:t>
            </a:fld>
            <a:endParaRPr lang="en-US"/>
          </a:p>
        </p:txBody>
      </p:sp>
      <p:pic>
        <p:nvPicPr>
          <p:cNvPr id="8193" name="Picture 1"/>
          <p:cNvPicPr>
            <a:picLocks noGrp="1" noChangeAspect="1" noChangeArrowheads="1"/>
          </p:cNvPicPr>
          <p:nvPr>
            <p:ph sz="quarter" idx="1"/>
          </p:nvPr>
        </p:nvPicPr>
        <p:blipFill>
          <a:blip r:embed="rId3" cstate="print"/>
          <a:srcRect t="5833" b="9585"/>
          <a:stretch>
            <a:fillRect/>
          </a:stretch>
        </p:blipFill>
        <p:spPr bwMode="auto">
          <a:xfrm>
            <a:off x="251520" y="1484784"/>
            <a:ext cx="4389120" cy="2088228"/>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t="5833" b="9585"/>
          <a:stretch>
            <a:fillRect/>
          </a:stretch>
        </p:blipFill>
        <p:spPr bwMode="auto">
          <a:xfrm>
            <a:off x="323528" y="3645024"/>
            <a:ext cx="4389120" cy="2088228"/>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t="6026" b="6591"/>
          <a:stretch>
            <a:fillRect/>
          </a:stretch>
        </p:blipFill>
        <p:spPr bwMode="auto">
          <a:xfrm>
            <a:off x="4575368" y="4221088"/>
            <a:ext cx="4389120" cy="2157381"/>
          </a:xfrm>
          <a:prstGeom prst="rect">
            <a:avLst/>
          </a:prstGeom>
          <a:noFill/>
          <a:ln w="9525">
            <a:noFill/>
            <a:miter lim="800000"/>
            <a:headEnd/>
            <a:tailEnd/>
          </a:ln>
        </p:spPr>
      </p:pic>
      <p:sp>
        <p:nvSpPr>
          <p:cNvPr id="9" name="8 - Ορθογώνιο"/>
          <p:cNvSpPr/>
          <p:nvPr/>
        </p:nvSpPr>
        <p:spPr>
          <a:xfrm>
            <a:off x="323528" y="5733256"/>
            <a:ext cx="2635658" cy="369332"/>
          </a:xfrm>
          <a:prstGeom prst="rect">
            <a:avLst/>
          </a:prstGeom>
        </p:spPr>
        <p:txBody>
          <a:bodyPr wrap="none">
            <a:spAutoFit/>
          </a:bodyPr>
          <a:lstStyle/>
          <a:p>
            <a:r>
              <a:rPr lang="el-GR" b="1" i="1" dirty="0" smtClean="0">
                <a:solidFill>
                  <a:srgbClr val="C32762"/>
                </a:solidFill>
              </a:rPr>
              <a:t>Η πρώτη λύση - </a:t>
            </a:r>
            <a:r>
              <a:rPr lang="en-US" b="1" i="1" dirty="0" smtClean="0">
                <a:solidFill>
                  <a:srgbClr val="C32762"/>
                </a:solidFill>
              </a:rPr>
              <a:t>Alert</a:t>
            </a:r>
            <a:endParaRPr lang="en-US" i="1" dirty="0"/>
          </a:p>
        </p:txBody>
      </p:sp>
      <p:sp>
        <p:nvSpPr>
          <p:cNvPr id="10" name="9 - Ορθογώνιο"/>
          <p:cNvSpPr/>
          <p:nvPr/>
        </p:nvSpPr>
        <p:spPr>
          <a:xfrm>
            <a:off x="4716016" y="1556792"/>
            <a:ext cx="4427984" cy="646331"/>
          </a:xfrm>
          <a:prstGeom prst="rect">
            <a:avLst/>
          </a:prstGeom>
        </p:spPr>
        <p:txBody>
          <a:bodyPr wrap="square">
            <a:spAutoFit/>
          </a:bodyPr>
          <a:lstStyle/>
          <a:p>
            <a:r>
              <a:rPr lang="el-GR" b="1" i="1" dirty="0" smtClean="0">
                <a:solidFill>
                  <a:srgbClr val="C32762"/>
                </a:solidFill>
              </a:rPr>
              <a:t>Άφιξη πρώτων κυμάτων στους κοντινούς σταθμούς</a:t>
            </a:r>
            <a:endParaRPr lang="en-US" i="1" dirty="0"/>
          </a:p>
        </p:txBody>
      </p:sp>
      <p:sp>
        <p:nvSpPr>
          <p:cNvPr id="11" name="10 - Ορθογώνιο"/>
          <p:cNvSpPr/>
          <p:nvPr/>
        </p:nvSpPr>
        <p:spPr>
          <a:xfrm>
            <a:off x="4788024" y="3573016"/>
            <a:ext cx="2736304" cy="646331"/>
          </a:xfrm>
          <a:prstGeom prst="rect">
            <a:avLst/>
          </a:prstGeom>
        </p:spPr>
        <p:txBody>
          <a:bodyPr wrap="square">
            <a:spAutoFit/>
          </a:bodyPr>
          <a:lstStyle/>
          <a:p>
            <a:r>
              <a:rPr lang="el-GR" b="1" i="1" dirty="0" smtClean="0">
                <a:solidFill>
                  <a:srgbClr val="C32762"/>
                </a:solidFill>
              </a:rPr>
              <a:t>Άφιξη εγκαρσίων κυμάτων στη θέση</a:t>
            </a:r>
            <a:endParaRPr lang="en-US" i="1" dirty="0"/>
          </a:p>
        </p:txBody>
      </p:sp>
      <p:sp>
        <p:nvSpPr>
          <p:cNvPr id="13" name="12 - Ορθογώνιο"/>
          <p:cNvSpPr/>
          <p:nvPr/>
        </p:nvSpPr>
        <p:spPr>
          <a:xfrm>
            <a:off x="5004048" y="2564904"/>
            <a:ext cx="2664296" cy="584775"/>
          </a:xfrm>
          <a:prstGeom prst="rect">
            <a:avLst/>
          </a:prstGeom>
        </p:spPr>
        <p:txBody>
          <a:bodyPr wrap="square">
            <a:spAutoFit/>
          </a:bodyPr>
          <a:lstStyle/>
          <a:p>
            <a:r>
              <a:rPr lang="pt-BR" sz="1600" i="1" dirty="0" smtClean="0">
                <a:solidFill>
                  <a:srgbClr val="0070C0"/>
                </a:solidFill>
              </a:rPr>
              <a:t>28/07/2019   </a:t>
            </a:r>
          </a:p>
          <a:p>
            <a:r>
              <a:rPr lang="pt-BR" sz="1600" i="1" dirty="0" smtClean="0">
                <a:solidFill>
                  <a:srgbClr val="0070C0"/>
                </a:solidFill>
              </a:rPr>
              <a:t>16:09:08.62</a:t>
            </a:r>
            <a:r>
              <a:rPr lang="el-GR" sz="1600" i="1" dirty="0" smtClean="0">
                <a:solidFill>
                  <a:srgbClr val="0070C0"/>
                </a:solidFill>
              </a:rPr>
              <a:t>  </a:t>
            </a:r>
            <a:r>
              <a:rPr lang="pt-BR" sz="1600" i="1" dirty="0" smtClean="0">
                <a:solidFill>
                  <a:srgbClr val="0070C0"/>
                </a:solidFill>
              </a:rPr>
              <a:t>ML=4.2 </a:t>
            </a:r>
            <a:endParaRPr lang="en-US" sz="1600" i="1" dirty="0">
              <a:solidFill>
                <a:srgbClr val="0070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C32762"/>
                </a:solidFill>
              </a:rPr>
              <a:t>Το σύστημα σε πειραματική λειτουργία</a:t>
            </a:r>
            <a:endParaRPr lang="en-US" b="1" dirty="0">
              <a:solidFill>
                <a:srgbClr val="C32762"/>
              </a:solidFill>
            </a:endParaRPr>
          </a:p>
        </p:txBody>
      </p:sp>
      <p:sp>
        <p:nvSpPr>
          <p:cNvPr id="3" name="2 - Θέση ημερομηνίας"/>
          <p:cNvSpPr>
            <a:spLocks noGrp="1"/>
          </p:cNvSpPr>
          <p:nvPr>
            <p:ph type="dt" sz="half" idx="10"/>
          </p:nvPr>
        </p:nvSpPr>
        <p:spPr/>
        <p:txBody>
          <a:bodyPr/>
          <a:lstStyle/>
          <a:p>
            <a:fld id="{BC94618F-48F1-4FF2-90F3-E34A9621936C}" type="datetime9">
              <a:rPr lang="el-GR" smtClean="0"/>
              <a:pPr/>
              <a:t>28/11/2019 10:32:38 μμ</a:t>
            </a:fld>
            <a:endParaRPr lang="en-US"/>
          </a:p>
        </p:txBody>
      </p:sp>
      <p:sp>
        <p:nvSpPr>
          <p:cNvPr id="4" name="3 - Θέση αριθμού διαφάνειας"/>
          <p:cNvSpPr>
            <a:spLocks noGrp="1"/>
          </p:cNvSpPr>
          <p:nvPr>
            <p:ph type="sldNum" sz="quarter" idx="12"/>
          </p:nvPr>
        </p:nvSpPr>
        <p:spPr/>
        <p:txBody>
          <a:bodyPr/>
          <a:lstStyle/>
          <a:p>
            <a:fld id="{31234CBF-92C7-4873-A752-FF8BE259085C}" type="slidenum">
              <a:rPr lang="en-US" smtClean="0"/>
              <a:pPr/>
              <a:t>8</a:t>
            </a:fld>
            <a:endParaRPr lang="en-US"/>
          </a:p>
        </p:txBody>
      </p:sp>
      <p:sp>
        <p:nvSpPr>
          <p:cNvPr id="16" name="15 - Θέση περιεχομένου"/>
          <p:cNvSpPr>
            <a:spLocks noGrp="1"/>
          </p:cNvSpPr>
          <p:nvPr>
            <p:ph sz="quarter" idx="1"/>
          </p:nvPr>
        </p:nvSpPr>
        <p:spPr>
          <a:xfrm>
            <a:off x="323528" y="5733256"/>
            <a:ext cx="8503920" cy="677816"/>
          </a:xfrm>
        </p:spPr>
        <p:txBody>
          <a:bodyPr>
            <a:noAutofit/>
          </a:bodyPr>
          <a:lstStyle/>
          <a:p>
            <a:r>
              <a:rPr lang="el-GR" sz="1800" i="1" dirty="0" smtClean="0">
                <a:hlinkClick r:id="rId3" action="ppaction://hlinkfile"/>
              </a:rPr>
              <a:t>Εφαρμογή σε τοπικό δίκτυο παρακολούθησης μετασεισμικής ακολουθίας του πρόσφατου σεισμούς της Αθήνας Μ5.1, την </a:t>
            </a:r>
            <a:r>
              <a:rPr lang="en-US" sz="1800" i="1" dirty="0" smtClean="0">
                <a:hlinkClick r:id="rId3" action="ppaction://hlinkfile"/>
              </a:rPr>
              <a:t>19/7/2019</a:t>
            </a:r>
            <a:endParaRPr lang="en-US" sz="1800" i="1" dirty="0"/>
          </a:p>
        </p:txBody>
      </p:sp>
      <p:pic>
        <p:nvPicPr>
          <p:cNvPr id="17" name="2019-07-28-16-09-07_Athens_avi.avi">
            <a:hlinkClick r:id="" action="ppaction://media"/>
          </p:cNvPr>
          <p:cNvPicPr>
            <a:picLocks noRot="1" noChangeAspect="1"/>
          </p:cNvPicPr>
          <p:nvPr>
            <a:videoFile r:link="rId1"/>
          </p:nvPr>
        </p:nvPicPr>
        <p:blipFill>
          <a:blip r:embed="rId4" cstate="print"/>
          <a:stretch>
            <a:fillRect/>
          </a:stretch>
        </p:blipFill>
        <p:spPr>
          <a:xfrm>
            <a:off x="287015" y="1530920"/>
            <a:ext cx="8605465" cy="404214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65678"/>
            <a:ext cx="9143999" cy="646331"/>
          </a:xfrm>
          <a:prstGeom prst="rect">
            <a:avLst/>
          </a:prstGeom>
          <a:noFill/>
        </p:spPr>
        <p:txBody>
          <a:bodyPr wrap="square" rtlCol="0">
            <a:spAutoFit/>
          </a:bodyPr>
          <a:lstStyle/>
          <a:p>
            <a:pPr algn="ctr"/>
            <a:r>
              <a:rPr lang="el-GR" b="1" dirty="0" smtClean="0">
                <a:solidFill>
                  <a:srgbClr val="C32762"/>
                </a:solidFill>
              </a:rPr>
              <a:t>Μετασεισμική ακολουθία σεισμού Αθήνας 2019</a:t>
            </a:r>
            <a:r>
              <a:rPr lang="en-US" b="1" dirty="0" smtClean="0">
                <a:solidFill>
                  <a:srgbClr val="C32762"/>
                </a:solidFill>
              </a:rPr>
              <a:t> - </a:t>
            </a:r>
            <a:r>
              <a:rPr lang="el-GR" b="1" dirty="0" smtClean="0">
                <a:solidFill>
                  <a:srgbClr val="C32762"/>
                </a:solidFill>
              </a:rPr>
              <a:t>Χρόνος 1</a:t>
            </a:r>
            <a:r>
              <a:rPr lang="el-GR" b="1" baseline="30000" dirty="0" smtClean="0">
                <a:solidFill>
                  <a:srgbClr val="C32762"/>
                </a:solidFill>
              </a:rPr>
              <a:t>ης</a:t>
            </a:r>
            <a:r>
              <a:rPr lang="el-GR" b="1" dirty="0" smtClean="0">
                <a:solidFill>
                  <a:srgbClr val="C32762"/>
                </a:solidFill>
              </a:rPr>
              <a:t> ειδοποίησης</a:t>
            </a:r>
          </a:p>
          <a:p>
            <a:pPr algn="ctr"/>
            <a:endParaRPr lang="en-US" b="1" dirty="0">
              <a:solidFill>
                <a:srgbClr val="C32762"/>
              </a:solidFill>
            </a:endParaRPr>
          </a:p>
        </p:txBody>
      </p:sp>
      <p:pic>
        <p:nvPicPr>
          <p:cNvPr id="1026" name="Picture 2" descr="B:\PhD\My Projects\2019_Aris_EEW\playback_results\athtest06_fast_24h_4thread_wNOAC\figs\MotorOil_remain-1st_athtest06_fast_24h_4thread_wNOAC_diagram.pn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200" t="4067"/>
          <a:stretch/>
        </p:blipFill>
        <p:spPr bwMode="auto">
          <a:xfrm>
            <a:off x="179512" y="879419"/>
            <a:ext cx="3816424" cy="2930907"/>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B:\PhD\My Projects\2019_Aris_EEW\playback_results\athtest06_fast_24h_4thread_wNOAC\figs\MotorOil_remain-1st_athtest06_fast_24h_4thread_wNOAC_map-radii.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41789" y="879419"/>
            <a:ext cx="5022699" cy="276100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17602" y="3989382"/>
            <a:ext cx="9126398" cy="1815882"/>
          </a:xfrm>
          <a:prstGeom prst="rect">
            <a:avLst/>
          </a:prstGeom>
          <a:noFill/>
        </p:spPr>
        <p:txBody>
          <a:bodyPr wrap="square" rtlCol="0">
            <a:spAutoFit/>
          </a:bodyPr>
          <a:lstStyle/>
          <a:p>
            <a:pPr marL="285750" indent="-285750">
              <a:buFont typeface="Arial" pitchFamily="34" charset="0"/>
              <a:buChar char="•"/>
            </a:pPr>
            <a:r>
              <a:rPr lang="el-GR" sz="1600" dirty="0" smtClean="0"/>
              <a:t>Στο παράδειγμα της μετασεισμικής ακολουθίας της Αθήνας, χάρη στο τοπικό δίκτυο προκύπτουν χρόνοι ειδοποίησης μεταξύ </a:t>
            </a:r>
            <a:r>
              <a:rPr lang="en-US" sz="1600" b="1" dirty="0" smtClean="0"/>
              <a:t>7</a:t>
            </a:r>
            <a:r>
              <a:rPr lang="el-GR" sz="1600" b="1" dirty="0" smtClean="0"/>
              <a:t>-12</a:t>
            </a:r>
            <a:r>
              <a:rPr lang="en-US" sz="1600" b="1" dirty="0" smtClean="0"/>
              <a:t>sec</a:t>
            </a:r>
            <a:r>
              <a:rPr lang="el-GR" sz="1600" b="1" dirty="0" smtClean="0"/>
              <a:t> </a:t>
            </a:r>
            <a:r>
              <a:rPr lang="el-GR" sz="1600" dirty="0" smtClean="0"/>
              <a:t>για τις εγκαταστάσεις της </a:t>
            </a:r>
            <a:r>
              <a:rPr lang="en-US" sz="1600" dirty="0" err="1" smtClean="0"/>
              <a:t>MotorOil</a:t>
            </a:r>
            <a:r>
              <a:rPr lang="en-US" sz="1600" dirty="0" smtClean="0"/>
              <a:t>.</a:t>
            </a:r>
            <a:endParaRPr lang="el-GR" sz="1600" dirty="0" smtClean="0"/>
          </a:p>
          <a:p>
            <a:pPr marL="285750" indent="-285750">
              <a:buFont typeface="Arial" pitchFamily="34" charset="0"/>
              <a:buChar char="•"/>
            </a:pPr>
            <a:r>
              <a:rPr lang="el-GR" sz="1600" dirty="0" smtClean="0"/>
              <a:t>Αν υπήρχε παρόμοιας πυκνότητας δίκτυο σε όλη την περιοχή γύρω από την τοποθεσία στόχο θα μπορούσαν να παραχθούν έγκαιρες ειδοποιήσεις για σεισμούς σε επικεντρικές αποστάσεις &gt;10</a:t>
            </a:r>
            <a:r>
              <a:rPr lang="en-US" sz="1600" dirty="0" smtClean="0"/>
              <a:t>km</a:t>
            </a:r>
            <a:r>
              <a:rPr lang="el-GR" sz="1600" dirty="0" smtClean="0"/>
              <a:t>, με χρόνο ειδοποίησης </a:t>
            </a:r>
            <a:r>
              <a:rPr lang="en-US" sz="1600" dirty="0" smtClean="0"/>
              <a:t>5sec</a:t>
            </a:r>
            <a:r>
              <a:rPr lang="el-GR" sz="1600" dirty="0" smtClean="0"/>
              <a:t> στα ~</a:t>
            </a:r>
            <a:r>
              <a:rPr lang="en-US" sz="1600" dirty="0" smtClean="0"/>
              <a:t>30km.</a:t>
            </a:r>
          </a:p>
          <a:p>
            <a:pPr marL="285750" indent="-285750">
              <a:buFont typeface="Arial" pitchFamily="34" charset="0"/>
              <a:buChar char="•"/>
            </a:pPr>
            <a:r>
              <a:rPr lang="el-GR" sz="1600" dirty="0" smtClean="0"/>
              <a:t>Οι χρόνοι αυτοί μπορούν να βελτιωθούν με πύκνωση του δικτύου και κατάλληλη παραμετροποίηση.</a:t>
            </a:r>
            <a:endParaRPr lang="en-GB" sz="1600" dirty="0"/>
          </a:p>
        </p:txBody>
      </p:sp>
      <p:sp>
        <p:nvSpPr>
          <p:cNvPr id="6" name="5 - Θέση ημερομηνίας"/>
          <p:cNvSpPr>
            <a:spLocks noGrp="1"/>
          </p:cNvSpPr>
          <p:nvPr>
            <p:ph type="dt" sz="half" idx="10"/>
          </p:nvPr>
        </p:nvSpPr>
        <p:spPr/>
        <p:txBody>
          <a:bodyPr/>
          <a:lstStyle/>
          <a:p>
            <a:fld id="{0659147C-A218-4168-9E99-7074E879E584}" type="datetime9">
              <a:rPr lang="el-GR" smtClean="0"/>
              <a:pPr/>
              <a:t>28/11/2019 10:32:39 μμ</a:t>
            </a:fld>
            <a:endParaRPr lang="en-US"/>
          </a:p>
        </p:txBody>
      </p:sp>
      <p:sp>
        <p:nvSpPr>
          <p:cNvPr id="8" name="7 - Θέση αριθμού διαφάνειας"/>
          <p:cNvSpPr>
            <a:spLocks noGrp="1"/>
          </p:cNvSpPr>
          <p:nvPr>
            <p:ph type="sldNum" sz="quarter" idx="12"/>
          </p:nvPr>
        </p:nvSpPr>
        <p:spPr/>
        <p:txBody>
          <a:bodyPr/>
          <a:lstStyle/>
          <a:p>
            <a:fld id="{31234CBF-92C7-4873-A752-FF8BE259085C}" type="slidenum">
              <a:rPr lang="en-US" smtClean="0"/>
              <a:pPr/>
              <a:t>9</a:t>
            </a:fld>
            <a:endParaRPr lang="en-US"/>
          </a:p>
        </p:txBody>
      </p:sp>
    </p:spTree>
    <p:extLst>
      <p:ext uri="{BB962C8B-B14F-4D97-AF65-F5344CB8AC3E}">
        <p14:creationId xmlns="" xmlns:p14="http://schemas.microsoft.com/office/powerpoint/2010/main" val="40313023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ημοτικός">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Δημοτικός">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ημοτικός">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5131</TotalTime>
  <Words>970</Words>
  <Application>Microsoft Office PowerPoint</Application>
  <PresentationFormat>Προβολή στην οθόνη (4:3)</PresentationFormat>
  <Paragraphs>117</Paragraphs>
  <Slides>14</Slides>
  <Notes>0</Notes>
  <HiddenSlides>0</HiddenSlides>
  <MMClips>2</MMClips>
  <ScaleCrop>false</ScaleCrop>
  <HeadingPairs>
    <vt:vector size="4" baseType="variant">
      <vt:variant>
        <vt:lpstr>Θέμα</vt:lpstr>
      </vt:variant>
      <vt:variant>
        <vt:i4>1</vt:i4>
      </vt:variant>
      <vt:variant>
        <vt:lpstr>Τίτλοι διαφανειών</vt:lpstr>
      </vt:variant>
      <vt:variant>
        <vt:i4>14</vt:i4>
      </vt:variant>
    </vt:vector>
  </HeadingPairs>
  <TitlesOfParts>
    <vt:vector size="15" baseType="lpstr">
      <vt:lpstr>Δημοτικός</vt:lpstr>
      <vt:lpstr>Η υπηρεσία ARIS για την έγκαιρη προειδοποίηση σεισμού</vt:lpstr>
      <vt:lpstr>Ερευνητική ομάδα Γ.Ι.-ΕΑΑ</vt:lpstr>
      <vt:lpstr>Ερευνητικό έργο ARIS </vt:lpstr>
      <vt:lpstr>Αρχή λειτουργίας συστήματος έγκαιρης προειδοποίησης σεισμού</vt:lpstr>
      <vt:lpstr>Στόχοι και προϋποθέσεις συστήματος έγκαιρης προειδοποίησης σεισμού</vt:lpstr>
      <vt:lpstr>Εφαρμογή στην περιοχή μελέτης</vt:lpstr>
      <vt:lpstr>Εντοπισμός – Λύση - Προειδοποίηση</vt:lpstr>
      <vt:lpstr>Το σύστημα σε πειραματική λειτουργία</vt:lpstr>
      <vt:lpstr>Διαφάνεια 9</vt:lpstr>
      <vt:lpstr>Διαφάνεια 10</vt:lpstr>
      <vt:lpstr>Διαφάνεια 11</vt:lpstr>
      <vt:lpstr>Πειραματικές δοκιμές στη Δυτική Ελλάδα</vt:lpstr>
      <vt:lpstr>Διαφάνεια 13</vt:lpstr>
      <vt:lpstr>Σεισμολογία πραγματικού χρόνου – Μια νέα εποχή</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  Έκθεση σχετικά με την Παρακολούθηση και καταγραφή της Σεισμικότητας στην περιοχή παραχώρησης «Δυτικός Πατραϊκός»</dc:title>
  <dc:creator>root</dc:creator>
  <cp:lastModifiedBy>root</cp:lastModifiedBy>
  <cp:revision>100</cp:revision>
  <dcterms:created xsi:type="dcterms:W3CDTF">2019-11-17T06:29:31Z</dcterms:created>
  <dcterms:modified xsi:type="dcterms:W3CDTF">2019-11-28T20:50:35Z</dcterms:modified>
</cp:coreProperties>
</file>