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55" r:id="rId1"/>
    <p:sldMasterId id="2147483768" r:id="rId2"/>
    <p:sldMasterId id="2147483781" r:id="rId3"/>
    <p:sldMasterId id="2147483794" r:id="rId4"/>
  </p:sldMasterIdLst>
  <p:notesMasterIdLst>
    <p:notesMasterId r:id="rId25"/>
  </p:notesMasterIdLst>
  <p:handoutMasterIdLst>
    <p:handoutMasterId r:id="rId26"/>
  </p:handoutMasterIdLst>
  <p:sldIdLst>
    <p:sldId id="283" r:id="rId5"/>
    <p:sldId id="302" r:id="rId6"/>
    <p:sldId id="823" r:id="rId7"/>
    <p:sldId id="824" r:id="rId8"/>
    <p:sldId id="825" r:id="rId9"/>
    <p:sldId id="389" r:id="rId10"/>
    <p:sldId id="284" r:id="rId11"/>
    <p:sldId id="347" r:id="rId12"/>
    <p:sldId id="416" r:id="rId13"/>
    <p:sldId id="417" r:id="rId14"/>
    <p:sldId id="425" r:id="rId15"/>
    <p:sldId id="419" r:id="rId16"/>
    <p:sldId id="420" r:id="rId17"/>
    <p:sldId id="826" r:id="rId18"/>
    <p:sldId id="404" r:id="rId19"/>
    <p:sldId id="421" r:id="rId20"/>
    <p:sldId id="422" r:id="rId21"/>
    <p:sldId id="828" r:id="rId22"/>
    <p:sldId id="732" r:id="rId23"/>
    <p:sldId id="256" r:id="rId24"/>
  </p:sldIdLst>
  <p:sldSz cx="9144000" cy="6858000" type="screen4x3"/>
  <p:notesSz cx="7099300" cy="10234613"/>
  <p:defaultTextStyle>
    <a:defPPr>
      <a:defRPr lang="es-ES"/>
    </a:defPPr>
    <a:lvl1pPr algn="l" rtl="0" fontAlgn="base">
      <a:spcBef>
        <a:spcPct val="0"/>
      </a:spcBef>
      <a:spcAft>
        <a:spcPct val="0"/>
      </a:spcAft>
      <a:defRPr kern="1200">
        <a:solidFill>
          <a:schemeClr val="tx1"/>
        </a:solidFill>
        <a:latin typeface="Garamond" pitchFamily="18" charset="0"/>
        <a:ea typeface="+mn-ea"/>
        <a:cs typeface="Arial" charset="0"/>
      </a:defRPr>
    </a:lvl1pPr>
    <a:lvl2pPr marL="457200" algn="l" rtl="0" fontAlgn="base">
      <a:spcBef>
        <a:spcPct val="0"/>
      </a:spcBef>
      <a:spcAft>
        <a:spcPct val="0"/>
      </a:spcAft>
      <a:defRPr kern="1200">
        <a:solidFill>
          <a:schemeClr val="tx1"/>
        </a:solidFill>
        <a:latin typeface="Garamond" pitchFamily="18" charset="0"/>
        <a:ea typeface="+mn-ea"/>
        <a:cs typeface="Arial" charset="0"/>
      </a:defRPr>
    </a:lvl2pPr>
    <a:lvl3pPr marL="914400" algn="l" rtl="0" fontAlgn="base">
      <a:spcBef>
        <a:spcPct val="0"/>
      </a:spcBef>
      <a:spcAft>
        <a:spcPct val="0"/>
      </a:spcAft>
      <a:defRPr kern="1200">
        <a:solidFill>
          <a:schemeClr val="tx1"/>
        </a:solidFill>
        <a:latin typeface="Garamond" pitchFamily="18" charset="0"/>
        <a:ea typeface="+mn-ea"/>
        <a:cs typeface="Arial" charset="0"/>
      </a:defRPr>
    </a:lvl3pPr>
    <a:lvl4pPr marL="1371600" algn="l" rtl="0" fontAlgn="base">
      <a:spcBef>
        <a:spcPct val="0"/>
      </a:spcBef>
      <a:spcAft>
        <a:spcPct val="0"/>
      </a:spcAft>
      <a:defRPr kern="1200">
        <a:solidFill>
          <a:schemeClr val="tx1"/>
        </a:solidFill>
        <a:latin typeface="Garamond" pitchFamily="18" charset="0"/>
        <a:ea typeface="+mn-ea"/>
        <a:cs typeface="Arial" charset="0"/>
      </a:defRPr>
    </a:lvl4pPr>
    <a:lvl5pPr marL="1828800" algn="l" rtl="0" fontAlgn="base">
      <a:spcBef>
        <a:spcPct val="0"/>
      </a:spcBef>
      <a:spcAft>
        <a:spcPct val="0"/>
      </a:spcAft>
      <a:defRPr kern="1200">
        <a:solidFill>
          <a:schemeClr val="tx1"/>
        </a:solidFill>
        <a:latin typeface="Garamond" pitchFamily="18" charset="0"/>
        <a:ea typeface="+mn-ea"/>
        <a:cs typeface="Arial" charset="0"/>
      </a:defRPr>
    </a:lvl5pPr>
    <a:lvl6pPr marL="2286000" algn="l" defTabSz="914400" rtl="0" eaLnBrk="1" latinLnBrk="0" hangingPunct="1">
      <a:defRPr kern="1200">
        <a:solidFill>
          <a:schemeClr val="tx1"/>
        </a:solidFill>
        <a:latin typeface="Garamond" pitchFamily="18" charset="0"/>
        <a:ea typeface="+mn-ea"/>
        <a:cs typeface="Arial" charset="0"/>
      </a:defRPr>
    </a:lvl6pPr>
    <a:lvl7pPr marL="2743200" algn="l" defTabSz="914400" rtl="0" eaLnBrk="1" latinLnBrk="0" hangingPunct="1">
      <a:defRPr kern="1200">
        <a:solidFill>
          <a:schemeClr val="tx1"/>
        </a:solidFill>
        <a:latin typeface="Garamond" pitchFamily="18" charset="0"/>
        <a:ea typeface="+mn-ea"/>
        <a:cs typeface="Arial" charset="0"/>
      </a:defRPr>
    </a:lvl7pPr>
    <a:lvl8pPr marL="3200400" algn="l" defTabSz="914400" rtl="0" eaLnBrk="1" latinLnBrk="0" hangingPunct="1">
      <a:defRPr kern="1200">
        <a:solidFill>
          <a:schemeClr val="tx1"/>
        </a:solidFill>
        <a:latin typeface="Garamond" pitchFamily="18" charset="0"/>
        <a:ea typeface="+mn-ea"/>
        <a:cs typeface="Arial" charset="0"/>
      </a:defRPr>
    </a:lvl8pPr>
    <a:lvl9pPr marL="3657600" algn="l" defTabSz="914400" rtl="0" eaLnBrk="1" latinLnBrk="0" hangingPunct="1">
      <a:defRPr kern="1200">
        <a:solidFill>
          <a:schemeClr val="tx1"/>
        </a:solidFill>
        <a:latin typeface="Garamond"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1" clrIdx="0">
    <p:extLst>
      <p:ext uri="{19B8F6BF-5375-455C-9EA6-DF929625EA0E}">
        <p15:presenceInfo xmlns:p15="http://schemas.microsoft.com/office/powerpoint/2012/main" userId=" "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EE2A67"/>
    <a:srgbClr val="FF7C80"/>
    <a:srgbClr val="E5F8FF"/>
    <a:srgbClr val="EBFAFF"/>
    <a:srgbClr val="7799D7"/>
    <a:srgbClr val="29BF62"/>
    <a:srgbClr val="0030C9"/>
    <a:srgbClr val="002EBD"/>
    <a:srgbClr val="002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949" autoAdjust="0"/>
    <p:restoredTop sz="92056" autoAdjust="0"/>
  </p:normalViewPr>
  <p:slideViewPr>
    <p:cSldViewPr>
      <p:cViewPr varScale="1">
        <p:scale>
          <a:sx n="103" d="100"/>
          <a:sy n="103" d="100"/>
        </p:scale>
        <p:origin x="227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9850"/>
    </p:cViewPr>
  </p:sorterViewPr>
  <p:notesViewPr>
    <p:cSldViewPr>
      <p:cViewPr>
        <p:scale>
          <a:sx n="115" d="100"/>
          <a:sy n="115" d="100"/>
        </p:scale>
        <p:origin x="-308" y="-5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hdr" sz="quarter"/>
          </p:nvPr>
        </p:nvSpPr>
        <p:spPr bwMode="auto">
          <a:xfrm>
            <a:off x="0" y="0"/>
            <a:ext cx="3076672" cy="511054"/>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charset="0"/>
              </a:defRPr>
            </a:lvl1pPr>
          </a:lstStyle>
          <a:p>
            <a:pPr>
              <a:defRPr/>
            </a:pPr>
            <a:endParaRPr lang="es-ES"/>
          </a:p>
        </p:txBody>
      </p:sp>
      <p:sp>
        <p:nvSpPr>
          <p:cNvPr id="344067" name="Rectangle 3"/>
          <p:cNvSpPr>
            <a:spLocks noGrp="1" noChangeArrowheads="1"/>
          </p:cNvSpPr>
          <p:nvPr>
            <p:ph type="dt" sz="quarter" idx="1"/>
          </p:nvPr>
        </p:nvSpPr>
        <p:spPr bwMode="auto">
          <a:xfrm>
            <a:off x="4021088" y="0"/>
            <a:ext cx="3076672" cy="511054"/>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charset="0"/>
              </a:defRPr>
            </a:lvl1pPr>
          </a:lstStyle>
          <a:p>
            <a:pPr>
              <a:defRPr/>
            </a:pPr>
            <a:endParaRPr lang="es-ES"/>
          </a:p>
        </p:txBody>
      </p:sp>
      <p:sp>
        <p:nvSpPr>
          <p:cNvPr id="344068" name="Rectangle 4"/>
          <p:cNvSpPr>
            <a:spLocks noGrp="1" noChangeArrowheads="1"/>
          </p:cNvSpPr>
          <p:nvPr>
            <p:ph type="ftr" sz="quarter" idx="2"/>
          </p:nvPr>
        </p:nvSpPr>
        <p:spPr bwMode="auto">
          <a:xfrm>
            <a:off x="0" y="9721868"/>
            <a:ext cx="3076672" cy="511054"/>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charset="0"/>
              </a:defRPr>
            </a:lvl1pPr>
          </a:lstStyle>
          <a:p>
            <a:pPr>
              <a:defRPr/>
            </a:pPr>
            <a:endParaRPr lang="es-ES"/>
          </a:p>
        </p:txBody>
      </p:sp>
      <p:sp>
        <p:nvSpPr>
          <p:cNvPr id="344069" name="Rectangle 5"/>
          <p:cNvSpPr>
            <a:spLocks noGrp="1" noChangeArrowheads="1"/>
          </p:cNvSpPr>
          <p:nvPr>
            <p:ph type="sldNum" sz="quarter" idx="3"/>
          </p:nvPr>
        </p:nvSpPr>
        <p:spPr bwMode="auto">
          <a:xfrm>
            <a:off x="4021088" y="9721868"/>
            <a:ext cx="3076672" cy="511054"/>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charset="0"/>
              </a:defRPr>
            </a:lvl1pPr>
          </a:lstStyle>
          <a:p>
            <a:pPr>
              <a:defRPr/>
            </a:pPr>
            <a:fld id="{DAD530FB-C001-45F7-BF5C-A34610486308}" type="slidenum">
              <a:rPr lang="es-ES"/>
              <a:pPr>
                <a:defRPr/>
              </a:pPr>
              <a:t>‹#›</a:t>
            </a:fld>
            <a:endParaRPr lang="es-ES"/>
          </a:p>
        </p:txBody>
      </p:sp>
    </p:spTree>
    <p:extLst>
      <p:ext uri="{BB962C8B-B14F-4D97-AF65-F5344CB8AC3E}">
        <p14:creationId xmlns:p14="http://schemas.microsoft.com/office/powerpoint/2010/main" val="4869496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3076672" cy="511054"/>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charset="0"/>
              </a:defRPr>
            </a:lvl1pPr>
          </a:lstStyle>
          <a:p>
            <a:pPr>
              <a:defRPr/>
            </a:pPr>
            <a:endParaRPr lang="es-ES"/>
          </a:p>
        </p:txBody>
      </p:sp>
      <p:sp>
        <p:nvSpPr>
          <p:cNvPr id="64515" name="Rectangle 3"/>
          <p:cNvSpPr>
            <a:spLocks noGrp="1" noChangeArrowheads="1"/>
          </p:cNvSpPr>
          <p:nvPr>
            <p:ph type="dt" idx="1"/>
          </p:nvPr>
        </p:nvSpPr>
        <p:spPr bwMode="auto">
          <a:xfrm>
            <a:off x="4021088" y="0"/>
            <a:ext cx="3076672" cy="511054"/>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charset="0"/>
              </a:defRPr>
            </a:lvl1pPr>
          </a:lstStyle>
          <a:p>
            <a:pPr>
              <a:defRPr/>
            </a:pPr>
            <a:endParaRPr lang="es-ES"/>
          </a:p>
        </p:txBody>
      </p:sp>
      <p:sp>
        <p:nvSpPr>
          <p:cNvPr id="45060" name="Rectangle 4"/>
          <p:cNvSpPr>
            <a:spLocks noGrp="1" noRot="1" noChangeAspect="1" noChangeArrowheads="1" noTextEdit="1"/>
          </p:cNvSpPr>
          <p:nvPr>
            <p:ph type="sldImg" idx="2"/>
          </p:nvPr>
        </p:nvSpPr>
        <p:spPr bwMode="auto">
          <a:xfrm>
            <a:off x="1014413" y="204788"/>
            <a:ext cx="5116512" cy="3838575"/>
          </a:xfrm>
          <a:prstGeom prst="rect">
            <a:avLst/>
          </a:prstGeom>
          <a:noFill/>
          <a:ln w="9525">
            <a:solidFill>
              <a:srgbClr val="000000"/>
            </a:solidFill>
            <a:miter lim="800000"/>
            <a:headEnd/>
            <a:tailEnd/>
          </a:ln>
        </p:spPr>
      </p:sp>
      <p:sp>
        <p:nvSpPr>
          <p:cNvPr id="64517" name="Rectangle 5"/>
          <p:cNvSpPr>
            <a:spLocks noGrp="1" noChangeArrowheads="1"/>
          </p:cNvSpPr>
          <p:nvPr>
            <p:ph type="body" sz="quarter" idx="3"/>
          </p:nvPr>
        </p:nvSpPr>
        <p:spPr bwMode="auto">
          <a:xfrm>
            <a:off x="334321" y="4042741"/>
            <a:ext cx="6499988" cy="575697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4518" name="Rectangle 6"/>
          <p:cNvSpPr>
            <a:spLocks noGrp="1" noChangeArrowheads="1"/>
          </p:cNvSpPr>
          <p:nvPr>
            <p:ph type="ftr" sz="quarter" idx="4"/>
          </p:nvPr>
        </p:nvSpPr>
        <p:spPr bwMode="auto">
          <a:xfrm>
            <a:off x="0" y="9721868"/>
            <a:ext cx="3076672" cy="511054"/>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charset="0"/>
              </a:defRPr>
            </a:lvl1pPr>
          </a:lstStyle>
          <a:p>
            <a:pPr>
              <a:defRPr/>
            </a:pPr>
            <a:endParaRPr lang="es-ES"/>
          </a:p>
        </p:txBody>
      </p:sp>
      <p:sp>
        <p:nvSpPr>
          <p:cNvPr id="64519" name="Rectangle 7"/>
          <p:cNvSpPr>
            <a:spLocks noGrp="1" noChangeArrowheads="1"/>
          </p:cNvSpPr>
          <p:nvPr>
            <p:ph type="sldNum" sz="quarter" idx="5"/>
          </p:nvPr>
        </p:nvSpPr>
        <p:spPr bwMode="auto">
          <a:xfrm>
            <a:off x="4021088" y="9721868"/>
            <a:ext cx="3076672" cy="511054"/>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charset="0"/>
              </a:defRPr>
            </a:lvl1pPr>
          </a:lstStyle>
          <a:p>
            <a:pPr>
              <a:defRPr/>
            </a:pPr>
            <a:fld id="{5260C7BA-EB59-48F1-87A9-8912FDA82F4B}" type="slidenum">
              <a:rPr lang="es-ES"/>
              <a:pPr>
                <a:defRPr/>
              </a:pPr>
              <a:t>‹#›</a:t>
            </a:fld>
            <a:endParaRPr lang="es-ES"/>
          </a:p>
        </p:txBody>
      </p:sp>
    </p:spTree>
    <p:extLst>
      <p:ext uri="{BB962C8B-B14F-4D97-AF65-F5344CB8AC3E}">
        <p14:creationId xmlns:p14="http://schemas.microsoft.com/office/powerpoint/2010/main" val="287287375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1" charset="0"/>
        <a:ea typeface="Arial" pitchFamily="-111" charset="0"/>
        <a:cs typeface="Arial" pitchFamily="-111" charset="0"/>
      </a:defRPr>
    </a:lvl1pPr>
    <a:lvl2pPr marL="457200" algn="l" rtl="0" eaLnBrk="0" fontAlgn="base" hangingPunct="0">
      <a:spcBef>
        <a:spcPct val="30000"/>
      </a:spcBef>
      <a:spcAft>
        <a:spcPct val="0"/>
      </a:spcAft>
      <a:defRPr sz="1200" kern="1200">
        <a:solidFill>
          <a:schemeClr val="tx1"/>
        </a:solidFill>
        <a:latin typeface="Arial" pitchFamily="-111" charset="0"/>
        <a:ea typeface="Arial" pitchFamily="-111" charset="0"/>
        <a:cs typeface="Arial" pitchFamily="-111" charset="0"/>
      </a:defRPr>
    </a:lvl2pPr>
    <a:lvl3pPr marL="914400" algn="l" rtl="0" eaLnBrk="0" fontAlgn="base" hangingPunct="0">
      <a:spcBef>
        <a:spcPct val="30000"/>
      </a:spcBef>
      <a:spcAft>
        <a:spcPct val="0"/>
      </a:spcAft>
      <a:defRPr sz="1200" kern="1200">
        <a:solidFill>
          <a:schemeClr val="tx1"/>
        </a:solidFill>
        <a:latin typeface="Arial" pitchFamily="-111" charset="0"/>
        <a:ea typeface="Arial" pitchFamily="-111" charset="0"/>
        <a:cs typeface="Arial" pitchFamily="-111" charset="0"/>
      </a:defRPr>
    </a:lvl3pPr>
    <a:lvl4pPr marL="1371600" algn="l" rtl="0" eaLnBrk="0" fontAlgn="base" hangingPunct="0">
      <a:spcBef>
        <a:spcPct val="30000"/>
      </a:spcBef>
      <a:spcAft>
        <a:spcPct val="0"/>
      </a:spcAft>
      <a:defRPr sz="1200" kern="1200">
        <a:solidFill>
          <a:schemeClr val="tx1"/>
        </a:solidFill>
        <a:latin typeface="Arial" pitchFamily="-111" charset="0"/>
        <a:ea typeface="Arial" pitchFamily="-111" charset="0"/>
        <a:cs typeface="Arial" pitchFamily="-111" charset="0"/>
      </a:defRPr>
    </a:lvl4pPr>
    <a:lvl5pPr marL="1828800" algn="l" rtl="0" eaLnBrk="0" fontAlgn="base" hangingPunct="0">
      <a:spcBef>
        <a:spcPct val="30000"/>
      </a:spcBef>
      <a:spcAft>
        <a:spcPct val="0"/>
      </a:spcAft>
      <a:defRPr sz="1200" kern="1200">
        <a:solidFill>
          <a:schemeClr val="tx1"/>
        </a:solidFill>
        <a:latin typeface="Arial" pitchFamily="-111" charset="0"/>
        <a:ea typeface="Arial" pitchFamily="-111" charset="0"/>
        <a:cs typeface="Arial" pitchFamily="-111"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 Θέση εικόνας διαφάνειας">
            <a:extLst>
              <a:ext uri="{FF2B5EF4-FFF2-40B4-BE49-F238E27FC236}">
                <a16:creationId xmlns:a16="http://schemas.microsoft.com/office/drawing/2014/main" id="{719B70E8-5314-4DDD-A0D1-67455332E5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2 - Θέση σημειώσεων">
            <a:extLst>
              <a:ext uri="{FF2B5EF4-FFF2-40B4-BE49-F238E27FC236}">
                <a16:creationId xmlns:a16="http://schemas.microsoft.com/office/drawing/2014/main" id="{7DF71A61-4672-4332-AB69-C56822B122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dirty="0"/>
          </a:p>
        </p:txBody>
      </p:sp>
      <p:sp>
        <p:nvSpPr>
          <p:cNvPr id="20484" name="3 - Θέση αριθμού διαφάνειας">
            <a:extLst>
              <a:ext uri="{FF2B5EF4-FFF2-40B4-BE49-F238E27FC236}">
                <a16:creationId xmlns:a16="http://schemas.microsoft.com/office/drawing/2014/main" id="{63B25AFB-680D-4521-B7C1-CCD0CE2FC0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4512969-3AE8-4947-A2F0-3028DD10EBCC}" type="slidenum">
              <a:rPr lang="el-GR" altLang="el-GR"/>
              <a:pPr eaLnBrk="1" hangingPunct="1"/>
              <a:t>1</a:t>
            </a:fld>
            <a:endParaRPr lang="el-GR" alt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 Θέση εικόνας διαφάνειας">
            <a:extLst>
              <a:ext uri="{FF2B5EF4-FFF2-40B4-BE49-F238E27FC236}">
                <a16:creationId xmlns:a16="http://schemas.microsoft.com/office/drawing/2014/main" id="{BDE0DBF4-AD3F-4628-BCBE-EA963F06AF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2 - Θέση σημειώσεων">
            <a:extLst>
              <a:ext uri="{FF2B5EF4-FFF2-40B4-BE49-F238E27FC236}">
                <a16:creationId xmlns:a16="http://schemas.microsoft.com/office/drawing/2014/main" id="{EB377B35-A92E-4A02-9A27-04B652B340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
        <p:nvSpPr>
          <p:cNvPr id="24580" name="3 - Θέση αριθμού διαφάνειας">
            <a:extLst>
              <a:ext uri="{FF2B5EF4-FFF2-40B4-BE49-F238E27FC236}">
                <a16:creationId xmlns:a16="http://schemas.microsoft.com/office/drawing/2014/main" id="{BC90579C-CF85-48BE-8285-40B392A780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6DB13CE-3F85-48A6-8FB7-50AAE0AB018B}" type="slidenum">
              <a:rPr lang="es-ES" altLang="el-GR"/>
              <a:pPr eaLnBrk="1" hangingPunct="1"/>
              <a:t>11</a:t>
            </a:fld>
            <a:endParaRPr lang="es-ES" alt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pPr>
              <a:defRPr/>
            </a:pPr>
            <a:fld id="{5260C7BA-EB59-48F1-87A9-8912FDA82F4B}" type="slidenum">
              <a:rPr lang="es-ES" smtClean="0"/>
              <a:pPr>
                <a:defRPr/>
              </a:pPr>
              <a:t>14</a:t>
            </a:fld>
            <a:endParaRPr lang="es-ES"/>
          </a:p>
        </p:txBody>
      </p:sp>
    </p:spTree>
    <p:extLst>
      <p:ext uri="{BB962C8B-B14F-4D97-AF65-F5344CB8AC3E}">
        <p14:creationId xmlns:p14="http://schemas.microsoft.com/office/powerpoint/2010/main" val="2422007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2020579E-264C-4D99-89FB-6FC59627D4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DB03DFC4-E8DE-4D78-8D15-7472DF4412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defTabSz="842963"/>
            <a:endParaRPr lang="en-US" altLang="el-GR" sz="1500"/>
          </a:p>
          <a:p>
            <a:pPr defTabSz="842963"/>
            <a:r>
              <a:rPr lang="el-GR" altLang="el-GR"/>
              <a:t>Ένα καινοτόμο χαρακτηριστικό αυτού του εργαλείου είναι…</a:t>
            </a:r>
            <a:endParaRPr lang="en-US" altLang="el-GR"/>
          </a:p>
        </p:txBody>
      </p:sp>
      <p:sp>
        <p:nvSpPr>
          <p:cNvPr id="25604" name="Slide Number Placeholder 3">
            <a:extLst>
              <a:ext uri="{FF2B5EF4-FFF2-40B4-BE49-F238E27FC236}">
                <a16:creationId xmlns:a16="http://schemas.microsoft.com/office/drawing/2014/main" id="{49B0636D-15C3-4567-86E8-8F91D18A57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CAEB62C-7688-4C18-A09D-E16663F2E1FE}" type="slidenum">
              <a:rPr lang="es-ES" altLang="el-GR"/>
              <a:pPr eaLnBrk="1" hangingPunct="1"/>
              <a:t>16</a:t>
            </a:fld>
            <a:endParaRPr lang="es-ES" alt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 Θέση εικόνας διαφάνειας">
            <a:extLst>
              <a:ext uri="{FF2B5EF4-FFF2-40B4-BE49-F238E27FC236}">
                <a16:creationId xmlns:a16="http://schemas.microsoft.com/office/drawing/2014/main" id="{719B70E8-5314-4DDD-A0D1-67455332E5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2 - Θέση σημειώσεων">
            <a:extLst>
              <a:ext uri="{FF2B5EF4-FFF2-40B4-BE49-F238E27FC236}">
                <a16:creationId xmlns:a16="http://schemas.microsoft.com/office/drawing/2014/main" id="{7DF71A61-4672-4332-AB69-C56822B122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dirty="0"/>
          </a:p>
        </p:txBody>
      </p:sp>
      <p:sp>
        <p:nvSpPr>
          <p:cNvPr id="20484" name="3 - Θέση αριθμού διαφάνειας">
            <a:extLst>
              <a:ext uri="{FF2B5EF4-FFF2-40B4-BE49-F238E27FC236}">
                <a16:creationId xmlns:a16="http://schemas.microsoft.com/office/drawing/2014/main" id="{63B25AFB-680D-4521-B7C1-CCD0CE2FC0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4512969-3AE8-4947-A2F0-3028DD10EBCC}" type="slidenum">
              <a:rPr lang="el-GR" altLang="el-GR"/>
              <a:pPr eaLnBrk="1" hangingPunct="1"/>
              <a:t>18</a:t>
            </a:fld>
            <a:endParaRPr lang="el-GR" altLang="el-GR"/>
          </a:p>
        </p:txBody>
      </p:sp>
    </p:spTree>
    <p:extLst>
      <p:ext uri="{BB962C8B-B14F-4D97-AF65-F5344CB8AC3E}">
        <p14:creationId xmlns:p14="http://schemas.microsoft.com/office/powerpoint/2010/main" val="3904479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baseline="0" dirty="0"/>
              <a:t>Δύο πρωτοποριακές αποστολές που θα πλησιάσουν τον Ήλιο πιο κοντά από ποτέ ώστε να μελετήσουν τις ηλιακές καταιγίδες εν τη γενέσει τους.</a:t>
            </a:r>
          </a:p>
          <a:p>
            <a:endParaRPr lang="el-GR" baseline="0" dirty="0"/>
          </a:p>
          <a:p>
            <a:r>
              <a:rPr lang="en-US" baseline="0" dirty="0"/>
              <a:t>From slide </a:t>
            </a:r>
          </a:p>
          <a:p>
            <a:r>
              <a:rPr lang="el-GR" dirty="0"/>
              <a:t>Είμαι επιστημονική συνεργάτης του </a:t>
            </a:r>
            <a:r>
              <a:rPr lang="en-US" dirty="0"/>
              <a:t>PSP </a:t>
            </a:r>
            <a:r>
              <a:rPr lang="el-GR" dirty="0"/>
              <a:t>και κατέχω θέση </a:t>
            </a:r>
            <a:r>
              <a:rPr lang="en-US" dirty="0"/>
              <a:t>Co-</a:t>
            </a:r>
            <a:r>
              <a:rPr lang="en-US" dirty="0" err="1"/>
              <a:t>Investigatore</a:t>
            </a:r>
            <a:r>
              <a:rPr lang="en-US" dirty="0"/>
              <a:t> </a:t>
            </a:r>
            <a:r>
              <a:rPr lang="el-GR" dirty="0"/>
              <a:t>στην ομάδα του </a:t>
            </a:r>
            <a:r>
              <a:rPr lang="el-GR" dirty="0" err="1"/>
              <a:t>πειράματ</a:t>
            </a:r>
            <a:r>
              <a:rPr lang="en-US" dirty="0"/>
              <a:t>o</a:t>
            </a:r>
            <a:r>
              <a:rPr lang="el-GR" dirty="0"/>
              <a:t>ς </a:t>
            </a:r>
            <a:r>
              <a:rPr lang="en-US" dirty="0"/>
              <a:t>EPD</a:t>
            </a:r>
            <a:r>
              <a:rPr lang="el-GR" dirty="0"/>
              <a:t>.</a:t>
            </a:r>
            <a:endParaRPr lang="en-US" dirty="0"/>
          </a:p>
          <a:p>
            <a:endParaRPr lang="en-US" baseline="0" dirty="0"/>
          </a:p>
          <a:p>
            <a:endParaRPr lang="en-US" dirty="0"/>
          </a:p>
        </p:txBody>
      </p:sp>
      <p:sp>
        <p:nvSpPr>
          <p:cNvPr id="4" name="3 - Θέση αριθμού διαφάνειας"/>
          <p:cNvSpPr>
            <a:spLocks noGrp="1"/>
          </p:cNvSpPr>
          <p:nvPr>
            <p:ph type="sldNum" sz="quarter" idx="10"/>
          </p:nvPr>
        </p:nvSpPr>
        <p:spPr/>
        <p:txBody>
          <a:bodyPr/>
          <a:lstStyle/>
          <a:p>
            <a:pPr>
              <a:defRPr/>
            </a:pPr>
            <a:fld id="{5260C7BA-EB59-48F1-87A9-8912FDA82F4B}" type="slidenum">
              <a:rPr lang="es-ES" smtClean="0"/>
              <a:pPr>
                <a:defRPr/>
              </a:pPr>
              <a:t>19</a:t>
            </a:fld>
            <a:endParaRPr 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The figure identifies intervals </a:t>
            </a:r>
            <a:r>
              <a:rPr lang="en-US" sz="1200" b="1" dirty="0"/>
              <a:t>a-d</a:t>
            </a:r>
            <a:r>
              <a:rPr lang="en-US" sz="1200" dirty="0"/>
              <a:t>, studied in more detail in the paper.</a:t>
            </a:r>
          </a:p>
          <a:p>
            <a:pPr marL="171450" indent="-171450">
              <a:buFont typeface="Arial" panose="020B0604020202020204" pitchFamily="34" charset="0"/>
              <a:buChar char="•"/>
            </a:pPr>
            <a:r>
              <a:rPr lang="en-US" sz="1200" dirty="0"/>
              <a:t>It is shown that intervals </a:t>
            </a:r>
            <a:r>
              <a:rPr lang="en-US" sz="1200" b="1" dirty="0"/>
              <a:t>a</a:t>
            </a:r>
            <a:r>
              <a:rPr lang="en-US" sz="1200" dirty="0"/>
              <a:t> and </a:t>
            </a:r>
            <a:r>
              <a:rPr lang="en-US" sz="1200" b="1" dirty="0"/>
              <a:t>b</a:t>
            </a:r>
            <a:r>
              <a:rPr lang="en-US" sz="1200" dirty="0"/>
              <a:t> are likely associated with the same corotating interaction region given they are </a:t>
            </a:r>
            <a:r>
              <a:rPr lang="en-US" sz="1200" dirty="0" err="1"/>
              <a:t>dispersionless</a:t>
            </a:r>
            <a:r>
              <a:rPr lang="en-US" sz="1200" dirty="0"/>
              <a:t>, isotropic and their magnetic foot points map to a nearly fixed longitude on the Sun.</a:t>
            </a:r>
          </a:p>
          <a:p>
            <a:pPr marL="171450" indent="-171450">
              <a:buFont typeface="Arial" panose="020B0604020202020204" pitchFamily="34" charset="0"/>
              <a:buChar char="•"/>
            </a:pPr>
            <a:r>
              <a:rPr lang="en-US" sz="1200" dirty="0"/>
              <a:t>Interval </a:t>
            </a:r>
            <a:r>
              <a:rPr lang="en-US" sz="1200" b="1" dirty="0"/>
              <a:t>c</a:t>
            </a:r>
            <a:r>
              <a:rPr lang="en-US" sz="1200" dirty="0"/>
              <a:t> is a highly dispersive, anisotropic, low-energy event associated with the passage of a coronal mass ejection observed by SWEAP/FIELDS shortly after the first perihelion at ~0.25 au.</a:t>
            </a:r>
          </a:p>
          <a:p>
            <a:pPr marL="171450" indent="-171450">
              <a:buFont typeface="Arial" panose="020B0604020202020204" pitchFamily="34" charset="0"/>
              <a:buChar char="•"/>
            </a:pPr>
            <a:r>
              <a:rPr lang="en-US" sz="1200" dirty="0"/>
              <a:t>Interval </a:t>
            </a:r>
            <a:r>
              <a:rPr lang="en-US" sz="1200" b="1" dirty="0"/>
              <a:t>d</a:t>
            </a:r>
            <a:r>
              <a:rPr lang="en-US" sz="1200" dirty="0"/>
              <a:t> includes a pair of impulsive events observed very near the second perihelion (~35 </a:t>
            </a:r>
            <a:r>
              <a:rPr lang="en-US" sz="1200" dirty="0" err="1"/>
              <a:t>R</a:t>
            </a:r>
            <a:r>
              <a:rPr lang="en-US" sz="1200" baseline="-25000" dirty="0" err="1"/>
              <a:t>ʘ</a:t>
            </a:r>
            <a:r>
              <a:rPr lang="en-US" sz="1200" dirty="0"/>
              <a:t>), one seen primarily at low energies and the other primarily at high energies. Both events are characterized velocity dispersion and outward streaming particles.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AD7FE-CA88-451F-9644-4A6704C9D6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1228513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Όταν μιά ηλιακή καταιγίδα κατευθύεται προς την Γη το αέριο και το παγωμένο σε αυτό μαγνητικό πεδίο θα αλληλεπιδράσει με το μαγνητικό πεδίο της Γης. Ευτυχώς η μαγνητόσφαιρα ενεργεί σαν μιά αόρατη ασπίδα που μας προστατεύει από αυτά τα επικίνδυνα σωματίδια.  </a:t>
            </a:r>
            <a:endParaRPr lang="en-US" dirty="0"/>
          </a:p>
        </p:txBody>
      </p:sp>
      <p:sp>
        <p:nvSpPr>
          <p:cNvPr id="4" name="Slide Number Placeholder 3"/>
          <p:cNvSpPr>
            <a:spLocks noGrp="1"/>
          </p:cNvSpPr>
          <p:nvPr>
            <p:ph type="sldNum" sz="quarter" idx="5"/>
          </p:nvPr>
        </p:nvSpPr>
        <p:spPr/>
        <p:txBody>
          <a:bodyPr/>
          <a:lstStyle/>
          <a:p>
            <a:pPr>
              <a:defRPr/>
            </a:pPr>
            <a:fld id="{5260C7BA-EB59-48F1-87A9-8912FDA82F4B}" type="slidenum">
              <a:rPr lang="es-ES" smtClean="0"/>
              <a:pPr>
                <a:defRPr/>
              </a:pPr>
              <a:t>2</a:t>
            </a:fld>
            <a:endParaRPr lang="es-ES"/>
          </a:p>
        </p:txBody>
      </p:sp>
    </p:spTree>
    <p:extLst>
      <p:ext uri="{BB962C8B-B14F-4D97-AF65-F5344CB8AC3E}">
        <p14:creationId xmlns:p14="http://schemas.microsoft.com/office/powerpoint/2010/main" val="2734825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movies-extra_CME-AN~3</a:t>
            </a:r>
            <a:endParaRPr lang="el-GR" dirty="0"/>
          </a:p>
        </p:txBody>
      </p:sp>
      <p:sp>
        <p:nvSpPr>
          <p:cNvPr id="4" name="Slide Number Placeholder 3"/>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5260C7BA-EB59-48F1-87A9-8912FDA82F4B}" type="slidenum">
              <a:rPr kumimoji="0" lang="es-ES" sz="13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3</a:t>
            </a:fld>
            <a:endParaRPr kumimoji="0" lang="es-ES" sz="13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448894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sun-earth-</a:t>
            </a:r>
            <a:r>
              <a:rPr lang="en-US" dirty="0" err="1"/>
              <a:t>presentation_Oct_storms</a:t>
            </a:r>
            <a:endParaRPr lang="el-GR" dirty="0"/>
          </a:p>
          <a:p>
            <a:r>
              <a:rPr lang="en-US" dirty="0"/>
              <a:t>The magnetic field in large active regions on the Sun often gets unstable. This can lead to violent explosions in the solar atmosphere – called ‘flares’. During such explosions the gas is heated to 20 million degrees Celsius. This superheated gas will emit large amounts of UV radiation and X-rays, which hit the Earth’s atmosphere 8 min and 20 sec later. Fortunately, this hazardous radiation is blocked by protective gases in our atmosphere such as ozone. Solar flares can affect radio and satellite communication.  </a:t>
            </a:r>
          </a:p>
        </p:txBody>
      </p:sp>
      <p:sp>
        <p:nvSpPr>
          <p:cNvPr id="4" name="Slide Number Placeholder 3"/>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5260C7BA-EB59-48F1-87A9-8912FDA82F4B}" type="slidenum">
              <a:rPr kumimoji="0" lang="es-ES" sz="13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4</a:t>
            </a:fld>
            <a:endParaRPr kumimoji="0" lang="es-ES" sz="13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624785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sun-earth-</a:t>
            </a:r>
            <a:r>
              <a:rPr lang="en-US" dirty="0" err="1"/>
              <a:t>presentation_Blue_storms</a:t>
            </a:r>
            <a:endParaRPr lang="el-GR" dirty="0"/>
          </a:p>
          <a:p>
            <a:endParaRPr lang="el-GR" dirty="0"/>
          </a:p>
          <a:p>
            <a:r>
              <a:rPr lang="en-US" dirty="0"/>
              <a:t>Billions of tons of particles called CMEs are launched out into space. Video and sequence of images of the  very fast CMEs during the Oct/Nov 2003 as taken by the LASCO instrument onboard the SOHO spacecraft. </a:t>
            </a:r>
          </a:p>
          <a:p>
            <a:r>
              <a:rPr lang="en-US" dirty="0"/>
              <a:t>A small disk inside the telescope blocks the bright light from the solar disk, creating an artificial eclipse.</a:t>
            </a:r>
          </a:p>
        </p:txBody>
      </p:sp>
      <p:sp>
        <p:nvSpPr>
          <p:cNvPr id="4" name="Slide Number Placeholder 3"/>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5260C7BA-EB59-48F1-87A9-8912FDA82F4B}" type="slidenum">
              <a:rPr kumimoji="0" lang="es-ES" sz="13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5</a:t>
            </a:fld>
            <a:endParaRPr kumimoji="0" lang="es-ES" sz="13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995349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 Θέση εικόνας διαφάνειας">
            <a:extLst>
              <a:ext uri="{FF2B5EF4-FFF2-40B4-BE49-F238E27FC236}">
                <a16:creationId xmlns:a16="http://schemas.microsoft.com/office/drawing/2014/main" id="{42620BCD-16E2-45DA-B84B-678C670242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 Θέση σημειώσεων">
            <a:extLst>
              <a:ext uri="{FF2B5EF4-FFF2-40B4-BE49-F238E27FC236}">
                <a16:creationId xmlns:a16="http://schemas.microsoft.com/office/drawing/2014/main" id="{C2471A2B-36EC-4860-A413-2A89E7961B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Solar Energetic Particles –the so-called SEPs- are accelerated either at reconnecting current sheet during the </a:t>
            </a:r>
            <a:r>
              <a:rPr lang="en-US" altLang="en-US" dirty="0" err="1"/>
              <a:t>solr</a:t>
            </a:r>
            <a:r>
              <a:rPr lang="en-US" altLang="en-US" dirty="0"/>
              <a:t> flare and the shock wave driven in front of the fast CME. SEPs can travel at almost the speed of light. The protons can reach the Earth in less than an hour. They have such high speed and energy that they can penetrate satellites and spacecraft and can thus damage vital electronic equipment. These protons can also harm humans in space. </a:t>
            </a:r>
          </a:p>
          <a:p>
            <a:r>
              <a:rPr lang="en-US" altLang="en-US" dirty="0"/>
              <a:t> </a:t>
            </a:r>
            <a:endParaRPr lang="el-GR" altLang="en-US" dirty="0"/>
          </a:p>
        </p:txBody>
      </p:sp>
      <p:sp>
        <p:nvSpPr>
          <p:cNvPr id="29700" name="3 - Θέση αριθμού διαφάνειας">
            <a:extLst>
              <a:ext uri="{FF2B5EF4-FFF2-40B4-BE49-F238E27FC236}">
                <a16:creationId xmlns:a16="http://schemas.microsoft.com/office/drawing/2014/main" id="{D300AAD2-3B50-491F-A656-665C0A0E61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421E3F-5048-4EFE-87B9-CCEF67C3C625}" type="slidenum">
              <a:rPr kumimoji="0" lang="el-GR"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l-GR"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 Θέση εικόνας διαφάνειας">
            <a:extLst>
              <a:ext uri="{FF2B5EF4-FFF2-40B4-BE49-F238E27FC236}">
                <a16:creationId xmlns:a16="http://schemas.microsoft.com/office/drawing/2014/main" id="{6A358DFD-1E24-474A-AD39-998AD0E382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2 - Θέση σημειώσεων">
            <a:extLst>
              <a:ext uri="{FF2B5EF4-FFF2-40B4-BE49-F238E27FC236}">
                <a16:creationId xmlns:a16="http://schemas.microsoft.com/office/drawing/2014/main" id="{44FA742C-11B7-404C-8098-9B77CA8647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l-GR" i="1"/>
              <a:t>http://www.ofcm.gov/nswp-sp/fcm-p30.htm)</a:t>
            </a:r>
          </a:p>
          <a:p>
            <a:endParaRPr lang="en-US" altLang="el-GR"/>
          </a:p>
        </p:txBody>
      </p:sp>
      <p:sp>
        <p:nvSpPr>
          <p:cNvPr id="23556" name="3 - Θέση αριθμού διαφάνειας">
            <a:extLst>
              <a:ext uri="{FF2B5EF4-FFF2-40B4-BE49-F238E27FC236}">
                <a16:creationId xmlns:a16="http://schemas.microsoft.com/office/drawing/2014/main" id="{91406A56-0DAD-45D9-8BF9-E7B55FA206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0DD2FAC-A894-4A44-A348-1DF039086622}" type="slidenum">
              <a:rPr lang="el-GR" altLang="el-GR"/>
              <a:pPr eaLnBrk="1" hangingPunct="1"/>
              <a:t>7</a:t>
            </a:fld>
            <a:endParaRPr lang="el-GR" alt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 Θέση εικόνας διαφάνειας">
            <a:extLst>
              <a:ext uri="{FF2B5EF4-FFF2-40B4-BE49-F238E27FC236}">
                <a16:creationId xmlns:a16="http://schemas.microsoft.com/office/drawing/2014/main" id="{FBC7E986-B4B3-41F2-AD18-362D9B87D0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2 - Θέση σημειώσεων">
            <a:extLst>
              <a:ext uri="{FF2B5EF4-FFF2-40B4-BE49-F238E27FC236}">
                <a16:creationId xmlns:a16="http://schemas.microsoft.com/office/drawing/2014/main" id="{027FBB48-5820-482D-A4D8-B6DBC3A7B7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l-GR" altLang="el-GR"/>
              <a:t>Πολύ σημαντικές οι προβλέψεις για την προστασία αστροναυτών σε μελλοντικές επανδρωμένες αποστολές στον Άρη πού είναι το όραμα της ανθρωπότητας. </a:t>
            </a:r>
            <a:endParaRPr lang="en-US" altLang="el-GR"/>
          </a:p>
          <a:p>
            <a:endParaRPr lang="en-US" altLang="el-GR"/>
          </a:p>
        </p:txBody>
      </p:sp>
      <p:sp>
        <p:nvSpPr>
          <p:cNvPr id="26628" name="3 - Θέση αριθμού διαφάνειας">
            <a:extLst>
              <a:ext uri="{FF2B5EF4-FFF2-40B4-BE49-F238E27FC236}">
                <a16:creationId xmlns:a16="http://schemas.microsoft.com/office/drawing/2014/main" id="{5D0FB0A7-ACF1-42A6-990E-77E69DB33E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8B5D13A-E96E-43C4-BDEA-05EF0D9250D4}" type="slidenum">
              <a:rPr lang="el-GR" altLang="el-GR"/>
              <a:pPr eaLnBrk="1" hangingPunct="1"/>
              <a:t>8</a:t>
            </a:fld>
            <a:endParaRPr lang="el-GR" alt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Mitigation of these space weather effects is needed one way is forecasting of the solar storms and early warning of their impacts</a:t>
            </a:r>
            <a:endParaRPr lang="el-GR" dirty="0"/>
          </a:p>
        </p:txBody>
      </p:sp>
      <p:sp>
        <p:nvSpPr>
          <p:cNvPr id="4" name="Slide Number Placeholder 3"/>
          <p:cNvSpPr>
            <a:spLocks noGrp="1"/>
          </p:cNvSpPr>
          <p:nvPr>
            <p:ph type="sldNum" sz="quarter" idx="5"/>
          </p:nvPr>
        </p:nvSpPr>
        <p:spPr/>
        <p:txBody>
          <a:bodyPr/>
          <a:lstStyle/>
          <a:p>
            <a:pPr>
              <a:defRPr/>
            </a:pPr>
            <a:fld id="{5260C7BA-EB59-48F1-87A9-8912FDA82F4B}" type="slidenum">
              <a:rPr lang="es-ES" smtClean="0"/>
              <a:pPr>
                <a:defRPr/>
              </a:pPr>
              <a:t>10</a:t>
            </a:fld>
            <a:endParaRPr lang="es-ES"/>
          </a:p>
        </p:txBody>
      </p:sp>
    </p:spTree>
    <p:extLst>
      <p:ext uri="{BB962C8B-B14F-4D97-AF65-F5344CB8AC3E}">
        <p14:creationId xmlns:p14="http://schemas.microsoft.com/office/powerpoint/2010/main" val="2187905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7764621" y="1174097"/>
            <a:ext cx="2286000" cy="381000"/>
          </a:xfrm>
        </p:spPr>
        <p:txBody>
          <a:bodyPr/>
          <a:lstStyle/>
          <a:p>
            <a:pPr>
              <a:defRPr/>
            </a:pPr>
            <a:r>
              <a:rPr lang="fr-FR"/>
              <a:t>Turku  2-05.05.2016</a:t>
            </a:r>
            <a:endParaRPr lang="es-ES" dirty="0"/>
          </a:p>
        </p:txBody>
      </p:sp>
      <p:sp>
        <p:nvSpPr>
          <p:cNvPr id="17" name="Footer Placeholder 16"/>
          <p:cNvSpPr>
            <a:spLocks noGrp="1"/>
          </p:cNvSpPr>
          <p:nvPr>
            <p:ph type="ftr" sz="quarter" idx="11"/>
          </p:nvPr>
        </p:nvSpPr>
        <p:spPr bwMode="auto">
          <a:xfrm rot="5400000">
            <a:off x="7077269" y="4181669"/>
            <a:ext cx="3657600" cy="384048"/>
          </a:xfrm>
        </p:spPr>
        <p:txBody>
          <a:bodyPr/>
          <a:lstStyle/>
          <a:p>
            <a:pPr>
              <a:defRPr/>
            </a:pPr>
            <a:endParaRPr lang="es-ES" dirty="0"/>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pPr>
              <a:defRPr/>
            </a:pPr>
            <a:fld id="{368FCF37-92FB-426B-9385-2BA6907BD9CF}" type="slidenum">
              <a:rPr lang="es-ES" smtClean="0"/>
              <a:pPr>
                <a:defRPr/>
              </a:pPr>
              <a:t>‹#›</a:t>
            </a:fld>
            <a:endParaRPr lang="es-ES" dirty="0"/>
          </a:p>
        </p:txBody>
      </p:sp>
    </p:spTree>
  </p:cSld>
  <p:clrMapOvr>
    <a:overrideClrMapping bg1="lt1" tx1="dk1" bg2="lt2" tx2="dk2" accent1="accent1" accent2="accent2" accent3="accent3" accent4="accent4" accent5="accent5" accent6="accent6" hlink="hlink" folHlink="folHlink"/>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r>
              <a:rPr lang="fr-FR"/>
              <a:t>Turku  2-05.05.2016</a:t>
            </a:r>
            <a:endParaRPr lang="es-ES" dirty="0"/>
          </a:p>
        </p:txBody>
      </p:sp>
      <p:sp>
        <p:nvSpPr>
          <p:cNvPr id="5" name="Footer Placeholder 4"/>
          <p:cNvSpPr>
            <a:spLocks noGrp="1"/>
          </p:cNvSpPr>
          <p:nvPr>
            <p:ph type="ftr" sz="quarter" idx="11"/>
          </p:nvPr>
        </p:nvSpPr>
        <p:spPr/>
        <p:txBody>
          <a:bodyPr/>
          <a:lstStyle/>
          <a:p>
            <a:pPr>
              <a:defRPr/>
            </a:pPr>
            <a:endParaRPr lang="es-ES" dirty="0"/>
          </a:p>
        </p:txBody>
      </p:sp>
      <p:sp>
        <p:nvSpPr>
          <p:cNvPr id="6" name="Slide Number Placeholder 5"/>
          <p:cNvSpPr>
            <a:spLocks noGrp="1"/>
          </p:cNvSpPr>
          <p:nvPr>
            <p:ph type="sldNum" sz="quarter" idx="12"/>
          </p:nvPr>
        </p:nvSpPr>
        <p:spPr/>
        <p:txBody>
          <a:bodyPr/>
          <a:lstStyle/>
          <a:p>
            <a:pPr>
              <a:defRPr/>
            </a:pPr>
            <a:fld id="{368FCF37-92FB-426B-9385-2BA6907BD9CF}" type="slidenum">
              <a:rPr lang="es-ES" smtClean="0"/>
              <a:pPr>
                <a:defRPr/>
              </a:pPr>
              <a:t>‹#›</a:t>
            </a:fld>
            <a:endParaRPr lang="es-ES" dirty="0"/>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r>
              <a:rPr lang="fr-FR"/>
              <a:t>Turku  2-05.05.2016</a:t>
            </a:r>
            <a:endParaRPr lang="es-ES" dirty="0"/>
          </a:p>
        </p:txBody>
      </p:sp>
      <p:sp>
        <p:nvSpPr>
          <p:cNvPr id="5" name="Footer Placeholder 4"/>
          <p:cNvSpPr>
            <a:spLocks noGrp="1"/>
          </p:cNvSpPr>
          <p:nvPr>
            <p:ph type="ftr" sz="quarter" idx="11"/>
          </p:nvPr>
        </p:nvSpPr>
        <p:spPr/>
        <p:txBody>
          <a:bodyPr/>
          <a:lstStyle/>
          <a:p>
            <a:pPr>
              <a:defRPr/>
            </a:pPr>
            <a:endParaRPr lang="es-ES" dirty="0"/>
          </a:p>
        </p:txBody>
      </p:sp>
      <p:sp>
        <p:nvSpPr>
          <p:cNvPr id="6" name="Slide Number Placeholder 5"/>
          <p:cNvSpPr>
            <a:spLocks noGrp="1"/>
          </p:cNvSpPr>
          <p:nvPr>
            <p:ph type="sldNum" sz="quarter" idx="12"/>
          </p:nvPr>
        </p:nvSpPr>
        <p:spPr/>
        <p:txBody>
          <a:bodyPr/>
          <a:lstStyle/>
          <a:p>
            <a:pPr>
              <a:defRPr/>
            </a:pPr>
            <a:fld id="{368FCF37-92FB-426B-9385-2BA6907BD9CF}" type="slidenum">
              <a:rPr lang="es-ES" smtClean="0"/>
              <a:pPr>
                <a:defRPr/>
              </a:pPr>
              <a:t>‹#›</a:t>
            </a:fld>
            <a:endParaRPr lang="es-ES" dirty="0"/>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685800" y="1981200"/>
            <a:ext cx="3810000" cy="4114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981200"/>
            <a:ext cx="3810000" cy="4114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a:xfrm>
            <a:off x="685800" y="6248400"/>
            <a:ext cx="1905000" cy="457200"/>
          </a:xfrm>
        </p:spPr>
        <p:txBody>
          <a:bodyPr/>
          <a:lstStyle>
            <a:lvl1pPr>
              <a:defRPr/>
            </a:lvl1pPr>
          </a:lstStyle>
          <a:p>
            <a:endParaRPr lang="en-US"/>
          </a:p>
        </p:txBody>
      </p:sp>
      <p:sp>
        <p:nvSpPr>
          <p:cNvPr id="6" name="5 - Θέση υποσέλιδου"/>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6 - Θέση αριθμού διαφάνειας"/>
          <p:cNvSpPr>
            <a:spLocks noGrp="1"/>
          </p:cNvSpPr>
          <p:nvPr>
            <p:ph type="sldNum" sz="quarter" idx="12"/>
          </p:nvPr>
        </p:nvSpPr>
        <p:spPr>
          <a:xfrm>
            <a:off x="6553200" y="6248400"/>
            <a:ext cx="1905000" cy="457200"/>
          </a:xfrm>
        </p:spPr>
        <p:txBody>
          <a:bodyPr/>
          <a:lstStyle>
            <a:lvl1pPr>
              <a:defRPr/>
            </a:lvl1pPr>
          </a:lstStyle>
          <a:p>
            <a:fld id="{99897DA0-BDB3-4A93-9584-EE19A8F3D90D}" type="slidenum">
              <a:rPr lang="en-US"/>
              <a:pPr/>
              <a:t>‹#›</a:t>
            </a:fld>
            <a:endParaRPr lang="en-US"/>
          </a:p>
        </p:txBody>
      </p:sp>
    </p:spTree>
    <p:extLst>
      <p:ext uri="{BB962C8B-B14F-4D97-AF65-F5344CB8AC3E}">
        <p14:creationId xmlns:p14="http://schemas.microsoft.com/office/powerpoint/2010/main" val="957808780"/>
      </p:ext>
    </p:extLst>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7D015329-D528-405D-8F33-D42DCFF8A225}" type="datetimeFigureOut">
              <a:rPr lang="el-GR" smtClean="0"/>
              <a:pPr/>
              <a:t>28/11/2019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BFD8B47-C0A4-475C-88D4-391973FA56C7}" type="slidenum">
              <a:rPr lang="el-GR" smtClean="0"/>
              <a:pPr/>
              <a:t>‹#›</a:t>
            </a:fld>
            <a:endParaRPr lang="el-GR"/>
          </a:p>
        </p:txBody>
      </p:sp>
    </p:spTree>
    <p:extLst>
      <p:ext uri="{BB962C8B-B14F-4D97-AF65-F5344CB8AC3E}">
        <p14:creationId xmlns:p14="http://schemas.microsoft.com/office/powerpoint/2010/main" val="2699422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7D015329-D528-405D-8F33-D42DCFF8A225}" type="datetimeFigureOut">
              <a:rPr lang="el-GR" smtClean="0"/>
              <a:pPr/>
              <a:t>28/11/2019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BFD8B47-C0A4-475C-88D4-391973FA56C7}" type="slidenum">
              <a:rPr lang="el-GR" smtClean="0"/>
              <a:pPr/>
              <a:t>‹#›</a:t>
            </a:fld>
            <a:endParaRPr lang="el-GR"/>
          </a:p>
        </p:txBody>
      </p:sp>
    </p:spTree>
    <p:extLst>
      <p:ext uri="{BB962C8B-B14F-4D97-AF65-F5344CB8AC3E}">
        <p14:creationId xmlns:p14="http://schemas.microsoft.com/office/powerpoint/2010/main" val="2533683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7D015329-D528-405D-8F33-D42DCFF8A225}" type="datetimeFigureOut">
              <a:rPr lang="el-GR" smtClean="0"/>
              <a:pPr/>
              <a:t>28/11/2019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BFD8B47-C0A4-475C-88D4-391973FA56C7}" type="slidenum">
              <a:rPr lang="el-GR" smtClean="0"/>
              <a:pPr/>
              <a:t>‹#›</a:t>
            </a:fld>
            <a:endParaRPr lang="el-GR"/>
          </a:p>
        </p:txBody>
      </p:sp>
    </p:spTree>
    <p:extLst>
      <p:ext uri="{BB962C8B-B14F-4D97-AF65-F5344CB8AC3E}">
        <p14:creationId xmlns:p14="http://schemas.microsoft.com/office/powerpoint/2010/main" val="3378453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7D015329-D528-405D-8F33-D42DCFF8A225}" type="datetimeFigureOut">
              <a:rPr lang="el-GR" smtClean="0"/>
              <a:pPr/>
              <a:t>28/11/2019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6BFD8B47-C0A4-475C-88D4-391973FA56C7}" type="slidenum">
              <a:rPr lang="el-GR" smtClean="0"/>
              <a:pPr/>
              <a:t>‹#›</a:t>
            </a:fld>
            <a:endParaRPr lang="el-GR"/>
          </a:p>
        </p:txBody>
      </p:sp>
    </p:spTree>
    <p:extLst>
      <p:ext uri="{BB962C8B-B14F-4D97-AF65-F5344CB8AC3E}">
        <p14:creationId xmlns:p14="http://schemas.microsoft.com/office/powerpoint/2010/main" val="3536084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7D015329-D528-405D-8F33-D42DCFF8A225}" type="datetimeFigureOut">
              <a:rPr lang="el-GR" smtClean="0"/>
              <a:pPr/>
              <a:t>28/11/2019</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6BFD8B47-C0A4-475C-88D4-391973FA56C7}" type="slidenum">
              <a:rPr lang="el-GR" smtClean="0"/>
              <a:pPr/>
              <a:t>‹#›</a:t>
            </a:fld>
            <a:endParaRPr lang="el-GR"/>
          </a:p>
        </p:txBody>
      </p:sp>
    </p:spTree>
    <p:extLst>
      <p:ext uri="{BB962C8B-B14F-4D97-AF65-F5344CB8AC3E}">
        <p14:creationId xmlns:p14="http://schemas.microsoft.com/office/powerpoint/2010/main" val="2916291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7D015329-D528-405D-8F33-D42DCFF8A225}" type="datetimeFigureOut">
              <a:rPr lang="el-GR" smtClean="0"/>
              <a:pPr/>
              <a:t>28/11/2019</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6BFD8B47-C0A4-475C-88D4-391973FA56C7}" type="slidenum">
              <a:rPr lang="el-GR" smtClean="0"/>
              <a:pPr/>
              <a:t>‹#›</a:t>
            </a:fld>
            <a:endParaRPr lang="el-GR"/>
          </a:p>
        </p:txBody>
      </p:sp>
    </p:spTree>
    <p:extLst>
      <p:ext uri="{BB962C8B-B14F-4D97-AF65-F5344CB8AC3E}">
        <p14:creationId xmlns:p14="http://schemas.microsoft.com/office/powerpoint/2010/main" val="534149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7D015329-D528-405D-8F33-D42DCFF8A225}" type="datetimeFigureOut">
              <a:rPr lang="el-GR" smtClean="0"/>
              <a:pPr/>
              <a:t>28/11/2019</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6BFD8B47-C0A4-475C-88D4-391973FA56C7}" type="slidenum">
              <a:rPr lang="el-GR" smtClean="0"/>
              <a:pPr/>
              <a:t>‹#›</a:t>
            </a:fld>
            <a:endParaRPr lang="el-GR"/>
          </a:p>
        </p:txBody>
      </p:sp>
    </p:spTree>
    <p:extLst>
      <p:ext uri="{BB962C8B-B14F-4D97-AF65-F5344CB8AC3E}">
        <p14:creationId xmlns:p14="http://schemas.microsoft.com/office/powerpoint/2010/main" val="1568340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pPr>
              <a:defRPr/>
            </a:pPr>
            <a:r>
              <a:rPr lang="fr-FR"/>
              <a:t>Turku  2-05.05.2016</a:t>
            </a:r>
            <a:endParaRPr lang="es-ES" dirty="0"/>
          </a:p>
        </p:txBody>
      </p:sp>
      <p:sp>
        <p:nvSpPr>
          <p:cNvPr id="9" name="Slide Number Placeholder 8"/>
          <p:cNvSpPr>
            <a:spLocks noGrp="1"/>
          </p:cNvSpPr>
          <p:nvPr>
            <p:ph type="sldNum" sz="quarter" idx="15"/>
          </p:nvPr>
        </p:nvSpPr>
        <p:spPr/>
        <p:txBody>
          <a:bodyPr rtlCol="0"/>
          <a:lstStyle/>
          <a:p>
            <a:pPr>
              <a:defRPr/>
            </a:pPr>
            <a:fld id="{368FCF37-92FB-426B-9385-2BA6907BD9CF}" type="slidenum">
              <a:rPr lang="es-ES" smtClean="0"/>
              <a:pPr>
                <a:defRPr/>
              </a:pPr>
              <a:t>‹#›</a:t>
            </a:fld>
            <a:endParaRPr lang="es-ES" dirty="0"/>
          </a:p>
        </p:txBody>
      </p:sp>
      <p:sp>
        <p:nvSpPr>
          <p:cNvPr id="10" name="Footer Placeholder 9"/>
          <p:cNvSpPr>
            <a:spLocks noGrp="1"/>
          </p:cNvSpPr>
          <p:nvPr>
            <p:ph type="ftr" sz="quarter" idx="16"/>
          </p:nvPr>
        </p:nvSpPr>
        <p:spPr/>
        <p:txBody>
          <a:bodyPr rtlCol="0"/>
          <a:lstStyle/>
          <a:p>
            <a:pPr>
              <a:defRPr/>
            </a:pPr>
            <a:endParaRPr lang="es-ES" dirty="0"/>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D015329-D528-405D-8F33-D42DCFF8A225}" type="datetimeFigureOut">
              <a:rPr lang="el-GR" smtClean="0"/>
              <a:pPr/>
              <a:t>28/11/2019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6BFD8B47-C0A4-475C-88D4-391973FA56C7}" type="slidenum">
              <a:rPr lang="el-GR" smtClean="0"/>
              <a:pPr/>
              <a:t>‹#›</a:t>
            </a:fld>
            <a:endParaRPr lang="el-GR"/>
          </a:p>
        </p:txBody>
      </p:sp>
    </p:spTree>
    <p:extLst>
      <p:ext uri="{BB962C8B-B14F-4D97-AF65-F5344CB8AC3E}">
        <p14:creationId xmlns:p14="http://schemas.microsoft.com/office/powerpoint/2010/main" val="37657014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D015329-D528-405D-8F33-D42DCFF8A225}" type="datetimeFigureOut">
              <a:rPr lang="el-GR" smtClean="0"/>
              <a:pPr/>
              <a:t>28/11/2019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6BFD8B47-C0A4-475C-88D4-391973FA56C7}" type="slidenum">
              <a:rPr lang="el-GR" smtClean="0"/>
              <a:pPr/>
              <a:t>‹#›</a:t>
            </a:fld>
            <a:endParaRPr lang="el-GR"/>
          </a:p>
        </p:txBody>
      </p:sp>
    </p:spTree>
    <p:extLst>
      <p:ext uri="{BB962C8B-B14F-4D97-AF65-F5344CB8AC3E}">
        <p14:creationId xmlns:p14="http://schemas.microsoft.com/office/powerpoint/2010/main" val="3954539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7D015329-D528-405D-8F33-D42DCFF8A225}" type="datetimeFigureOut">
              <a:rPr lang="el-GR" smtClean="0"/>
              <a:pPr/>
              <a:t>28/11/2019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BFD8B47-C0A4-475C-88D4-391973FA56C7}" type="slidenum">
              <a:rPr lang="el-GR" smtClean="0"/>
              <a:pPr/>
              <a:t>‹#›</a:t>
            </a:fld>
            <a:endParaRPr lang="el-GR"/>
          </a:p>
        </p:txBody>
      </p:sp>
    </p:spTree>
    <p:extLst>
      <p:ext uri="{BB962C8B-B14F-4D97-AF65-F5344CB8AC3E}">
        <p14:creationId xmlns:p14="http://schemas.microsoft.com/office/powerpoint/2010/main" val="947365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7D015329-D528-405D-8F33-D42DCFF8A225}" type="datetimeFigureOut">
              <a:rPr lang="el-GR" smtClean="0"/>
              <a:pPr/>
              <a:t>28/11/2019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BFD8B47-C0A4-475C-88D4-391973FA56C7}" type="slidenum">
              <a:rPr lang="el-GR" smtClean="0"/>
              <a:pPr/>
              <a:t>‹#›</a:t>
            </a:fld>
            <a:endParaRPr lang="el-GR"/>
          </a:p>
        </p:txBody>
      </p:sp>
    </p:spTree>
    <p:extLst>
      <p:ext uri="{BB962C8B-B14F-4D97-AF65-F5344CB8AC3E}">
        <p14:creationId xmlns:p14="http://schemas.microsoft.com/office/powerpoint/2010/main" val="671135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685800" y="1981200"/>
            <a:ext cx="3810000" cy="4114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981200"/>
            <a:ext cx="3810000" cy="4114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a:xfrm>
            <a:off x="685800" y="6248400"/>
            <a:ext cx="1905000" cy="457200"/>
          </a:xfrm>
        </p:spPr>
        <p:txBody>
          <a:bodyPr/>
          <a:lstStyle>
            <a:lvl1pPr>
              <a:defRPr/>
            </a:lvl1pPr>
          </a:lstStyle>
          <a:p>
            <a:endParaRPr lang="en-US"/>
          </a:p>
        </p:txBody>
      </p:sp>
      <p:sp>
        <p:nvSpPr>
          <p:cNvPr id="6" name="5 - Θέση υποσέλιδου"/>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6 - Θέση αριθμού διαφάνειας"/>
          <p:cNvSpPr>
            <a:spLocks noGrp="1"/>
          </p:cNvSpPr>
          <p:nvPr>
            <p:ph type="sldNum" sz="quarter" idx="12"/>
          </p:nvPr>
        </p:nvSpPr>
        <p:spPr>
          <a:xfrm>
            <a:off x="6553200" y="6248400"/>
            <a:ext cx="1905000" cy="457200"/>
          </a:xfrm>
        </p:spPr>
        <p:txBody>
          <a:bodyPr/>
          <a:lstStyle>
            <a:lvl1pPr>
              <a:defRPr/>
            </a:lvl1pPr>
          </a:lstStyle>
          <a:p>
            <a:fld id="{99897DA0-BDB3-4A93-9584-EE19A8F3D90D}" type="slidenum">
              <a:rPr lang="en-US"/>
              <a:pPr/>
              <a:t>‹#›</a:t>
            </a:fld>
            <a:endParaRPr lang="en-US"/>
          </a:p>
        </p:txBody>
      </p:sp>
    </p:spTree>
    <p:extLst>
      <p:ext uri="{BB962C8B-B14F-4D97-AF65-F5344CB8AC3E}">
        <p14:creationId xmlns:p14="http://schemas.microsoft.com/office/powerpoint/2010/main" val="4291802963"/>
      </p:ext>
    </p:extLst>
  </p:cSld>
  <p:clrMapOvr>
    <a:masterClrMapping/>
  </p:clrMapOvr>
  <p:transition spd="med">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252568E-CF64-45DB-8E02-068ED415E4C6}"/>
              </a:ext>
            </a:extLst>
          </p:cNvPr>
          <p:cNvSpPr>
            <a:spLocks noGrp="1"/>
          </p:cNvSpPr>
          <p:nvPr>
            <p:ph type="dt" sz="half" idx="10"/>
          </p:nvPr>
        </p:nvSpPr>
        <p:spPr/>
        <p:txBody>
          <a:bodyPr/>
          <a:lstStyle>
            <a:lvl1pPr>
              <a:defRPr/>
            </a:lvl1pPr>
          </a:lstStyle>
          <a:p>
            <a:pPr>
              <a:defRPr/>
            </a:pPr>
            <a:fld id="{6212F5C3-9FD4-4B15-AFC6-C7275B4D3070}" type="datetimeFigureOut">
              <a:rPr lang="en-US"/>
              <a:pPr>
                <a:defRPr/>
              </a:pPr>
              <a:t>11/28/2019</a:t>
            </a:fld>
            <a:endParaRPr lang="en-US"/>
          </a:p>
        </p:txBody>
      </p:sp>
      <p:sp>
        <p:nvSpPr>
          <p:cNvPr id="5" name="Footer Placeholder 4">
            <a:extLst>
              <a:ext uri="{FF2B5EF4-FFF2-40B4-BE49-F238E27FC236}">
                <a16:creationId xmlns:a16="http://schemas.microsoft.com/office/drawing/2014/main" id="{0D5AEA34-42E0-456E-BA0E-FC111FDAC15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ACB91DA-347F-4863-8AB0-AEA6A716E3DD}"/>
              </a:ext>
            </a:extLst>
          </p:cNvPr>
          <p:cNvSpPr>
            <a:spLocks noGrp="1"/>
          </p:cNvSpPr>
          <p:nvPr>
            <p:ph type="sldNum" sz="quarter" idx="12"/>
          </p:nvPr>
        </p:nvSpPr>
        <p:spPr/>
        <p:txBody>
          <a:bodyPr/>
          <a:lstStyle>
            <a:lvl1pPr>
              <a:defRPr/>
            </a:lvl1pPr>
          </a:lstStyle>
          <a:p>
            <a:fld id="{EF988A0C-38BC-4686-B011-3C693EEACFA6}" type="slidenum">
              <a:rPr lang="en-US" altLang="en-US"/>
              <a:pPr/>
              <a:t>‹#›</a:t>
            </a:fld>
            <a:endParaRPr lang="en-US" altLang="en-US"/>
          </a:p>
        </p:txBody>
      </p:sp>
    </p:spTree>
    <p:extLst>
      <p:ext uri="{BB962C8B-B14F-4D97-AF65-F5344CB8AC3E}">
        <p14:creationId xmlns:p14="http://schemas.microsoft.com/office/powerpoint/2010/main" val="1101305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34AC25-B772-4344-88AC-702D06C3669C}"/>
              </a:ext>
            </a:extLst>
          </p:cNvPr>
          <p:cNvSpPr>
            <a:spLocks noGrp="1"/>
          </p:cNvSpPr>
          <p:nvPr>
            <p:ph type="dt" sz="half" idx="10"/>
          </p:nvPr>
        </p:nvSpPr>
        <p:spPr/>
        <p:txBody>
          <a:bodyPr/>
          <a:lstStyle>
            <a:lvl1pPr>
              <a:defRPr/>
            </a:lvl1pPr>
          </a:lstStyle>
          <a:p>
            <a:pPr>
              <a:defRPr/>
            </a:pPr>
            <a:fld id="{4BB12D61-5784-4566-BC18-678648FF176D}" type="datetimeFigureOut">
              <a:rPr lang="en-US"/>
              <a:pPr>
                <a:defRPr/>
              </a:pPr>
              <a:t>11/28/2019</a:t>
            </a:fld>
            <a:endParaRPr lang="en-US"/>
          </a:p>
        </p:txBody>
      </p:sp>
      <p:sp>
        <p:nvSpPr>
          <p:cNvPr id="5" name="Footer Placeholder 4">
            <a:extLst>
              <a:ext uri="{FF2B5EF4-FFF2-40B4-BE49-F238E27FC236}">
                <a16:creationId xmlns:a16="http://schemas.microsoft.com/office/drawing/2014/main" id="{D7BB5927-DBF1-459C-9704-AD75F63AE8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D6A36D-A23A-487C-A0F1-CBCD4E41E60F}"/>
              </a:ext>
            </a:extLst>
          </p:cNvPr>
          <p:cNvSpPr>
            <a:spLocks noGrp="1"/>
          </p:cNvSpPr>
          <p:nvPr>
            <p:ph type="sldNum" sz="quarter" idx="12"/>
          </p:nvPr>
        </p:nvSpPr>
        <p:spPr/>
        <p:txBody>
          <a:bodyPr/>
          <a:lstStyle>
            <a:lvl1pPr>
              <a:defRPr/>
            </a:lvl1pPr>
          </a:lstStyle>
          <a:p>
            <a:fld id="{477564DC-59E6-46DF-948F-3538C5495BE3}" type="slidenum">
              <a:rPr lang="en-US" altLang="en-US"/>
              <a:pPr/>
              <a:t>‹#›</a:t>
            </a:fld>
            <a:endParaRPr lang="en-US" altLang="en-US"/>
          </a:p>
        </p:txBody>
      </p:sp>
    </p:spTree>
    <p:extLst>
      <p:ext uri="{BB962C8B-B14F-4D97-AF65-F5344CB8AC3E}">
        <p14:creationId xmlns:p14="http://schemas.microsoft.com/office/powerpoint/2010/main" val="631204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AA2022-39B2-4EF1-B4A3-6EE1E05D2BA3}"/>
              </a:ext>
            </a:extLst>
          </p:cNvPr>
          <p:cNvSpPr>
            <a:spLocks noGrp="1"/>
          </p:cNvSpPr>
          <p:nvPr>
            <p:ph type="dt" sz="half" idx="10"/>
          </p:nvPr>
        </p:nvSpPr>
        <p:spPr/>
        <p:txBody>
          <a:bodyPr/>
          <a:lstStyle>
            <a:lvl1pPr>
              <a:defRPr/>
            </a:lvl1pPr>
          </a:lstStyle>
          <a:p>
            <a:pPr>
              <a:defRPr/>
            </a:pPr>
            <a:fld id="{26735EFA-C09F-4D22-BF48-45B37EB8FC6F}" type="datetimeFigureOut">
              <a:rPr lang="en-US"/>
              <a:pPr>
                <a:defRPr/>
              </a:pPr>
              <a:t>11/28/2019</a:t>
            </a:fld>
            <a:endParaRPr lang="en-US"/>
          </a:p>
        </p:txBody>
      </p:sp>
      <p:sp>
        <p:nvSpPr>
          <p:cNvPr id="5" name="Footer Placeholder 4">
            <a:extLst>
              <a:ext uri="{FF2B5EF4-FFF2-40B4-BE49-F238E27FC236}">
                <a16:creationId xmlns:a16="http://schemas.microsoft.com/office/drawing/2014/main" id="{CD9B55B0-99A4-4D81-80DD-BC6A7C1F751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FBBEF2E-7F1F-4989-A045-E4FDAF2DF1C1}"/>
              </a:ext>
            </a:extLst>
          </p:cNvPr>
          <p:cNvSpPr>
            <a:spLocks noGrp="1"/>
          </p:cNvSpPr>
          <p:nvPr>
            <p:ph type="sldNum" sz="quarter" idx="12"/>
          </p:nvPr>
        </p:nvSpPr>
        <p:spPr/>
        <p:txBody>
          <a:bodyPr/>
          <a:lstStyle>
            <a:lvl1pPr>
              <a:defRPr/>
            </a:lvl1pPr>
          </a:lstStyle>
          <a:p>
            <a:fld id="{7BE655AA-6F72-4974-96A5-1A4974289C57}" type="slidenum">
              <a:rPr lang="en-US" altLang="en-US"/>
              <a:pPr/>
              <a:t>‹#›</a:t>
            </a:fld>
            <a:endParaRPr lang="en-US" altLang="en-US"/>
          </a:p>
        </p:txBody>
      </p:sp>
    </p:spTree>
    <p:extLst>
      <p:ext uri="{BB962C8B-B14F-4D97-AF65-F5344CB8AC3E}">
        <p14:creationId xmlns:p14="http://schemas.microsoft.com/office/powerpoint/2010/main" val="1667517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352007C-C9A8-4FFC-B74A-A7A8573CB096}"/>
              </a:ext>
            </a:extLst>
          </p:cNvPr>
          <p:cNvSpPr>
            <a:spLocks noGrp="1"/>
          </p:cNvSpPr>
          <p:nvPr>
            <p:ph type="dt" sz="half" idx="10"/>
          </p:nvPr>
        </p:nvSpPr>
        <p:spPr/>
        <p:txBody>
          <a:bodyPr/>
          <a:lstStyle>
            <a:lvl1pPr>
              <a:defRPr/>
            </a:lvl1pPr>
          </a:lstStyle>
          <a:p>
            <a:pPr>
              <a:defRPr/>
            </a:pPr>
            <a:fld id="{FE4677DD-D36A-4D9E-A5A8-79019BFD5FCB}" type="datetimeFigureOut">
              <a:rPr lang="en-US"/>
              <a:pPr>
                <a:defRPr/>
              </a:pPr>
              <a:t>11/28/2019</a:t>
            </a:fld>
            <a:endParaRPr lang="en-US"/>
          </a:p>
        </p:txBody>
      </p:sp>
      <p:sp>
        <p:nvSpPr>
          <p:cNvPr id="6" name="Footer Placeholder 4">
            <a:extLst>
              <a:ext uri="{FF2B5EF4-FFF2-40B4-BE49-F238E27FC236}">
                <a16:creationId xmlns:a16="http://schemas.microsoft.com/office/drawing/2014/main" id="{4E21A500-CDE2-4453-A189-17622688DA2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29F714D-5B9B-4D1B-94C8-3BCA2EE94D69}"/>
              </a:ext>
            </a:extLst>
          </p:cNvPr>
          <p:cNvSpPr>
            <a:spLocks noGrp="1"/>
          </p:cNvSpPr>
          <p:nvPr>
            <p:ph type="sldNum" sz="quarter" idx="12"/>
          </p:nvPr>
        </p:nvSpPr>
        <p:spPr/>
        <p:txBody>
          <a:bodyPr/>
          <a:lstStyle>
            <a:lvl1pPr>
              <a:defRPr/>
            </a:lvl1pPr>
          </a:lstStyle>
          <a:p>
            <a:fld id="{CEFACB47-F493-46B5-8562-67FD6FB3AB6B}" type="slidenum">
              <a:rPr lang="en-US" altLang="en-US"/>
              <a:pPr/>
              <a:t>‹#›</a:t>
            </a:fld>
            <a:endParaRPr lang="en-US" altLang="en-US"/>
          </a:p>
        </p:txBody>
      </p:sp>
    </p:spTree>
    <p:extLst>
      <p:ext uri="{BB962C8B-B14F-4D97-AF65-F5344CB8AC3E}">
        <p14:creationId xmlns:p14="http://schemas.microsoft.com/office/powerpoint/2010/main" val="10927220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0872169-C35B-422E-A141-9673C4BC0B4B}"/>
              </a:ext>
            </a:extLst>
          </p:cNvPr>
          <p:cNvSpPr>
            <a:spLocks noGrp="1"/>
          </p:cNvSpPr>
          <p:nvPr>
            <p:ph type="dt" sz="half" idx="10"/>
          </p:nvPr>
        </p:nvSpPr>
        <p:spPr/>
        <p:txBody>
          <a:bodyPr/>
          <a:lstStyle>
            <a:lvl1pPr>
              <a:defRPr/>
            </a:lvl1pPr>
          </a:lstStyle>
          <a:p>
            <a:pPr>
              <a:defRPr/>
            </a:pPr>
            <a:fld id="{D7C8254B-7104-4792-84C0-455FEE0F2039}" type="datetimeFigureOut">
              <a:rPr lang="en-US"/>
              <a:pPr>
                <a:defRPr/>
              </a:pPr>
              <a:t>11/28/2019</a:t>
            </a:fld>
            <a:endParaRPr lang="en-US"/>
          </a:p>
        </p:txBody>
      </p:sp>
      <p:sp>
        <p:nvSpPr>
          <p:cNvPr id="8" name="Footer Placeholder 4">
            <a:extLst>
              <a:ext uri="{FF2B5EF4-FFF2-40B4-BE49-F238E27FC236}">
                <a16:creationId xmlns:a16="http://schemas.microsoft.com/office/drawing/2014/main" id="{B7659B6D-60EB-4143-8996-BEEA5D17F39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883691F-0958-40D7-951E-7E6451334E02}"/>
              </a:ext>
            </a:extLst>
          </p:cNvPr>
          <p:cNvSpPr>
            <a:spLocks noGrp="1"/>
          </p:cNvSpPr>
          <p:nvPr>
            <p:ph type="sldNum" sz="quarter" idx="12"/>
          </p:nvPr>
        </p:nvSpPr>
        <p:spPr/>
        <p:txBody>
          <a:bodyPr/>
          <a:lstStyle>
            <a:lvl1pPr>
              <a:defRPr/>
            </a:lvl1pPr>
          </a:lstStyle>
          <a:p>
            <a:fld id="{0A9C1F9F-63A7-4EDC-B8A8-B98E6F751C6E}" type="slidenum">
              <a:rPr lang="en-US" altLang="en-US"/>
              <a:pPr/>
              <a:t>‹#›</a:t>
            </a:fld>
            <a:endParaRPr lang="en-US" altLang="en-US"/>
          </a:p>
        </p:txBody>
      </p:sp>
    </p:spTree>
    <p:extLst>
      <p:ext uri="{BB962C8B-B14F-4D97-AF65-F5344CB8AC3E}">
        <p14:creationId xmlns:p14="http://schemas.microsoft.com/office/powerpoint/2010/main" val="2789517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pPr>
              <a:defRPr/>
            </a:pPr>
            <a:r>
              <a:rPr lang="fr-FR"/>
              <a:t>Turku  2-05.05.2016</a:t>
            </a:r>
            <a:endParaRPr lang="es-ES" dirty="0"/>
          </a:p>
        </p:txBody>
      </p:sp>
      <p:sp>
        <p:nvSpPr>
          <p:cNvPr id="5" name="Footer Placeholder 4"/>
          <p:cNvSpPr>
            <a:spLocks noGrp="1"/>
          </p:cNvSpPr>
          <p:nvPr>
            <p:ph type="ftr" sz="quarter" idx="11"/>
          </p:nvPr>
        </p:nvSpPr>
        <p:spPr bwMode="auto">
          <a:xfrm rot="5400000">
            <a:off x="7077456" y="4178808"/>
            <a:ext cx="3657600" cy="384048"/>
          </a:xfrm>
        </p:spPr>
        <p:txBody>
          <a:bodyPr/>
          <a:lstStyle/>
          <a:p>
            <a:pPr>
              <a:defRPr/>
            </a:pPr>
            <a:endParaRPr lang="es-ES" dirty="0"/>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pPr>
              <a:defRPr/>
            </a:pPr>
            <a:fld id="{368FCF37-92FB-426B-9385-2BA6907BD9CF}" type="slidenum">
              <a:rPr lang="es-ES" smtClean="0"/>
              <a:pPr>
                <a:defRPr/>
              </a:pPr>
              <a:t>‹#›</a:t>
            </a:fld>
            <a:endParaRPr lang="es-ES" dirty="0"/>
          </a:p>
        </p:txBody>
      </p:sp>
    </p:spTree>
  </p:cSld>
  <p:clrMapOvr>
    <a:overrideClrMapping bg1="dk1" tx1="lt1" bg2="dk2" tx2="lt2" accent1="accent1" accent2="accent2" accent3="accent3" accent4="accent4" accent5="accent5" accent6="accent6" hlink="hlink" folHlink="folHlink"/>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3889B9B-2E44-42F3-8B56-24E844B2BB56}"/>
              </a:ext>
            </a:extLst>
          </p:cNvPr>
          <p:cNvSpPr>
            <a:spLocks noGrp="1"/>
          </p:cNvSpPr>
          <p:nvPr>
            <p:ph type="dt" sz="half" idx="10"/>
          </p:nvPr>
        </p:nvSpPr>
        <p:spPr/>
        <p:txBody>
          <a:bodyPr/>
          <a:lstStyle>
            <a:lvl1pPr>
              <a:defRPr/>
            </a:lvl1pPr>
          </a:lstStyle>
          <a:p>
            <a:pPr>
              <a:defRPr/>
            </a:pPr>
            <a:fld id="{F30DE647-3C7F-4264-9F73-0490F0374C8F}" type="datetimeFigureOut">
              <a:rPr lang="en-US"/>
              <a:pPr>
                <a:defRPr/>
              </a:pPr>
              <a:t>11/28/2019</a:t>
            </a:fld>
            <a:endParaRPr lang="en-US"/>
          </a:p>
        </p:txBody>
      </p:sp>
      <p:sp>
        <p:nvSpPr>
          <p:cNvPr id="4" name="Footer Placeholder 4">
            <a:extLst>
              <a:ext uri="{FF2B5EF4-FFF2-40B4-BE49-F238E27FC236}">
                <a16:creationId xmlns:a16="http://schemas.microsoft.com/office/drawing/2014/main" id="{C8394CA2-57BD-49CC-B28F-F99184ABCAC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2BFF36E-223D-416A-905C-7923F609336E}"/>
              </a:ext>
            </a:extLst>
          </p:cNvPr>
          <p:cNvSpPr>
            <a:spLocks noGrp="1"/>
          </p:cNvSpPr>
          <p:nvPr>
            <p:ph type="sldNum" sz="quarter" idx="12"/>
          </p:nvPr>
        </p:nvSpPr>
        <p:spPr/>
        <p:txBody>
          <a:bodyPr/>
          <a:lstStyle>
            <a:lvl1pPr>
              <a:defRPr/>
            </a:lvl1pPr>
          </a:lstStyle>
          <a:p>
            <a:fld id="{989FA28C-9570-4BE6-8C5D-C47C0636E56C}" type="slidenum">
              <a:rPr lang="en-US" altLang="en-US"/>
              <a:pPr/>
              <a:t>‹#›</a:t>
            </a:fld>
            <a:endParaRPr lang="en-US" altLang="en-US"/>
          </a:p>
        </p:txBody>
      </p:sp>
    </p:spTree>
    <p:extLst>
      <p:ext uri="{BB962C8B-B14F-4D97-AF65-F5344CB8AC3E}">
        <p14:creationId xmlns:p14="http://schemas.microsoft.com/office/powerpoint/2010/main" val="3148030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91F7720-18DB-437D-9DD1-AAB87B7EB0AD}"/>
              </a:ext>
            </a:extLst>
          </p:cNvPr>
          <p:cNvSpPr>
            <a:spLocks noGrp="1"/>
          </p:cNvSpPr>
          <p:nvPr>
            <p:ph type="dt" sz="half" idx="10"/>
          </p:nvPr>
        </p:nvSpPr>
        <p:spPr/>
        <p:txBody>
          <a:bodyPr/>
          <a:lstStyle>
            <a:lvl1pPr>
              <a:defRPr/>
            </a:lvl1pPr>
          </a:lstStyle>
          <a:p>
            <a:pPr>
              <a:defRPr/>
            </a:pPr>
            <a:fld id="{14D7E55C-5ABC-441A-942A-4171455D5165}" type="datetimeFigureOut">
              <a:rPr lang="en-US"/>
              <a:pPr>
                <a:defRPr/>
              </a:pPr>
              <a:t>11/28/2019</a:t>
            </a:fld>
            <a:endParaRPr lang="en-US"/>
          </a:p>
        </p:txBody>
      </p:sp>
      <p:sp>
        <p:nvSpPr>
          <p:cNvPr id="3" name="Footer Placeholder 4">
            <a:extLst>
              <a:ext uri="{FF2B5EF4-FFF2-40B4-BE49-F238E27FC236}">
                <a16:creationId xmlns:a16="http://schemas.microsoft.com/office/drawing/2014/main" id="{E07A2D34-733E-4DF2-B63B-BD1B4B99C0C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D4D145B-7C59-4163-8940-86B58D3096FB}"/>
              </a:ext>
            </a:extLst>
          </p:cNvPr>
          <p:cNvSpPr>
            <a:spLocks noGrp="1"/>
          </p:cNvSpPr>
          <p:nvPr>
            <p:ph type="sldNum" sz="quarter" idx="12"/>
          </p:nvPr>
        </p:nvSpPr>
        <p:spPr/>
        <p:txBody>
          <a:bodyPr/>
          <a:lstStyle>
            <a:lvl1pPr>
              <a:defRPr/>
            </a:lvl1pPr>
          </a:lstStyle>
          <a:p>
            <a:fld id="{A3C721C4-F9D8-4254-B1CB-0401F21C5D57}" type="slidenum">
              <a:rPr lang="en-US" altLang="en-US"/>
              <a:pPr/>
              <a:t>‹#›</a:t>
            </a:fld>
            <a:endParaRPr lang="en-US" altLang="en-US"/>
          </a:p>
        </p:txBody>
      </p:sp>
    </p:spTree>
    <p:extLst>
      <p:ext uri="{BB962C8B-B14F-4D97-AF65-F5344CB8AC3E}">
        <p14:creationId xmlns:p14="http://schemas.microsoft.com/office/powerpoint/2010/main" val="32116057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1C3AA42-A1AC-45D3-9C26-D46B02C903EB}"/>
              </a:ext>
            </a:extLst>
          </p:cNvPr>
          <p:cNvSpPr>
            <a:spLocks noGrp="1"/>
          </p:cNvSpPr>
          <p:nvPr>
            <p:ph type="dt" sz="half" idx="10"/>
          </p:nvPr>
        </p:nvSpPr>
        <p:spPr/>
        <p:txBody>
          <a:bodyPr/>
          <a:lstStyle>
            <a:lvl1pPr>
              <a:defRPr/>
            </a:lvl1pPr>
          </a:lstStyle>
          <a:p>
            <a:pPr>
              <a:defRPr/>
            </a:pPr>
            <a:fld id="{A6FEFE2C-5F55-4A99-9F5C-25BE15F52834}" type="datetimeFigureOut">
              <a:rPr lang="en-US"/>
              <a:pPr>
                <a:defRPr/>
              </a:pPr>
              <a:t>11/28/2019</a:t>
            </a:fld>
            <a:endParaRPr lang="en-US"/>
          </a:p>
        </p:txBody>
      </p:sp>
      <p:sp>
        <p:nvSpPr>
          <p:cNvPr id="6" name="Footer Placeholder 4">
            <a:extLst>
              <a:ext uri="{FF2B5EF4-FFF2-40B4-BE49-F238E27FC236}">
                <a16:creationId xmlns:a16="http://schemas.microsoft.com/office/drawing/2014/main" id="{E57BE25D-2750-4AD3-9A77-3BFB5DF4569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84B9926-D5AF-402B-9ECA-4B1758D62C0D}"/>
              </a:ext>
            </a:extLst>
          </p:cNvPr>
          <p:cNvSpPr>
            <a:spLocks noGrp="1"/>
          </p:cNvSpPr>
          <p:nvPr>
            <p:ph type="sldNum" sz="quarter" idx="12"/>
          </p:nvPr>
        </p:nvSpPr>
        <p:spPr/>
        <p:txBody>
          <a:bodyPr/>
          <a:lstStyle>
            <a:lvl1pPr>
              <a:defRPr/>
            </a:lvl1pPr>
          </a:lstStyle>
          <a:p>
            <a:fld id="{D1C80E06-D05B-4058-9694-4BB3480B8F4B}" type="slidenum">
              <a:rPr lang="en-US" altLang="en-US"/>
              <a:pPr/>
              <a:t>‹#›</a:t>
            </a:fld>
            <a:endParaRPr lang="en-US" altLang="en-US"/>
          </a:p>
        </p:txBody>
      </p:sp>
    </p:spTree>
    <p:extLst>
      <p:ext uri="{BB962C8B-B14F-4D97-AF65-F5344CB8AC3E}">
        <p14:creationId xmlns:p14="http://schemas.microsoft.com/office/powerpoint/2010/main" val="14480631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D07E4A2-86E2-47FA-A889-9F8C4C3B97BD}"/>
              </a:ext>
            </a:extLst>
          </p:cNvPr>
          <p:cNvSpPr>
            <a:spLocks noGrp="1"/>
          </p:cNvSpPr>
          <p:nvPr>
            <p:ph type="dt" sz="half" idx="10"/>
          </p:nvPr>
        </p:nvSpPr>
        <p:spPr/>
        <p:txBody>
          <a:bodyPr/>
          <a:lstStyle>
            <a:lvl1pPr>
              <a:defRPr/>
            </a:lvl1pPr>
          </a:lstStyle>
          <a:p>
            <a:pPr>
              <a:defRPr/>
            </a:pPr>
            <a:fld id="{97D6E9B1-A1B5-40FD-B8C6-32FD686558B6}" type="datetimeFigureOut">
              <a:rPr lang="en-US"/>
              <a:pPr>
                <a:defRPr/>
              </a:pPr>
              <a:t>11/28/2019</a:t>
            </a:fld>
            <a:endParaRPr lang="en-US"/>
          </a:p>
        </p:txBody>
      </p:sp>
      <p:sp>
        <p:nvSpPr>
          <p:cNvPr id="6" name="Footer Placeholder 4">
            <a:extLst>
              <a:ext uri="{FF2B5EF4-FFF2-40B4-BE49-F238E27FC236}">
                <a16:creationId xmlns:a16="http://schemas.microsoft.com/office/drawing/2014/main" id="{EA531BFC-A5A1-4E0F-A3FC-0EF32A918C0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83E56D5-6F48-489F-8034-BC10446E0714}"/>
              </a:ext>
            </a:extLst>
          </p:cNvPr>
          <p:cNvSpPr>
            <a:spLocks noGrp="1"/>
          </p:cNvSpPr>
          <p:nvPr>
            <p:ph type="sldNum" sz="quarter" idx="12"/>
          </p:nvPr>
        </p:nvSpPr>
        <p:spPr/>
        <p:txBody>
          <a:bodyPr/>
          <a:lstStyle>
            <a:lvl1pPr>
              <a:defRPr/>
            </a:lvl1pPr>
          </a:lstStyle>
          <a:p>
            <a:fld id="{F11596AB-65C7-4345-9F4D-D282BB193C57}" type="slidenum">
              <a:rPr lang="en-US" altLang="en-US"/>
              <a:pPr/>
              <a:t>‹#›</a:t>
            </a:fld>
            <a:endParaRPr lang="en-US" altLang="en-US"/>
          </a:p>
        </p:txBody>
      </p:sp>
    </p:spTree>
    <p:extLst>
      <p:ext uri="{BB962C8B-B14F-4D97-AF65-F5344CB8AC3E}">
        <p14:creationId xmlns:p14="http://schemas.microsoft.com/office/powerpoint/2010/main" val="13513241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0EDAB1-8CAB-4A5A-AD78-DC73BEB9127C}"/>
              </a:ext>
            </a:extLst>
          </p:cNvPr>
          <p:cNvSpPr>
            <a:spLocks noGrp="1"/>
          </p:cNvSpPr>
          <p:nvPr>
            <p:ph type="dt" sz="half" idx="10"/>
          </p:nvPr>
        </p:nvSpPr>
        <p:spPr/>
        <p:txBody>
          <a:bodyPr/>
          <a:lstStyle>
            <a:lvl1pPr>
              <a:defRPr/>
            </a:lvl1pPr>
          </a:lstStyle>
          <a:p>
            <a:pPr>
              <a:defRPr/>
            </a:pPr>
            <a:fld id="{BA4F56AC-E436-45E9-8827-FE346CBCE2C7}" type="datetimeFigureOut">
              <a:rPr lang="en-US"/>
              <a:pPr>
                <a:defRPr/>
              </a:pPr>
              <a:t>11/28/2019</a:t>
            </a:fld>
            <a:endParaRPr lang="en-US"/>
          </a:p>
        </p:txBody>
      </p:sp>
      <p:sp>
        <p:nvSpPr>
          <p:cNvPr id="5" name="Footer Placeholder 4">
            <a:extLst>
              <a:ext uri="{FF2B5EF4-FFF2-40B4-BE49-F238E27FC236}">
                <a16:creationId xmlns:a16="http://schemas.microsoft.com/office/drawing/2014/main" id="{6BCBFFA3-4E5A-4A73-8E88-D68E821164A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E7EE840-3659-4BBD-92B9-6999E3BC9D0A}"/>
              </a:ext>
            </a:extLst>
          </p:cNvPr>
          <p:cNvSpPr>
            <a:spLocks noGrp="1"/>
          </p:cNvSpPr>
          <p:nvPr>
            <p:ph type="sldNum" sz="quarter" idx="12"/>
          </p:nvPr>
        </p:nvSpPr>
        <p:spPr/>
        <p:txBody>
          <a:bodyPr/>
          <a:lstStyle>
            <a:lvl1pPr>
              <a:defRPr/>
            </a:lvl1pPr>
          </a:lstStyle>
          <a:p>
            <a:fld id="{E4EFF179-D67E-48BC-9459-BECFCA5AA581}" type="slidenum">
              <a:rPr lang="en-US" altLang="en-US"/>
              <a:pPr/>
              <a:t>‹#›</a:t>
            </a:fld>
            <a:endParaRPr lang="en-US" altLang="en-US"/>
          </a:p>
        </p:txBody>
      </p:sp>
    </p:spTree>
    <p:extLst>
      <p:ext uri="{BB962C8B-B14F-4D97-AF65-F5344CB8AC3E}">
        <p14:creationId xmlns:p14="http://schemas.microsoft.com/office/powerpoint/2010/main" val="26165952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1A00D8-847D-41B7-9CF6-DE3551E7CE13}"/>
              </a:ext>
            </a:extLst>
          </p:cNvPr>
          <p:cNvSpPr>
            <a:spLocks noGrp="1"/>
          </p:cNvSpPr>
          <p:nvPr>
            <p:ph type="dt" sz="half" idx="10"/>
          </p:nvPr>
        </p:nvSpPr>
        <p:spPr/>
        <p:txBody>
          <a:bodyPr/>
          <a:lstStyle>
            <a:lvl1pPr>
              <a:defRPr/>
            </a:lvl1pPr>
          </a:lstStyle>
          <a:p>
            <a:pPr>
              <a:defRPr/>
            </a:pPr>
            <a:fld id="{CAE64A9C-A3F1-4056-A37C-AA4E8F610A77}" type="datetimeFigureOut">
              <a:rPr lang="en-US"/>
              <a:pPr>
                <a:defRPr/>
              </a:pPr>
              <a:t>11/28/2019</a:t>
            </a:fld>
            <a:endParaRPr lang="en-US"/>
          </a:p>
        </p:txBody>
      </p:sp>
      <p:sp>
        <p:nvSpPr>
          <p:cNvPr id="5" name="Footer Placeholder 4">
            <a:extLst>
              <a:ext uri="{FF2B5EF4-FFF2-40B4-BE49-F238E27FC236}">
                <a16:creationId xmlns:a16="http://schemas.microsoft.com/office/drawing/2014/main" id="{82D9A891-231C-44C0-AEDE-276FE38842D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982A96-9A21-4961-B364-BAD223B547E5}"/>
              </a:ext>
            </a:extLst>
          </p:cNvPr>
          <p:cNvSpPr>
            <a:spLocks noGrp="1"/>
          </p:cNvSpPr>
          <p:nvPr>
            <p:ph type="sldNum" sz="quarter" idx="12"/>
          </p:nvPr>
        </p:nvSpPr>
        <p:spPr/>
        <p:txBody>
          <a:bodyPr/>
          <a:lstStyle>
            <a:lvl1pPr>
              <a:defRPr/>
            </a:lvl1pPr>
          </a:lstStyle>
          <a:p>
            <a:fld id="{E8F7DDAB-3DE8-4283-B8B8-28C20A273886}" type="slidenum">
              <a:rPr lang="en-US" altLang="en-US"/>
              <a:pPr/>
              <a:t>‹#›</a:t>
            </a:fld>
            <a:endParaRPr lang="en-US" altLang="en-US"/>
          </a:p>
        </p:txBody>
      </p:sp>
    </p:spTree>
    <p:extLst>
      <p:ext uri="{BB962C8B-B14F-4D97-AF65-F5344CB8AC3E}">
        <p14:creationId xmlns:p14="http://schemas.microsoft.com/office/powerpoint/2010/main" val="29938014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D3E1C-277B-0345-A85F-6DFB0079C1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F3C312-752C-AD4A-BA08-EEDB8E5B95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206362-0202-4145-9A5F-2491A3D03231}"/>
              </a:ext>
            </a:extLst>
          </p:cNvPr>
          <p:cNvSpPr>
            <a:spLocks noGrp="1"/>
          </p:cNvSpPr>
          <p:nvPr>
            <p:ph type="dt" sz="half" idx="10"/>
          </p:nvPr>
        </p:nvSpPr>
        <p:spPr/>
        <p:txBody>
          <a:bodyPr/>
          <a:lstStyle/>
          <a:p>
            <a:pPr defTabSz="685800" fontAlgn="auto">
              <a:spcBef>
                <a:spcPts val="0"/>
              </a:spcBef>
              <a:spcAft>
                <a:spcPts val="0"/>
              </a:spcAft>
              <a:defRPr/>
            </a:pPr>
            <a:r>
              <a:rPr lang="en-US">
                <a:solidFill>
                  <a:prstClr val="black"/>
                </a:solidFill>
              </a:rPr>
              <a:t>4 July 2019</a:t>
            </a:r>
          </a:p>
        </p:txBody>
      </p:sp>
      <p:sp>
        <p:nvSpPr>
          <p:cNvPr id="5" name="Footer Placeholder 4">
            <a:extLst>
              <a:ext uri="{FF2B5EF4-FFF2-40B4-BE49-F238E27FC236}">
                <a16:creationId xmlns:a16="http://schemas.microsoft.com/office/drawing/2014/main" id="{0870CF1E-E55A-E045-A407-29F3E7527322}"/>
              </a:ext>
            </a:extLst>
          </p:cNvPr>
          <p:cNvSpPr>
            <a:spLocks noGrp="1"/>
          </p:cNvSpPr>
          <p:nvPr>
            <p:ph type="ftr" sz="quarter" idx="11"/>
          </p:nvPr>
        </p:nvSpPr>
        <p:spPr/>
        <p:txBody>
          <a:bodyPr/>
          <a:lstStyle/>
          <a:p>
            <a:pPr defTabSz="685800" fontAlgn="auto">
              <a:spcBef>
                <a:spcPts val="0"/>
              </a:spcBef>
              <a:spcAft>
                <a:spcPts val="0"/>
              </a:spcAft>
              <a:defRPr/>
            </a:pPr>
            <a:r>
              <a:rPr lang="en-US">
                <a:solidFill>
                  <a:prstClr val="black"/>
                </a:solidFill>
              </a:rPr>
              <a:t>IAU Symposium 354 - Copiapó, Chile</a:t>
            </a:r>
          </a:p>
        </p:txBody>
      </p:sp>
      <p:sp>
        <p:nvSpPr>
          <p:cNvPr id="6" name="Slide Number Placeholder 5">
            <a:extLst>
              <a:ext uri="{FF2B5EF4-FFF2-40B4-BE49-F238E27FC236}">
                <a16:creationId xmlns:a16="http://schemas.microsoft.com/office/drawing/2014/main" id="{B7F6CE82-FD97-9C41-AAAD-47C97DCFF44E}"/>
              </a:ext>
            </a:extLst>
          </p:cNvPr>
          <p:cNvSpPr>
            <a:spLocks noGrp="1"/>
          </p:cNvSpPr>
          <p:nvPr>
            <p:ph type="sldNum" sz="quarter" idx="12"/>
          </p:nvPr>
        </p:nvSpPr>
        <p:spPr/>
        <p:txBody>
          <a:bodyPr/>
          <a:lstStyle/>
          <a:p>
            <a:pPr defTabSz="685800" fontAlgn="auto">
              <a:spcBef>
                <a:spcPts val="0"/>
              </a:spcBef>
              <a:spcAft>
                <a:spcPts val="0"/>
              </a:spcAft>
              <a:defRPr/>
            </a:pPr>
            <a:fld id="{EA8C841F-0E47-514E-8C51-FCABC61AAFE2}" type="slidenum">
              <a:rPr lang="en-US" smtClean="0">
                <a:solidFill>
                  <a:prstClr val="black"/>
                </a:solidFill>
              </a:rPr>
              <a:pPr defTabSz="685800" fontAlgn="auto">
                <a:spcBef>
                  <a:spcPts val="0"/>
                </a:spcBef>
                <a:spcAft>
                  <a:spcPts val="0"/>
                </a:spcAft>
                <a:defRPr/>
              </a:pPr>
              <a:t>‹#›</a:t>
            </a:fld>
            <a:endParaRPr lang="en-US">
              <a:solidFill>
                <a:prstClr val="black"/>
              </a:solidFill>
            </a:endParaRPr>
          </a:p>
        </p:txBody>
      </p:sp>
    </p:spTree>
    <p:extLst>
      <p:ext uri="{BB962C8B-B14F-4D97-AF65-F5344CB8AC3E}">
        <p14:creationId xmlns:p14="http://schemas.microsoft.com/office/powerpoint/2010/main" val="22838493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9FF72-9B3A-402D-9717-9BC071F26E3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2B4598D-74B3-46CC-90CC-7CC20962BD0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289EAC0-AFA0-4C00-A0F6-859A47E8486C}"/>
              </a:ext>
            </a:extLst>
          </p:cNvPr>
          <p:cNvSpPr>
            <a:spLocks noGrp="1"/>
          </p:cNvSpPr>
          <p:nvPr>
            <p:ph type="dt" sz="half" idx="10"/>
          </p:nvPr>
        </p:nvSpPr>
        <p:spPr/>
        <p:txBody>
          <a:bodyPr/>
          <a:lstStyle/>
          <a:p>
            <a:fld id="{01551937-D588-4CC7-915C-C41E1914CB33}" type="datetimeFigureOut">
              <a:rPr lang="en-US" smtClean="0"/>
              <a:t>11/28/2019</a:t>
            </a:fld>
            <a:endParaRPr lang="en-US"/>
          </a:p>
        </p:txBody>
      </p:sp>
      <p:sp>
        <p:nvSpPr>
          <p:cNvPr id="5" name="Footer Placeholder 4">
            <a:extLst>
              <a:ext uri="{FF2B5EF4-FFF2-40B4-BE49-F238E27FC236}">
                <a16:creationId xmlns:a16="http://schemas.microsoft.com/office/drawing/2014/main" id="{74B922A0-CECF-49E1-B597-6242AB315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BC2176-DF87-4C9F-83F6-E0762C0A07DF}"/>
              </a:ext>
            </a:extLst>
          </p:cNvPr>
          <p:cNvSpPr>
            <a:spLocks noGrp="1"/>
          </p:cNvSpPr>
          <p:nvPr>
            <p:ph type="sldNum" sz="quarter" idx="12"/>
          </p:nvPr>
        </p:nvSpPr>
        <p:spPr/>
        <p:txBody>
          <a:bodyPr/>
          <a:lstStyle/>
          <a:p>
            <a:fld id="{AFD00749-4B0A-485F-A648-332100469804}" type="slidenum">
              <a:rPr lang="en-US" smtClean="0"/>
              <a:t>‹#›</a:t>
            </a:fld>
            <a:endParaRPr lang="en-US"/>
          </a:p>
        </p:txBody>
      </p:sp>
    </p:spTree>
    <p:extLst>
      <p:ext uri="{BB962C8B-B14F-4D97-AF65-F5344CB8AC3E}">
        <p14:creationId xmlns:p14="http://schemas.microsoft.com/office/powerpoint/2010/main" val="3648885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pPr>
              <a:defRPr/>
            </a:pPr>
            <a:r>
              <a:rPr lang="fr-FR"/>
              <a:t>Turku  2-05.05.2016</a:t>
            </a:r>
            <a:endParaRPr lang="es-ES" dirty="0"/>
          </a:p>
        </p:txBody>
      </p:sp>
      <p:sp>
        <p:nvSpPr>
          <p:cNvPr id="6" name="Footer Placeholder 5"/>
          <p:cNvSpPr>
            <a:spLocks noGrp="1"/>
          </p:cNvSpPr>
          <p:nvPr>
            <p:ph type="ftr" sz="quarter" idx="11"/>
          </p:nvPr>
        </p:nvSpPr>
        <p:spPr/>
        <p:txBody>
          <a:bodyPr/>
          <a:lstStyle/>
          <a:p>
            <a:pPr>
              <a:defRPr/>
            </a:pPr>
            <a:endParaRPr lang="es-ES" dirty="0"/>
          </a:p>
        </p:txBody>
      </p:sp>
      <p:sp>
        <p:nvSpPr>
          <p:cNvPr id="7" name="Slide Number Placeholder 6"/>
          <p:cNvSpPr>
            <a:spLocks noGrp="1"/>
          </p:cNvSpPr>
          <p:nvPr>
            <p:ph type="sldNum" sz="quarter" idx="12"/>
          </p:nvPr>
        </p:nvSpPr>
        <p:spPr/>
        <p:txBody>
          <a:bodyPr/>
          <a:lstStyle/>
          <a:p>
            <a:pPr>
              <a:defRPr/>
            </a:pPr>
            <a:fld id="{368FCF37-92FB-426B-9385-2BA6907BD9CF}" type="slidenum">
              <a:rPr lang="es-ES" smtClean="0"/>
              <a:pPr>
                <a:defRPr/>
              </a:pPr>
              <a:t>‹#›</a:t>
            </a:fld>
            <a:endParaRPr lang="es-ES" dirty="0"/>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pPr>
              <a:defRPr/>
            </a:pPr>
            <a:r>
              <a:rPr lang="fr-FR"/>
              <a:t>Turku  2-05.05.2016</a:t>
            </a:r>
            <a:endParaRPr lang="es-ES" dirty="0"/>
          </a:p>
        </p:txBody>
      </p:sp>
      <p:sp>
        <p:nvSpPr>
          <p:cNvPr id="8" name="Footer Placeholder 7"/>
          <p:cNvSpPr>
            <a:spLocks noGrp="1"/>
          </p:cNvSpPr>
          <p:nvPr>
            <p:ph type="ftr" sz="quarter" idx="11"/>
          </p:nvPr>
        </p:nvSpPr>
        <p:spPr/>
        <p:txBody>
          <a:bodyPr/>
          <a:lstStyle/>
          <a:p>
            <a:pPr>
              <a:defRPr/>
            </a:pPr>
            <a:endParaRPr lang="es-ES" dirty="0"/>
          </a:p>
        </p:txBody>
      </p:sp>
      <p:sp>
        <p:nvSpPr>
          <p:cNvPr id="9" name="Slide Number Placeholder 8"/>
          <p:cNvSpPr>
            <a:spLocks noGrp="1"/>
          </p:cNvSpPr>
          <p:nvPr>
            <p:ph type="sldNum" sz="quarter" idx="12"/>
          </p:nvPr>
        </p:nvSpPr>
        <p:spPr/>
        <p:txBody>
          <a:bodyPr/>
          <a:lstStyle/>
          <a:p>
            <a:pPr>
              <a:defRPr/>
            </a:pPr>
            <a:fld id="{368FCF37-92FB-426B-9385-2BA6907BD9CF}" type="slidenum">
              <a:rPr lang="es-ES" smtClean="0"/>
              <a:pPr>
                <a:defRPr/>
              </a:pPr>
              <a:t>‹#›</a:t>
            </a:fld>
            <a:endParaRPr lang="es-ES" dirty="0"/>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pPr>
              <a:defRPr/>
            </a:pPr>
            <a:r>
              <a:rPr lang="fr-FR"/>
              <a:t>Turku  2-05.05.2016</a:t>
            </a:r>
            <a:endParaRPr lang="es-ES" dirty="0"/>
          </a:p>
        </p:txBody>
      </p:sp>
      <p:sp>
        <p:nvSpPr>
          <p:cNvPr id="7" name="Slide Number Placeholder 6"/>
          <p:cNvSpPr>
            <a:spLocks noGrp="1"/>
          </p:cNvSpPr>
          <p:nvPr>
            <p:ph type="sldNum" sz="quarter" idx="11"/>
          </p:nvPr>
        </p:nvSpPr>
        <p:spPr/>
        <p:txBody>
          <a:bodyPr rtlCol="0"/>
          <a:lstStyle/>
          <a:p>
            <a:pPr>
              <a:defRPr/>
            </a:pPr>
            <a:fld id="{368FCF37-92FB-426B-9385-2BA6907BD9CF}" type="slidenum">
              <a:rPr lang="es-ES" smtClean="0"/>
              <a:pPr>
                <a:defRPr/>
              </a:pPr>
              <a:t>‹#›</a:t>
            </a:fld>
            <a:endParaRPr lang="es-ES" dirty="0"/>
          </a:p>
        </p:txBody>
      </p:sp>
      <p:sp>
        <p:nvSpPr>
          <p:cNvPr id="8" name="Footer Placeholder 7"/>
          <p:cNvSpPr>
            <a:spLocks noGrp="1"/>
          </p:cNvSpPr>
          <p:nvPr>
            <p:ph type="ftr" sz="quarter" idx="12"/>
          </p:nvPr>
        </p:nvSpPr>
        <p:spPr/>
        <p:txBody>
          <a:bodyPr rtlCol="0"/>
          <a:lstStyle/>
          <a:p>
            <a:pPr>
              <a:defRPr/>
            </a:pPr>
            <a:endParaRPr lang="es-ES" dirty="0"/>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fr-FR"/>
              <a:t>Turku  2-05.05.2016</a:t>
            </a:r>
            <a:endParaRPr lang="es-ES" dirty="0"/>
          </a:p>
        </p:txBody>
      </p:sp>
      <p:sp>
        <p:nvSpPr>
          <p:cNvPr id="3" name="Footer Placeholder 2"/>
          <p:cNvSpPr>
            <a:spLocks noGrp="1"/>
          </p:cNvSpPr>
          <p:nvPr>
            <p:ph type="ftr" sz="quarter" idx="11"/>
          </p:nvPr>
        </p:nvSpPr>
        <p:spPr/>
        <p:txBody>
          <a:bodyPr/>
          <a:lstStyle/>
          <a:p>
            <a:pPr>
              <a:defRPr/>
            </a:pPr>
            <a:endParaRPr lang="es-ES" dirty="0"/>
          </a:p>
        </p:txBody>
      </p:sp>
      <p:sp>
        <p:nvSpPr>
          <p:cNvPr id="4" name="Slide Number Placeholder 3"/>
          <p:cNvSpPr>
            <a:spLocks noGrp="1"/>
          </p:cNvSpPr>
          <p:nvPr>
            <p:ph type="sldNum" sz="quarter" idx="12"/>
          </p:nvPr>
        </p:nvSpPr>
        <p:spPr/>
        <p:txBody>
          <a:bodyPr/>
          <a:lstStyle/>
          <a:p>
            <a:pPr>
              <a:defRPr/>
            </a:pPr>
            <a:fld id="{368FCF37-92FB-426B-9385-2BA6907BD9CF}" type="slidenum">
              <a:rPr lang="es-ES" smtClean="0"/>
              <a:pPr>
                <a:defRPr/>
              </a:pPr>
              <a:t>‹#›</a:t>
            </a:fld>
            <a:endParaRPr lang="es-ES" dirty="0"/>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pPr>
              <a:defRPr/>
            </a:pPr>
            <a:r>
              <a:rPr lang="fr-FR"/>
              <a:t>Turku  2-05.05.2016</a:t>
            </a:r>
            <a:endParaRPr lang="es-ES" dirty="0"/>
          </a:p>
        </p:txBody>
      </p:sp>
      <p:sp>
        <p:nvSpPr>
          <p:cNvPr id="22" name="Slide Number Placeholder 21"/>
          <p:cNvSpPr>
            <a:spLocks noGrp="1"/>
          </p:cNvSpPr>
          <p:nvPr>
            <p:ph type="sldNum" sz="quarter" idx="15"/>
          </p:nvPr>
        </p:nvSpPr>
        <p:spPr/>
        <p:txBody>
          <a:bodyPr rtlCol="0"/>
          <a:lstStyle/>
          <a:p>
            <a:pPr>
              <a:defRPr/>
            </a:pPr>
            <a:fld id="{368FCF37-92FB-426B-9385-2BA6907BD9CF}" type="slidenum">
              <a:rPr lang="es-ES" smtClean="0"/>
              <a:pPr>
                <a:defRPr/>
              </a:pPr>
              <a:t>‹#›</a:t>
            </a:fld>
            <a:endParaRPr lang="es-ES" dirty="0"/>
          </a:p>
        </p:txBody>
      </p:sp>
      <p:sp>
        <p:nvSpPr>
          <p:cNvPr id="23" name="Footer Placeholder 22"/>
          <p:cNvSpPr>
            <a:spLocks noGrp="1"/>
          </p:cNvSpPr>
          <p:nvPr>
            <p:ph type="ftr" sz="quarter" idx="16"/>
          </p:nvPr>
        </p:nvSpPr>
        <p:spPr/>
        <p:txBody>
          <a:bodyPr rtlCol="0"/>
          <a:lstStyle/>
          <a:p>
            <a:pPr>
              <a:defRPr/>
            </a:pPr>
            <a:endParaRPr lang="es-ES" dirty="0"/>
          </a:p>
        </p:txBody>
      </p:sp>
    </p:spTree>
  </p:cSld>
  <p:clrMapOvr>
    <a:overrideClrMapping bg1="lt1" tx1="dk1" bg2="lt2" tx2="dk2" accent1="accent1" accent2="accent2" accent3="accent3" accent4="accent4" accent5="accent5" accent6="accent6" hlink="hlink" folHlink="folHlink"/>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pPr>
              <a:defRPr/>
            </a:pPr>
            <a:r>
              <a:rPr lang="fr-FR"/>
              <a:t>Turku  2-05.05.2016</a:t>
            </a:r>
            <a:endParaRPr lang="es-ES" dirty="0"/>
          </a:p>
        </p:txBody>
      </p:sp>
      <p:sp>
        <p:nvSpPr>
          <p:cNvPr id="18" name="Slide Number Placeholder 17"/>
          <p:cNvSpPr>
            <a:spLocks noGrp="1"/>
          </p:cNvSpPr>
          <p:nvPr>
            <p:ph type="sldNum" sz="quarter" idx="11"/>
          </p:nvPr>
        </p:nvSpPr>
        <p:spPr/>
        <p:txBody>
          <a:bodyPr rtlCol="0"/>
          <a:lstStyle/>
          <a:p>
            <a:pPr>
              <a:defRPr/>
            </a:pPr>
            <a:fld id="{368FCF37-92FB-426B-9385-2BA6907BD9CF}" type="slidenum">
              <a:rPr lang="es-ES" smtClean="0"/>
              <a:pPr>
                <a:defRPr/>
              </a:pPr>
              <a:t>‹#›</a:t>
            </a:fld>
            <a:endParaRPr lang="es-ES" dirty="0"/>
          </a:p>
        </p:txBody>
      </p:sp>
      <p:sp>
        <p:nvSpPr>
          <p:cNvPr id="21" name="Footer Placeholder 20"/>
          <p:cNvSpPr>
            <a:spLocks noGrp="1"/>
          </p:cNvSpPr>
          <p:nvPr>
            <p:ph type="ftr" sz="quarter" idx="12"/>
          </p:nvPr>
        </p:nvSpPr>
        <p:spPr/>
        <p:txBody>
          <a:bodyPr rtlCol="0"/>
          <a:lstStyle/>
          <a:p>
            <a:pPr>
              <a:defRPr/>
            </a:pPr>
            <a:endParaRPr lang="es-ES" dirty="0"/>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a:defRPr/>
            </a:pPr>
            <a:r>
              <a:rPr lang="fr-FR"/>
              <a:t>Turku  2-05.05.2016</a:t>
            </a:r>
            <a:endParaRPr lang="es-ES" dirty="0"/>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s-ES" dirty="0"/>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a:defRPr/>
            </a:pPr>
            <a:fld id="{368FCF37-92FB-426B-9385-2BA6907BD9CF}" type="slidenum">
              <a:rPr lang="es-ES" smtClean="0"/>
              <a:pPr>
                <a:defRPr/>
              </a:pPr>
              <a:t>‹#›</a:t>
            </a:fld>
            <a:endParaRPr lang="es-ES" dirty="0"/>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hf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015329-D528-405D-8F33-D42DCFF8A225}" type="datetimeFigureOut">
              <a:rPr lang="el-GR" smtClean="0"/>
              <a:pPr/>
              <a:t>28/11/2019</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FD8B47-C0A4-475C-88D4-391973FA56C7}" type="slidenum">
              <a:rPr lang="el-GR" smtClean="0"/>
              <a:pPr/>
              <a:t>‹#›</a:t>
            </a:fld>
            <a:endParaRPr lang="el-GR"/>
          </a:p>
        </p:txBody>
      </p:sp>
    </p:spTree>
    <p:extLst>
      <p:ext uri="{BB962C8B-B14F-4D97-AF65-F5344CB8AC3E}">
        <p14:creationId xmlns:p14="http://schemas.microsoft.com/office/powerpoint/2010/main" val="351697404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44545DA-E2A1-4A81-B83A-0BD38590328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EFE056E-B3DA-442C-B723-C52E4F0890B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9571A84-4D9B-45F2-AF52-B681853A5FE0}"/>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40D2B5FB-361D-4A2E-BB91-99531B67D968}" type="datetimeFigureOut">
              <a:rPr lang="en-US"/>
              <a:pPr>
                <a:defRPr/>
              </a:pPr>
              <a:t>11/28/2019</a:t>
            </a:fld>
            <a:endParaRPr lang="en-US"/>
          </a:p>
        </p:txBody>
      </p:sp>
      <p:sp>
        <p:nvSpPr>
          <p:cNvPr id="5" name="Footer Placeholder 4">
            <a:extLst>
              <a:ext uri="{FF2B5EF4-FFF2-40B4-BE49-F238E27FC236}">
                <a16:creationId xmlns:a16="http://schemas.microsoft.com/office/drawing/2014/main" id="{D0CEF5A2-1D28-4ECE-8051-D109A26EB01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508AB8E2-B0EC-430E-BE84-17653756229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EEFB1181-AC5D-402B-B414-EB887F60EC33}" type="slidenum">
              <a:rPr lang="en-US" altLang="en-US"/>
              <a:pPr/>
              <a:t>‹#›</a:t>
            </a:fld>
            <a:endParaRPr lang="en-US" altLang="en-US"/>
          </a:p>
        </p:txBody>
      </p:sp>
    </p:spTree>
    <p:extLst>
      <p:ext uri="{BB962C8B-B14F-4D97-AF65-F5344CB8AC3E}">
        <p14:creationId xmlns:p14="http://schemas.microsoft.com/office/powerpoint/2010/main" val="3051268516"/>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57EFD4-105E-F54B-BC5D-547A2144580B}"/>
              </a:ext>
            </a:extLst>
          </p:cNvPr>
          <p:cNvSpPr>
            <a:spLocks noGrp="1"/>
          </p:cNvSpPr>
          <p:nvPr>
            <p:ph type="body" idx="1"/>
          </p:nvPr>
        </p:nvSpPr>
        <p:spPr>
          <a:xfrm>
            <a:off x="628650" y="1379913"/>
            <a:ext cx="7886700" cy="47970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CCE7633-6DD0-E848-8E6C-E168C2FC286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pPr defTabSz="685800" fontAlgn="auto">
              <a:spcBef>
                <a:spcPts val="0"/>
              </a:spcBef>
              <a:spcAft>
                <a:spcPts val="0"/>
              </a:spcAft>
              <a:defRPr/>
            </a:pPr>
            <a:r>
              <a:rPr lang="en-US">
                <a:solidFill>
                  <a:prstClr val="black"/>
                </a:solidFill>
              </a:rPr>
              <a:t>4 July 2019</a:t>
            </a:r>
            <a:endParaRPr lang="en-US" dirty="0">
              <a:solidFill>
                <a:prstClr val="black"/>
              </a:solidFill>
            </a:endParaRPr>
          </a:p>
        </p:txBody>
      </p:sp>
      <p:sp>
        <p:nvSpPr>
          <p:cNvPr id="5" name="Footer Placeholder 4">
            <a:extLst>
              <a:ext uri="{FF2B5EF4-FFF2-40B4-BE49-F238E27FC236}">
                <a16:creationId xmlns:a16="http://schemas.microsoft.com/office/drawing/2014/main" id="{50FD5EB8-5687-3C46-9043-31CBF929053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solidFill>
                <a:latin typeface="Arial" panose="020B0604020202020204" pitchFamily="34" charset="0"/>
                <a:cs typeface="Arial" panose="020B0604020202020204" pitchFamily="34" charset="0"/>
              </a:defRPr>
            </a:lvl1pPr>
          </a:lstStyle>
          <a:p>
            <a:pPr defTabSz="685800" fontAlgn="auto">
              <a:spcBef>
                <a:spcPts val="0"/>
              </a:spcBef>
              <a:spcAft>
                <a:spcPts val="0"/>
              </a:spcAft>
              <a:defRPr/>
            </a:pPr>
            <a:r>
              <a:rPr lang="en-US">
                <a:solidFill>
                  <a:prstClr val="black"/>
                </a:solidFill>
              </a:rPr>
              <a:t>IAU Symposium 354 - Copiapó, Chile</a:t>
            </a:r>
            <a:endParaRPr lang="en-US" dirty="0">
              <a:solidFill>
                <a:prstClr val="black"/>
              </a:solidFill>
            </a:endParaRPr>
          </a:p>
        </p:txBody>
      </p:sp>
      <p:sp>
        <p:nvSpPr>
          <p:cNvPr id="6" name="Slide Number Placeholder 5">
            <a:extLst>
              <a:ext uri="{FF2B5EF4-FFF2-40B4-BE49-F238E27FC236}">
                <a16:creationId xmlns:a16="http://schemas.microsoft.com/office/drawing/2014/main" id="{4BF2BE8D-8B9F-8D4D-BA78-7F987846A77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solidFill>
                <a:latin typeface="Arial" panose="020B0604020202020204" pitchFamily="34" charset="0"/>
                <a:cs typeface="Arial" panose="020B0604020202020204" pitchFamily="34" charset="0"/>
              </a:defRPr>
            </a:lvl1pPr>
          </a:lstStyle>
          <a:p>
            <a:pPr defTabSz="685800" fontAlgn="auto">
              <a:spcBef>
                <a:spcPts val="0"/>
              </a:spcBef>
              <a:spcAft>
                <a:spcPts val="0"/>
              </a:spcAft>
              <a:defRPr/>
            </a:pPr>
            <a:fld id="{EA8C841F-0E47-514E-8C51-FCABC61AAFE2}" type="slidenum">
              <a:rPr lang="en-US" smtClean="0">
                <a:solidFill>
                  <a:prstClr val="black"/>
                </a:solidFill>
              </a:rPr>
              <a:pPr defTabSz="685800" fontAlgn="auto">
                <a:spcBef>
                  <a:spcPts val="0"/>
                </a:spcBef>
                <a:spcAft>
                  <a:spcPts val="0"/>
                </a:spcAft>
                <a:defRPr/>
              </a:pPr>
              <a:t>‹#›</a:t>
            </a:fld>
            <a:endParaRPr lang="en-US" dirty="0">
              <a:solidFill>
                <a:prstClr val="black"/>
              </a:solidFill>
            </a:endParaRPr>
          </a:p>
        </p:txBody>
      </p:sp>
      <p:pic>
        <p:nvPicPr>
          <p:cNvPr id="7" name="Picture 6" descr="BlueSolarProbePlusBannerTemplate.jpg">
            <a:extLst>
              <a:ext uri="{FF2B5EF4-FFF2-40B4-BE49-F238E27FC236}">
                <a16:creationId xmlns:a16="http://schemas.microsoft.com/office/drawing/2014/main" id="{285B6428-8D3A-BE49-A2A3-91BEBCBBB89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34871" y="-7212"/>
            <a:ext cx="9098962" cy="1050077"/>
          </a:xfrm>
          <a:prstGeom prst="rect">
            <a:avLst/>
          </a:prstGeom>
        </p:spPr>
      </p:pic>
      <p:pic>
        <p:nvPicPr>
          <p:cNvPr id="8" name="Picture 7" descr="BlueSolarProbePlusBannerTemplate.jpg">
            <a:extLst>
              <a:ext uri="{FF2B5EF4-FFF2-40B4-BE49-F238E27FC236}">
                <a16:creationId xmlns:a16="http://schemas.microsoft.com/office/drawing/2014/main" id="{3902BA0E-B40A-874A-ACEE-A35AECB40EB7}"/>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7727032" y="1"/>
            <a:ext cx="1416968" cy="1042865"/>
          </a:xfrm>
          <a:prstGeom prst="rect">
            <a:avLst/>
          </a:prstGeom>
        </p:spPr>
      </p:pic>
      <p:pic>
        <p:nvPicPr>
          <p:cNvPr id="9" name="Picture 8">
            <a:extLst>
              <a:ext uri="{FF2B5EF4-FFF2-40B4-BE49-F238E27FC236}">
                <a16:creationId xmlns:a16="http://schemas.microsoft.com/office/drawing/2014/main" id="{C942D8A3-4B66-B34F-B06D-5AB6026347F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74" y="80738"/>
            <a:ext cx="591432" cy="1519071"/>
          </a:xfrm>
          <a:prstGeom prst="rect">
            <a:avLst/>
          </a:prstGeom>
        </p:spPr>
      </p:pic>
      <p:sp>
        <p:nvSpPr>
          <p:cNvPr id="2" name="Title Placeholder 1">
            <a:extLst>
              <a:ext uri="{FF2B5EF4-FFF2-40B4-BE49-F238E27FC236}">
                <a16:creationId xmlns:a16="http://schemas.microsoft.com/office/drawing/2014/main" id="{4119A932-FD3D-8644-A6D8-853A1B34680A}"/>
              </a:ext>
            </a:extLst>
          </p:cNvPr>
          <p:cNvSpPr>
            <a:spLocks noGrp="1"/>
          </p:cNvSpPr>
          <p:nvPr>
            <p:ph type="title"/>
          </p:nvPr>
        </p:nvSpPr>
        <p:spPr>
          <a:xfrm>
            <a:off x="720671" y="369"/>
            <a:ext cx="7276454" cy="1056352"/>
          </a:xfrm>
          <a:prstGeom prst="rect">
            <a:avLst/>
          </a:prstGeom>
        </p:spPr>
        <p:txBody>
          <a:bodyPr vert="horz" lIns="91440" tIns="45720" rIns="91440" bIns="45720" rtlCol="0" anchor="ctr">
            <a:normAutofit/>
          </a:bodyPr>
          <a:lstStyle/>
          <a:p>
            <a:r>
              <a:rPr lang="en-US" dirty="0"/>
              <a:t>Click to edit Master title style</a:t>
            </a:r>
          </a:p>
        </p:txBody>
      </p:sp>
      <p:cxnSp>
        <p:nvCxnSpPr>
          <p:cNvPr id="12" name="Straight Connector 11">
            <a:extLst>
              <a:ext uri="{FF2B5EF4-FFF2-40B4-BE49-F238E27FC236}">
                <a16:creationId xmlns:a16="http://schemas.microsoft.com/office/drawing/2014/main" id="{8E642CE2-2A95-8C43-AFB3-EA0921944CC1}"/>
              </a:ext>
            </a:extLst>
          </p:cNvPr>
          <p:cNvCxnSpPr/>
          <p:nvPr userDrawn="1"/>
        </p:nvCxnSpPr>
        <p:spPr>
          <a:xfrm>
            <a:off x="249382" y="6259365"/>
            <a:ext cx="8676410" cy="0"/>
          </a:xfrm>
          <a:prstGeom prst="line">
            <a:avLst/>
          </a:prstGeom>
          <a:ln w="47625">
            <a:solidFill>
              <a:srgbClr val="0206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702611"/>
      </p:ext>
    </p:extLst>
  </p:cSld>
  <p:clrMap bg1="lt1" tx1="dk1" bg2="lt2" tx2="dk2" accent1="accent1" accent2="accent2" accent3="accent3" accent4="accent4" accent5="accent5" accent6="accent6" hlink="hlink" folHlink="folHlink"/>
  <p:sldLayoutIdLst>
    <p:sldLayoutId id="2147483795" r:id="rId1"/>
    <p:sldLayoutId id="2147483796" r:id="rId2"/>
  </p:sldLayoutIdLst>
  <p:hf hdr="0"/>
  <p:txStyles>
    <p:titleStyle>
      <a:lvl1pPr algn="l" defTabSz="685800" rtl="0" eaLnBrk="1" latinLnBrk="0" hangingPunct="1">
        <a:lnSpc>
          <a:spcPct val="90000"/>
        </a:lnSpc>
        <a:spcBef>
          <a:spcPct val="0"/>
        </a:spcBef>
        <a:buNone/>
        <a:defRPr sz="3300" b="1" kern="1200">
          <a:solidFill>
            <a:srgbClr val="FEDB75"/>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jp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png"/><Relationship Id="rId3" Type="http://schemas.openxmlformats.org/officeDocument/2006/relationships/image" Target="../media/image32.jpeg"/><Relationship Id="rId7" Type="http://schemas.openxmlformats.org/officeDocument/2006/relationships/image" Target="../media/image34.jpeg"/><Relationship Id="rId12"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10.png"/><Relationship Id="rId15" Type="http://schemas.openxmlformats.org/officeDocument/2006/relationships/image" Target="../media/image5.png"/><Relationship Id="rId10" Type="http://schemas.openxmlformats.org/officeDocument/2006/relationships/image" Target="../media/image37.png"/><Relationship Id="rId4" Type="http://schemas.openxmlformats.org/officeDocument/2006/relationships/image" Target="../media/image8.jpeg"/><Relationship Id="rId9" Type="http://schemas.openxmlformats.org/officeDocument/2006/relationships/image" Target="../media/image36.png"/><Relationship Id="rId1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3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4.xml"/><Relationship Id="rId7" Type="http://schemas.openxmlformats.org/officeDocument/2006/relationships/image" Target="../media/image2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7.jpeg"/><Relationship Id="rId10" Type="http://schemas.openxmlformats.org/officeDocument/2006/relationships/image" Target="../media/image28.png"/><Relationship Id="rId4" Type="http://schemas.openxmlformats.org/officeDocument/2006/relationships/image" Target="../media/image6.jpe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31.xml"/><Relationship Id="rId5" Type="http://schemas.openxmlformats.org/officeDocument/2006/relationships/image" Target="../media/image31.png"/><Relationship Id="rId4" Type="http://schemas.openxmlformats.org/officeDocument/2006/relationships/hyperlink" Target="file:///C:\WORK\CONFERENCES\Desktop\CME-AN~3.MO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3">
            <a:extLst>
              <a:ext uri="{FF2B5EF4-FFF2-40B4-BE49-F238E27FC236}">
                <a16:creationId xmlns:a16="http://schemas.microsoft.com/office/drawing/2014/main" id="{FB57742E-DEC1-4150-A20D-2FEF9902749D}"/>
              </a:ext>
            </a:extLst>
          </p:cNvPr>
          <p:cNvGrpSpPr>
            <a:grpSpLocks/>
          </p:cNvGrpSpPr>
          <p:nvPr/>
        </p:nvGrpSpPr>
        <p:grpSpPr bwMode="auto">
          <a:xfrm>
            <a:off x="-11113" y="0"/>
            <a:ext cx="9155113" cy="838200"/>
            <a:chOff x="-10616" y="0"/>
            <a:chExt cx="9154616" cy="944003"/>
          </a:xfrm>
        </p:grpSpPr>
        <p:sp>
          <p:nvSpPr>
            <p:cNvPr id="11" name="TextBox 4">
              <a:extLst>
                <a:ext uri="{FF2B5EF4-FFF2-40B4-BE49-F238E27FC236}">
                  <a16:creationId xmlns:a16="http://schemas.microsoft.com/office/drawing/2014/main" id="{0A88263A-87B7-4981-874F-B0CC1FF3A5E7}"/>
                </a:ext>
              </a:extLst>
            </p:cNvPr>
            <p:cNvSpPr txBox="1"/>
            <p:nvPr/>
          </p:nvSpPr>
          <p:spPr bwMode="auto">
            <a:xfrm>
              <a:off x="496" y="0"/>
              <a:ext cx="9143504" cy="92791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endParaRPr lang="en-US" dirty="0"/>
            </a:p>
          </p:txBody>
        </p:sp>
        <p:pic>
          <p:nvPicPr>
            <p:cNvPr id="3088" name="Picture 4">
              <a:extLst>
                <a:ext uri="{FF2B5EF4-FFF2-40B4-BE49-F238E27FC236}">
                  <a16:creationId xmlns:a16="http://schemas.microsoft.com/office/drawing/2014/main" id="{73AA0E78-CABE-41E9-A764-F5ED08ADDC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6" y="35139"/>
              <a:ext cx="838200" cy="8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6">
              <a:extLst>
                <a:ext uri="{FF2B5EF4-FFF2-40B4-BE49-F238E27FC236}">
                  <a16:creationId xmlns:a16="http://schemas.microsoft.com/office/drawing/2014/main" id="{9CF7C89E-43CD-4BF7-A4EA-E50321E815CA}"/>
                </a:ext>
              </a:extLst>
            </p:cNvPr>
            <p:cNvSpPr txBox="1"/>
            <p:nvPr/>
          </p:nvSpPr>
          <p:spPr bwMode="auto">
            <a:xfrm>
              <a:off x="683084" y="130516"/>
              <a:ext cx="4266968" cy="727668"/>
            </a:xfrm>
            <a:prstGeom prst="rect">
              <a:avLst/>
            </a:prstGeom>
            <a:noFill/>
          </p:spPr>
          <p:txBody>
            <a:bodyPr>
              <a:spAutoFit/>
            </a:bodyPr>
            <a:lstStyle/>
            <a:p>
              <a:pPr algn="ctr" fontAlgn="auto">
                <a:spcBef>
                  <a:spcPts val="0"/>
                </a:spcBef>
                <a:spcAft>
                  <a:spcPts val="0"/>
                </a:spcAft>
                <a:defRPr/>
              </a:pPr>
              <a:r>
                <a:rPr lang="en-US" b="1" dirty="0">
                  <a:solidFill>
                    <a:srgbClr val="0000FF"/>
                  </a:solidFill>
                  <a:effectLst>
                    <a:outerShdw blurRad="38100" dist="38100" dir="2700000" algn="tl">
                      <a:srgbClr val="000000">
                        <a:alpha val="43137"/>
                      </a:srgbClr>
                    </a:outerShdw>
                  </a:effectLst>
                  <a:latin typeface="Lucida Calligraphy" pitchFamily="66" charset="0"/>
                  <a:cs typeface="Arial" charset="0"/>
                </a:rPr>
                <a:t>National Observatory of Athens (NOA)</a:t>
              </a:r>
            </a:p>
          </p:txBody>
        </p:sp>
        <p:pic>
          <p:nvPicPr>
            <p:cNvPr id="3090" name="Picture 4">
              <a:extLst>
                <a:ext uri="{FF2B5EF4-FFF2-40B4-BE49-F238E27FC236}">
                  <a16:creationId xmlns:a16="http://schemas.microsoft.com/office/drawing/2014/main" id="{EFA43498-CEA3-4334-A49F-89648BBA60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
              <a:ext cx="3886200" cy="94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5" name="24 - Εικόνα">
            <a:extLst>
              <a:ext uri="{FF2B5EF4-FFF2-40B4-BE49-F238E27FC236}">
                <a16:creationId xmlns:a16="http://schemas.microsoft.com/office/drawing/2014/main" id="{A4EEF01C-44BE-4417-83BB-8D8DCAE14C1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100013"/>
            <a:ext cx="936625" cy="93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28 - Εικόνα">
            <a:extLst>
              <a:ext uri="{FF2B5EF4-FFF2-40B4-BE49-F238E27FC236}">
                <a16:creationId xmlns:a16="http://schemas.microsoft.com/office/drawing/2014/main" id="{A6E72186-944B-4417-BCF6-C5E65321820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36916" y="1989336"/>
            <a:ext cx="12715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19">
            <a:extLst>
              <a:ext uri="{FF2B5EF4-FFF2-40B4-BE49-F238E27FC236}">
                <a16:creationId xmlns:a16="http://schemas.microsoft.com/office/drawing/2014/main" id="{5B313EC9-4539-456A-91C1-C52E11D48886}"/>
              </a:ext>
            </a:extLst>
          </p:cNvPr>
          <p:cNvSpPr>
            <a:spLocks noChangeArrowheads="1"/>
          </p:cNvSpPr>
          <p:nvPr/>
        </p:nvSpPr>
        <p:spPr bwMode="auto">
          <a:xfrm>
            <a:off x="1835696" y="764704"/>
            <a:ext cx="5976937" cy="1477962"/>
          </a:xfrm>
          <a:prstGeom prst="rect">
            <a:avLst/>
          </a:prstGeom>
          <a:noFill/>
          <a:ln w="9525">
            <a:noFill/>
            <a:miter lim="800000"/>
            <a:headEnd/>
            <a:tailEnd/>
          </a:ln>
        </p:spPr>
        <p:txBody>
          <a:bodyPr>
            <a:spAutoFit/>
          </a:bodyPr>
          <a:lstStyle/>
          <a:p>
            <a:pPr algn="ctr">
              <a:defRPr/>
            </a:pPr>
            <a:r>
              <a:rPr lang="el-GR" sz="3000" b="1" i="1" dirty="0">
                <a:solidFill>
                  <a:srgbClr val="FF0000"/>
                </a:solidFill>
                <a:effectLst>
                  <a:outerShdw blurRad="38100" dist="38100" dir="2700000" algn="tl">
                    <a:srgbClr val="000000">
                      <a:alpha val="43137"/>
                    </a:srgbClr>
                  </a:outerShdw>
                </a:effectLst>
                <a:latin typeface="Cambria" pitchFamily="18" charset="0"/>
              </a:rPr>
              <a:t>ΠΡΟΒΛΕΨΗ ΗΛΙΑΚΩΝ ΚΑΤΑΙΓΙΔΩΝ:</a:t>
            </a:r>
            <a:r>
              <a:rPr lang="en-US" sz="3000" b="1" i="1" dirty="0">
                <a:solidFill>
                  <a:srgbClr val="FF0000"/>
                </a:solidFill>
                <a:effectLst>
                  <a:outerShdw blurRad="38100" dist="38100" dir="2700000" algn="tl">
                    <a:srgbClr val="000000">
                      <a:alpha val="43137"/>
                    </a:srgbClr>
                  </a:outerShdw>
                </a:effectLst>
                <a:latin typeface="Cambria" pitchFamily="18" charset="0"/>
              </a:rPr>
              <a:t> </a:t>
            </a:r>
            <a:r>
              <a:rPr lang="el-GR" sz="3000" b="1" i="1" dirty="0">
                <a:solidFill>
                  <a:srgbClr val="FF0000"/>
                </a:solidFill>
                <a:effectLst>
                  <a:outerShdw blurRad="38100" dist="38100" dir="2700000" algn="tl">
                    <a:srgbClr val="000000">
                      <a:alpha val="43137"/>
                    </a:srgbClr>
                  </a:outerShdw>
                </a:effectLst>
                <a:latin typeface="Cambria" pitchFamily="18" charset="0"/>
              </a:rPr>
              <a:t>ΤΑ ΕΡΓΑΛΕΙΑ</a:t>
            </a:r>
            <a:r>
              <a:rPr lang="en-US" sz="3000" b="1" i="1" dirty="0">
                <a:solidFill>
                  <a:srgbClr val="FF0000"/>
                </a:solidFill>
                <a:effectLst>
                  <a:outerShdw blurRad="38100" dist="38100" dir="2700000" algn="tl">
                    <a:srgbClr val="000000">
                      <a:alpha val="43137"/>
                    </a:srgbClr>
                  </a:outerShdw>
                </a:effectLst>
                <a:latin typeface="Cambria" pitchFamily="18" charset="0"/>
              </a:rPr>
              <a:t> ‘HESPERIA’  </a:t>
            </a:r>
            <a:r>
              <a:rPr lang="el-GR" sz="3000" b="1" i="1" dirty="0">
                <a:solidFill>
                  <a:srgbClr val="FF0000"/>
                </a:solidFill>
                <a:effectLst>
                  <a:outerShdw blurRad="38100" dist="38100" dir="2700000" algn="tl">
                    <a:srgbClr val="000000">
                      <a:alpha val="43137"/>
                    </a:srgbClr>
                  </a:outerShdw>
                </a:effectLst>
                <a:latin typeface="Cambria" pitchFamily="18" charset="0"/>
              </a:rPr>
              <a:t>ΤΟΥ ΕΑΑ </a:t>
            </a:r>
            <a:endParaRPr lang="en-US" sz="3000" b="1" i="1" dirty="0">
              <a:solidFill>
                <a:srgbClr val="FF0000"/>
              </a:solidFill>
              <a:effectLst>
                <a:outerShdw blurRad="38100" dist="38100" dir="2700000" algn="tl">
                  <a:srgbClr val="000000">
                    <a:alpha val="43137"/>
                  </a:srgbClr>
                </a:outerShdw>
              </a:effectLst>
              <a:latin typeface="Cambria" pitchFamily="18" charset="0"/>
            </a:endParaRPr>
          </a:p>
        </p:txBody>
      </p:sp>
      <p:sp>
        <p:nvSpPr>
          <p:cNvPr id="16" name="Rectangle 13">
            <a:extLst>
              <a:ext uri="{FF2B5EF4-FFF2-40B4-BE49-F238E27FC236}">
                <a16:creationId xmlns:a16="http://schemas.microsoft.com/office/drawing/2014/main" id="{BC0DDC99-BAED-4464-BA7D-7CFFD0FBF2F3}"/>
              </a:ext>
            </a:extLst>
          </p:cNvPr>
          <p:cNvSpPr>
            <a:spLocks noChangeArrowheads="1"/>
          </p:cNvSpPr>
          <p:nvPr/>
        </p:nvSpPr>
        <p:spPr bwMode="auto">
          <a:xfrm>
            <a:off x="1691704" y="2163008"/>
            <a:ext cx="6408688" cy="977960"/>
          </a:xfrm>
          <a:prstGeom prst="rect">
            <a:avLst/>
          </a:prstGeom>
          <a:noFill/>
          <a:ln w="9525">
            <a:noFill/>
            <a:miter lim="800000"/>
            <a:headEnd/>
            <a:tailEnd/>
          </a:ln>
          <a:effectLst/>
        </p:spPr>
        <p:txBody>
          <a:bodyPr wrap="square" anchor="ctr">
            <a:spAutoFit/>
          </a:bodyPr>
          <a:lstStyle/>
          <a:p>
            <a:pPr algn="ctr" eaLnBrk="0" hangingPunct="0">
              <a:lnSpc>
                <a:spcPts val="2300"/>
              </a:lnSpc>
              <a:defRPr/>
            </a:pPr>
            <a:r>
              <a:rPr lang="el-GR" sz="2200" b="1" i="1" dirty="0">
                <a:solidFill>
                  <a:srgbClr val="0000FF"/>
                </a:solidFill>
                <a:latin typeface="Calibri" panose="020F0502020204030204" pitchFamily="34" charset="0"/>
                <a:ea typeface="Calibri" panose="020F0502020204030204" pitchFamily="34" charset="0"/>
                <a:cs typeface="Calibri" panose="020F0502020204030204" pitchFamily="34" charset="0"/>
              </a:rPr>
              <a:t>Δρ. Όλγα Ε. </a:t>
            </a:r>
            <a:r>
              <a:rPr lang="el-GR" sz="2200" b="1" i="1" dirty="0" err="1">
                <a:solidFill>
                  <a:srgbClr val="0000FF"/>
                </a:solidFill>
                <a:latin typeface="Calibri" panose="020F0502020204030204" pitchFamily="34" charset="0"/>
                <a:ea typeface="Calibri" panose="020F0502020204030204" pitchFamily="34" charset="0"/>
                <a:cs typeface="Calibri" panose="020F0502020204030204" pitchFamily="34" charset="0"/>
              </a:rPr>
              <a:t>Μαλανδράκη</a:t>
            </a:r>
            <a:r>
              <a:rPr lang="en-US" sz="2200" b="1" i="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l-GR" sz="2200" b="1" i="1" dirty="0">
                <a:solidFill>
                  <a:srgbClr val="0000FF"/>
                </a:solidFill>
                <a:latin typeface="Calibri" panose="020F0502020204030204" pitchFamily="34" charset="0"/>
                <a:ea typeface="Calibri" panose="020F0502020204030204" pitchFamily="34" charset="0"/>
                <a:cs typeface="Calibri" panose="020F0502020204030204" pitchFamily="34" charset="0"/>
              </a:rPr>
              <a:t>Κύρια Ερευνήτρια Φυσικής Διαστήματος, </a:t>
            </a:r>
          </a:p>
          <a:p>
            <a:pPr algn="ctr" eaLnBrk="0" hangingPunct="0">
              <a:lnSpc>
                <a:spcPts val="2300"/>
              </a:lnSpc>
              <a:defRPr/>
            </a:pPr>
            <a:r>
              <a:rPr lang="el-GR" sz="2200" b="1" i="1" dirty="0">
                <a:solidFill>
                  <a:srgbClr val="0000FF"/>
                </a:solidFill>
                <a:latin typeface="Calibri" panose="020F0502020204030204" pitchFamily="34" charset="0"/>
                <a:ea typeface="Calibri" panose="020F0502020204030204" pitchFamily="34" charset="0"/>
                <a:cs typeface="Calibri" panose="020F0502020204030204" pitchFamily="34" charset="0"/>
              </a:rPr>
              <a:t>Εθνικό Αστεροσκοπείο Αθηνών, ΙΑΑΔΕΤ</a:t>
            </a:r>
            <a:r>
              <a:rPr lang="en-US" sz="2200" b="1" i="1" dirty="0">
                <a:solidFill>
                  <a:srgbClr val="0000FF"/>
                </a:solidFill>
                <a:latin typeface="Calibri" panose="020F0502020204030204" pitchFamily="34" charset="0"/>
                <a:ea typeface="Calibri" panose="020F0502020204030204" pitchFamily="34" charset="0"/>
                <a:cs typeface="Calibri" panose="020F0502020204030204" pitchFamily="34" charset="0"/>
              </a:rPr>
              <a:t> </a:t>
            </a:r>
          </a:p>
        </p:txBody>
      </p:sp>
      <p:pic>
        <p:nvPicPr>
          <p:cNvPr id="3079" name="25 - Εικόνα">
            <a:extLst>
              <a:ext uri="{FF2B5EF4-FFF2-40B4-BE49-F238E27FC236}">
                <a16:creationId xmlns:a16="http://schemas.microsoft.com/office/drawing/2014/main" id="{7BA91D2A-6A3B-4122-B928-257A58C683C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68344" y="1030436"/>
            <a:ext cx="14541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5">
            <a:extLst>
              <a:ext uri="{FF2B5EF4-FFF2-40B4-BE49-F238E27FC236}">
                <a16:creationId xmlns:a16="http://schemas.microsoft.com/office/drawing/2014/main" id="{AFEABC07-B845-432F-B50D-CBD074958E6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950" y="908720"/>
            <a:ext cx="233997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 name="19 - TextBox">
            <a:extLst>
              <a:ext uri="{FF2B5EF4-FFF2-40B4-BE49-F238E27FC236}">
                <a16:creationId xmlns:a16="http://schemas.microsoft.com/office/drawing/2014/main" id="{0710034C-E913-46ED-83A9-0B1019E5FA1F}"/>
              </a:ext>
            </a:extLst>
          </p:cNvPr>
          <p:cNvSpPr txBox="1">
            <a:spLocks noChangeArrowheads="1"/>
          </p:cNvSpPr>
          <p:nvPr/>
        </p:nvSpPr>
        <p:spPr bwMode="auto">
          <a:xfrm>
            <a:off x="215801" y="3351183"/>
            <a:ext cx="23399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l-GR" sz="1600" b="1" i="1" u="sng" dirty="0">
                <a:solidFill>
                  <a:srgbClr val="0000FF"/>
                </a:solidFill>
                <a:ea typeface="Calibri" panose="020F0502020204030204" pitchFamily="34" charset="0"/>
                <a:cs typeface="Times New Roman" panose="02020603050405020304" pitchFamily="18" charset="0"/>
              </a:rPr>
              <a:t>President,</a:t>
            </a:r>
            <a:r>
              <a:rPr lang="el-GR" altLang="el-GR" sz="1600" b="1" i="1" u="sng" dirty="0">
                <a:solidFill>
                  <a:srgbClr val="0000FF"/>
                </a:solidFill>
                <a:ea typeface="Calibri" panose="020F0502020204030204" pitchFamily="34" charset="0"/>
                <a:cs typeface="Times New Roman" panose="02020603050405020304" pitchFamily="18" charset="0"/>
              </a:rPr>
              <a:t> </a:t>
            </a:r>
            <a:r>
              <a:rPr lang="en-US" altLang="el-GR" sz="1600" b="1" i="1" u="sng" dirty="0">
                <a:solidFill>
                  <a:srgbClr val="0000FF"/>
                </a:solidFill>
                <a:ea typeface="Calibri" panose="020F0502020204030204" pitchFamily="34" charset="0"/>
                <a:cs typeface="Times New Roman" panose="02020603050405020304" pitchFamily="18" charset="0"/>
              </a:rPr>
              <a:t> </a:t>
            </a:r>
          </a:p>
          <a:p>
            <a:pPr algn="ctr" eaLnBrk="1" hangingPunct="1"/>
            <a:r>
              <a:rPr lang="en-US" altLang="el-GR" sz="1600" b="1" i="1" dirty="0">
                <a:solidFill>
                  <a:srgbClr val="0000FF"/>
                </a:solidFill>
                <a:ea typeface="Calibri" panose="020F0502020204030204" pitchFamily="34" charset="0"/>
                <a:cs typeface="Times New Roman" panose="02020603050405020304" pitchFamily="18" charset="0"/>
              </a:rPr>
              <a:t>Solar-Terrestrial Sciences Division, European Geosciences Union (EGU)  </a:t>
            </a:r>
            <a:endParaRPr lang="en-US" altLang="el-GR" sz="1600" dirty="0">
              <a:ea typeface="Calibri" panose="020F0502020204030204" pitchFamily="34" charset="0"/>
              <a:cs typeface="Times New Roman" panose="02020603050405020304" pitchFamily="18" charset="0"/>
            </a:endParaRPr>
          </a:p>
        </p:txBody>
      </p:sp>
      <p:pic>
        <p:nvPicPr>
          <p:cNvPr id="3083" name="Picture 18">
            <a:extLst>
              <a:ext uri="{FF2B5EF4-FFF2-40B4-BE49-F238E27FC236}">
                <a16:creationId xmlns:a16="http://schemas.microsoft.com/office/drawing/2014/main" id="{02D39D48-9FB4-454B-B816-AD2F49C211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25305" y="3913188"/>
            <a:ext cx="4067175"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4" name="21 - TextBox">
            <a:extLst>
              <a:ext uri="{FF2B5EF4-FFF2-40B4-BE49-F238E27FC236}">
                <a16:creationId xmlns:a16="http://schemas.microsoft.com/office/drawing/2014/main" id="{7AAAE022-29C5-4104-89B6-95D0E606F296}"/>
              </a:ext>
            </a:extLst>
          </p:cNvPr>
          <p:cNvSpPr txBox="1">
            <a:spLocks noChangeArrowheads="1"/>
          </p:cNvSpPr>
          <p:nvPr/>
        </p:nvSpPr>
        <p:spPr bwMode="auto">
          <a:xfrm>
            <a:off x="3851920" y="3102059"/>
            <a:ext cx="54371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l-GR" sz="1600" b="1" i="1" dirty="0">
                <a:solidFill>
                  <a:srgbClr val="0000FF"/>
                </a:solidFill>
                <a:ea typeface="Calibri" panose="020F0502020204030204" pitchFamily="34" charset="0"/>
                <a:cs typeface="Times New Roman" panose="02020603050405020304" pitchFamily="18" charset="0"/>
              </a:rPr>
              <a:t>Balkan, Black Sea and Caspian Sea </a:t>
            </a:r>
          </a:p>
          <a:p>
            <a:pPr algn="ctr" eaLnBrk="1" hangingPunct="1"/>
            <a:r>
              <a:rPr lang="en-US" altLang="el-GR" sz="1600" b="1" i="1" dirty="0">
                <a:solidFill>
                  <a:srgbClr val="0000FF"/>
                </a:solidFill>
                <a:ea typeface="Calibri" panose="020F0502020204030204" pitchFamily="34" charset="0"/>
                <a:cs typeface="Times New Roman" panose="02020603050405020304" pitchFamily="18" charset="0"/>
              </a:rPr>
              <a:t>Regional Network on Space Weather Studies </a:t>
            </a:r>
            <a:r>
              <a:rPr lang="el-GR" altLang="el-GR" sz="1600" b="1" i="1" dirty="0">
                <a:solidFill>
                  <a:srgbClr val="0000FF"/>
                </a:solidFill>
                <a:ea typeface="Calibri" panose="020F0502020204030204" pitchFamily="34" charset="0"/>
                <a:cs typeface="Times New Roman" panose="02020603050405020304" pitchFamily="18" charset="0"/>
              </a:rPr>
              <a:t>     </a:t>
            </a:r>
          </a:p>
          <a:p>
            <a:pPr algn="ctr" eaLnBrk="1" hangingPunct="1"/>
            <a:r>
              <a:rPr lang="en-US" altLang="el-GR" sz="1600" b="1" i="1" dirty="0">
                <a:solidFill>
                  <a:srgbClr val="0000FF"/>
                </a:solidFill>
                <a:ea typeface="Calibri" panose="020F0502020204030204" pitchFamily="34" charset="0"/>
                <a:cs typeface="Times New Roman" panose="02020603050405020304" pitchFamily="18" charset="0"/>
              </a:rPr>
              <a:t>(12 </a:t>
            </a:r>
            <a:r>
              <a:rPr lang="el-GR" altLang="el-GR" sz="1600" b="1" i="1" dirty="0">
                <a:solidFill>
                  <a:srgbClr val="0000FF"/>
                </a:solidFill>
                <a:ea typeface="Calibri" panose="020F0502020204030204" pitchFamily="34" charset="0"/>
                <a:cs typeface="Times New Roman" panose="02020603050405020304" pitchFamily="18" charset="0"/>
              </a:rPr>
              <a:t>χώρες) </a:t>
            </a:r>
            <a:r>
              <a:rPr lang="en-US" altLang="el-GR" sz="1600" b="1" i="1" u="sng" dirty="0">
                <a:solidFill>
                  <a:srgbClr val="0000FF"/>
                </a:solidFill>
                <a:ea typeface="Calibri" panose="020F0502020204030204" pitchFamily="34" charset="0"/>
                <a:cs typeface="Times New Roman" panose="02020603050405020304" pitchFamily="18" charset="0"/>
              </a:rPr>
              <a:t>Chair of the Steering Committee </a:t>
            </a:r>
            <a:endParaRPr lang="en-US" altLang="el-GR" sz="1600" u="sng" dirty="0">
              <a:ea typeface="Calibri" panose="020F0502020204030204" pitchFamily="34" charset="0"/>
              <a:cs typeface="Times New Roman" panose="02020603050405020304" pitchFamily="18" charset="0"/>
            </a:endParaRPr>
          </a:p>
        </p:txBody>
      </p:sp>
      <p:sp>
        <p:nvSpPr>
          <p:cNvPr id="3085" name="22 - TextBox">
            <a:extLst>
              <a:ext uri="{FF2B5EF4-FFF2-40B4-BE49-F238E27FC236}">
                <a16:creationId xmlns:a16="http://schemas.microsoft.com/office/drawing/2014/main" id="{A7ACB4C8-EBAE-45D3-A669-EA001CA6814A}"/>
              </a:ext>
            </a:extLst>
          </p:cNvPr>
          <p:cNvSpPr txBox="1">
            <a:spLocks noChangeArrowheads="1"/>
          </p:cNvSpPr>
          <p:nvPr/>
        </p:nvSpPr>
        <p:spPr bwMode="auto">
          <a:xfrm>
            <a:off x="71438" y="5398914"/>
            <a:ext cx="46450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sz="1600" b="1" i="1" u="sng" dirty="0">
                <a:solidFill>
                  <a:srgbClr val="0000FF"/>
                </a:solidFill>
                <a:ea typeface="Calibri" panose="020F0502020204030204" pitchFamily="34" charset="0"/>
                <a:cs typeface="Times New Roman" panose="02020603050405020304" pitchFamily="18" charset="0"/>
              </a:rPr>
              <a:t>1</a:t>
            </a:r>
            <a:r>
              <a:rPr lang="el-GR" altLang="el-GR" sz="1600" b="1" i="1" u="sng" baseline="30000" dirty="0">
                <a:solidFill>
                  <a:srgbClr val="0000FF"/>
                </a:solidFill>
                <a:ea typeface="Calibri" panose="020F0502020204030204" pitchFamily="34" charset="0"/>
                <a:cs typeface="Times New Roman" panose="02020603050405020304" pitchFamily="18" charset="0"/>
              </a:rPr>
              <a:t>η</a:t>
            </a:r>
            <a:r>
              <a:rPr lang="el-GR" altLang="el-GR" sz="1600" b="1" i="1" u="sng" dirty="0">
                <a:solidFill>
                  <a:srgbClr val="0000FF"/>
                </a:solidFill>
                <a:ea typeface="Calibri" panose="020F0502020204030204" pitchFamily="34" charset="0"/>
                <a:cs typeface="Times New Roman" panose="02020603050405020304" pitchFamily="18" charset="0"/>
              </a:rPr>
              <a:t> Ελληνίδα </a:t>
            </a:r>
            <a:r>
              <a:rPr lang="en-US" altLang="el-GR" sz="1600" b="1" i="1" u="sng" dirty="0">
                <a:solidFill>
                  <a:srgbClr val="0000FF"/>
                </a:solidFill>
                <a:ea typeface="Calibri" panose="020F0502020204030204" pitchFamily="34" charset="0"/>
                <a:cs typeface="Times New Roman" panose="02020603050405020304" pitchFamily="18" charset="0"/>
              </a:rPr>
              <a:t>Research Fellow</a:t>
            </a:r>
            <a:r>
              <a:rPr lang="en-US" altLang="el-GR" sz="1600" b="1" i="1" dirty="0">
                <a:solidFill>
                  <a:srgbClr val="0000FF"/>
                </a:solidFill>
                <a:ea typeface="Calibri" panose="020F0502020204030204" pitchFamily="34" charset="0"/>
                <a:cs typeface="Times New Roman" panose="02020603050405020304" pitchFamily="18" charset="0"/>
              </a:rPr>
              <a:t>, </a:t>
            </a:r>
            <a:endParaRPr lang="el-GR" altLang="el-GR" sz="1600" b="1" i="1" dirty="0">
              <a:solidFill>
                <a:srgbClr val="0000FF"/>
              </a:solidFill>
              <a:ea typeface="Calibri" panose="020F0502020204030204" pitchFamily="34" charset="0"/>
              <a:cs typeface="Times New Roman" panose="02020603050405020304" pitchFamily="18" charset="0"/>
            </a:endParaRPr>
          </a:p>
          <a:p>
            <a:pPr eaLnBrk="1" hangingPunct="1"/>
            <a:r>
              <a:rPr lang="en-US" altLang="el-GR" sz="1600" b="1" i="1" dirty="0">
                <a:solidFill>
                  <a:srgbClr val="0000FF"/>
                </a:solidFill>
                <a:ea typeface="Calibri" panose="020F0502020204030204" pitchFamily="34" charset="0"/>
                <a:cs typeface="Times New Roman" panose="02020603050405020304" pitchFamily="18" charset="0"/>
              </a:rPr>
              <a:t>ESA/ESTEC, 2005-2007 </a:t>
            </a:r>
            <a:endParaRPr lang="el-GR" altLang="el-GR" sz="1600" b="1" i="1" dirty="0">
              <a:solidFill>
                <a:srgbClr val="0000FF"/>
              </a:solidFill>
              <a:ea typeface="Calibri" panose="020F0502020204030204" pitchFamily="34" charset="0"/>
              <a:cs typeface="Times New Roman" panose="02020603050405020304" pitchFamily="18" charset="0"/>
            </a:endParaRPr>
          </a:p>
          <a:p>
            <a:pPr algn="ctr" eaLnBrk="1" hangingPunct="1"/>
            <a:endParaRPr lang="en-US" altLang="el-GR" sz="1600" b="1" i="1" dirty="0">
              <a:solidFill>
                <a:srgbClr val="0000FF"/>
              </a:solidFill>
              <a:ea typeface="Calibri" panose="020F0502020204030204" pitchFamily="34" charset="0"/>
              <a:cs typeface="Times New Roman" panose="02020603050405020304" pitchFamily="18" charset="0"/>
            </a:endParaRPr>
          </a:p>
          <a:p>
            <a:pPr eaLnBrk="1" hangingPunct="1"/>
            <a:r>
              <a:rPr lang="el-GR" altLang="el-GR" sz="1600" b="1" i="1" u="sng" dirty="0">
                <a:solidFill>
                  <a:srgbClr val="0000FF"/>
                </a:solidFill>
                <a:ea typeface="Calibri" panose="020F0502020204030204" pitchFamily="34" charset="0"/>
                <a:cs typeface="Times New Roman" panose="02020603050405020304" pitchFamily="18" charset="0"/>
              </a:rPr>
              <a:t>Εμπειρογνώμονας</a:t>
            </a:r>
            <a:r>
              <a:rPr lang="en-US" altLang="el-GR" sz="1600" b="1" i="1" dirty="0">
                <a:solidFill>
                  <a:srgbClr val="0000FF"/>
                </a:solidFill>
                <a:ea typeface="Calibri" panose="020F0502020204030204" pitchFamily="34" charset="0"/>
                <a:cs typeface="Times New Roman" panose="02020603050405020304" pitchFamily="18" charset="0"/>
              </a:rPr>
              <a:t>: </a:t>
            </a:r>
            <a:r>
              <a:rPr lang="el-GR" altLang="el-GR" sz="1600" b="1" i="1" dirty="0">
                <a:solidFill>
                  <a:srgbClr val="0000FF"/>
                </a:solidFill>
                <a:ea typeface="Calibri" panose="020F0502020204030204" pitchFamily="34" charset="0"/>
                <a:cs typeface="Times New Roman" panose="02020603050405020304" pitchFamily="18" charset="0"/>
              </a:rPr>
              <a:t>Ελληνική ομάδα εκπροσώπησης στο </a:t>
            </a:r>
            <a:r>
              <a:rPr lang="en-US" altLang="el-GR" sz="1600" b="1" i="1" u="sng" dirty="0">
                <a:solidFill>
                  <a:srgbClr val="0000FF"/>
                </a:solidFill>
                <a:ea typeface="Calibri" panose="020F0502020204030204" pitchFamily="34" charset="0"/>
                <a:cs typeface="Times New Roman" panose="02020603050405020304" pitchFamily="18" charset="0"/>
              </a:rPr>
              <a:t>ESA/SPC</a:t>
            </a:r>
            <a:r>
              <a:rPr lang="en-US" altLang="el-GR" sz="1600" b="1" i="1" dirty="0">
                <a:solidFill>
                  <a:srgbClr val="0000FF"/>
                </a:solidFill>
                <a:ea typeface="Calibri" panose="020F0502020204030204" pitchFamily="34" charset="0"/>
                <a:cs typeface="Times New Roman" panose="02020603050405020304" pitchFamily="18" charset="0"/>
              </a:rPr>
              <a:t> </a:t>
            </a:r>
            <a:r>
              <a:rPr lang="el-GR" altLang="el-GR" sz="1600" b="1" i="1" dirty="0">
                <a:solidFill>
                  <a:srgbClr val="0000FF"/>
                </a:solidFill>
                <a:ea typeface="Calibri" panose="020F0502020204030204" pitchFamily="34" charset="0"/>
                <a:cs typeface="Times New Roman" panose="02020603050405020304" pitchFamily="18" charset="0"/>
              </a:rPr>
              <a:t>(2010-2017)</a:t>
            </a:r>
            <a:endParaRPr lang="en-US" altLang="el-GR" sz="1600" b="1" i="1" dirty="0">
              <a:solidFill>
                <a:srgbClr val="0000FF"/>
              </a:solidFill>
              <a:ea typeface="Calibri" panose="020F0502020204030204" pitchFamily="34" charset="0"/>
              <a:cs typeface="Times New Roman" panose="02020603050405020304" pitchFamily="18" charset="0"/>
            </a:endParaRPr>
          </a:p>
        </p:txBody>
      </p:sp>
      <p:pic>
        <p:nvPicPr>
          <p:cNvPr id="3086" name="Picture 20">
            <a:extLst>
              <a:ext uri="{FF2B5EF4-FFF2-40B4-BE49-F238E27FC236}">
                <a16:creationId xmlns:a16="http://schemas.microsoft.com/office/drawing/2014/main" id="{A5E6D8E8-492C-4486-81E2-3DC64AAF535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5856" y="5349329"/>
            <a:ext cx="14033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124629BB-C0FE-4611-8225-9B04C4559957}"/>
              </a:ext>
            </a:extLst>
          </p:cNvPr>
          <p:cNvPicPr>
            <a:picLocks noChangeAspect="1"/>
          </p:cNvPicPr>
          <p:nvPr/>
        </p:nvPicPr>
        <p:blipFill>
          <a:blip r:embed="rId11"/>
          <a:stretch>
            <a:fillRect/>
          </a:stretch>
        </p:blipFill>
        <p:spPr>
          <a:xfrm>
            <a:off x="2555776" y="3539281"/>
            <a:ext cx="1185863" cy="118586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1FE068-3917-4F05-AFCA-546D0174B86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3D0B18B-7DD7-4CF6-9491-6729DE2630CB}" type="slidenum">
              <a:rPr lang="es-ES" altLang="el-GR">
                <a:solidFill>
                  <a:srgbClr val="898989"/>
                </a:solidFill>
                <a:latin typeface="Calibri" panose="020F0502020204030204" pitchFamily="34" charset="0"/>
              </a:rPr>
              <a:pPr eaLnBrk="1" hangingPunct="1"/>
              <a:t>10</a:t>
            </a:fld>
            <a:endParaRPr lang="es-ES" altLang="el-GR">
              <a:solidFill>
                <a:srgbClr val="898989"/>
              </a:solidFill>
              <a:latin typeface="Calibri" panose="020F0502020204030204" pitchFamily="34" charset="0"/>
            </a:endParaRPr>
          </a:p>
        </p:txBody>
      </p:sp>
      <p:sp useBgFill="1">
        <p:nvSpPr>
          <p:cNvPr id="3" name="Rectangle 13">
            <a:extLst>
              <a:ext uri="{FF2B5EF4-FFF2-40B4-BE49-F238E27FC236}">
                <a16:creationId xmlns:a16="http://schemas.microsoft.com/office/drawing/2014/main" id="{CAD02BD4-A9E1-45B1-9135-EDA8A0977773}"/>
              </a:ext>
            </a:extLst>
          </p:cNvPr>
          <p:cNvSpPr/>
          <p:nvPr/>
        </p:nvSpPr>
        <p:spPr>
          <a:xfrm>
            <a:off x="107950" y="-100013"/>
            <a:ext cx="8640763" cy="6617196"/>
          </a:xfrm>
          <a:prstGeom prst="rect">
            <a:avLst/>
          </a:prstGeom>
        </p:spPr>
        <p:txBody>
          <a:bodyPr>
            <a:spAutoFit/>
          </a:bodyPr>
          <a:lstStyle/>
          <a:p>
            <a:pPr algn="ctr" fontAlgn="auto">
              <a:spcBef>
                <a:spcPts val="0"/>
              </a:spcBef>
              <a:spcAft>
                <a:spcPts val="0"/>
              </a:spcAft>
              <a:defRPr/>
            </a:pPr>
            <a:r>
              <a:rPr lang="el-GR" sz="2600" b="1" dirty="0">
                <a:solidFill>
                  <a:srgbClr val="FF0000"/>
                </a:solidFill>
                <a:effectLst>
                  <a:outerShdw blurRad="38100" dist="38100" dir="2700000" algn="tl">
                    <a:srgbClr val="000000">
                      <a:alpha val="43137"/>
                    </a:srgbClr>
                  </a:outerShdw>
                </a:effectLst>
                <a:latin typeface="+mj-lt"/>
              </a:rPr>
              <a:t>ΕΠΙΠΤΩΣΕΙΣ ΔΙΑΣΤΗΜΙΚΟΥ ΚΑΙΡΟΥ </a:t>
            </a:r>
            <a:endParaRPr lang="en-US" sz="2600" b="1" dirty="0">
              <a:solidFill>
                <a:srgbClr val="FF0000"/>
              </a:solidFill>
              <a:effectLst>
                <a:outerShdw blurRad="38100" dist="38100" dir="2700000" algn="tl">
                  <a:srgbClr val="000000">
                    <a:alpha val="43137"/>
                  </a:srgbClr>
                </a:outerShdw>
              </a:effectLst>
              <a:latin typeface="+mj-lt"/>
            </a:endParaRPr>
          </a:p>
          <a:p>
            <a:pPr algn="ctr" fontAlgn="auto">
              <a:spcBef>
                <a:spcPts val="0"/>
              </a:spcBef>
              <a:spcAft>
                <a:spcPts val="0"/>
              </a:spcAft>
              <a:defRPr/>
            </a:pPr>
            <a:r>
              <a:rPr lang="el-GR" sz="2600" b="1" i="1" dirty="0">
                <a:solidFill>
                  <a:srgbClr val="FF0000"/>
                </a:solidFill>
                <a:effectLst>
                  <a:outerShdw blurRad="38100" dist="38100" dir="2700000" algn="tl">
                    <a:srgbClr val="000000">
                      <a:alpha val="43137"/>
                    </a:srgbClr>
                  </a:outerShdw>
                </a:effectLst>
                <a:latin typeface="+mj-lt"/>
              </a:rPr>
              <a:t>Εγγύς Διαστημικό Περιβάλλον της Γης- Διαπλανητικό Χώρος </a:t>
            </a:r>
            <a:endParaRPr lang="en-US" sz="2600" b="1" i="1" dirty="0">
              <a:solidFill>
                <a:srgbClr val="FF0000"/>
              </a:solidFill>
              <a:effectLst>
                <a:outerShdw blurRad="38100" dist="38100" dir="2700000" algn="tl">
                  <a:srgbClr val="000000">
                    <a:alpha val="43137"/>
                  </a:srgbClr>
                </a:outerShdw>
              </a:effectLst>
              <a:latin typeface="+mj-lt"/>
            </a:endParaRPr>
          </a:p>
          <a:p>
            <a:pPr algn="ctr" fontAlgn="auto">
              <a:spcBef>
                <a:spcPts val="0"/>
              </a:spcBef>
              <a:spcAft>
                <a:spcPts val="0"/>
              </a:spcAft>
              <a:defRPr/>
            </a:pPr>
            <a:endParaRPr lang="en-US" sz="2000" b="1" i="1" dirty="0">
              <a:solidFill>
                <a:srgbClr val="FF0000"/>
              </a:solidFill>
              <a:effectLst>
                <a:outerShdw blurRad="38100" dist="38100" dir="2700000" algn="tl">
                  <a:srgbClr val="000000">
                    <a:alpha val="43137"/>
                  </a:srgbClr>
                </a:outerShdw>
              </a:effectLst>
            </a:endParaRPr>
          </a:p>
          <a:p>
            <a:pPr algn="just" fontAlgn="auto">
              <a:spcBef>
                <a:spcPts val="0"/>
              </a:spcBef>
              <a:spcAft>
                <a:spcPts val="0"/>
              </a:spcAft>
              <a:buClr>
                <a:srgbClr val="0030C9"/>
              </a:buClr>
              <a:defRPr/>
            </a:pPr>
            <a:endParaRPr lang="en-US" sz="2200" b="1" i="1" dirty="0">
              <a:solidFill>
                <a:srgbClr val="0030C9"/>
              </a:solidFill>
              <a:latin typeface="+mj-lt"/>
            </a:endParaRPr>
          </a:p>
          <a:p>
            <a:pPr algn="just" fontAlgn="auto">
              <a:spcBef>
                <a:spcPts val="0"/>
              </a:spcBef>
              <a:spcAft>
                <a:spcPts val="0"/>
              </a:spcAft>
              <a:buClr>
                <a:srgbClr val="0030C9"/>
              </a:buClr>
              <a:defRPr/>
            </a:pPr>
            <a:r>
              <a:rPr lang="el-GR" sz="2200" b="1" i="1" dirty="0">
                <a:solidFill>
                  <a:srgbClr val="0030C9"/>
                </a:solidFill>
                <a:latin typeface="+mn-lt"/>
              </a:rPr>
              <a:t>Επιπτώσεις Ηλιακών Σωματιδίων (</a:t>
            </a:r>
            <a:r>
              <a:rPr lang="en-US" sz="2200" b="1" i="1" dirty="0">
                <a:solidFill>
                  <a:srgbClr val="0030C9"/>
                </a:solidFill>
                <a:latin typeface="+mn-lt"/>
              </a:rPr>
              <a:t>SEPs) </a:t>
            </a:r>
            <a:r>
              <a:rPr lang="el-GR" sz="2200" b="1" i="1" dirty="0">
                <a:solidFill>
                  <a:srgbClr val="0030C9"/>
                </a:solidFill>
                <a:latin typeface="+mn-lt"/>
              </a:rPr>
              <a:t>στην Ανθρώπινη Υγεία</a:t>
            </a:r>
            <a:endParaRPr lang="en-US" sz="1000" b="1" i="1" dirty="0">
              <a:solidFill>
                <a:srgbClr val="0030C9"/>
              </a:solidFill>
              <a:latin typeface="Arial" charset="0"/>
            </a:endParaRPr>
          </a:p>
          <a:p>
            <a:pPr algn="just" fontAlgn="auto">
              <a:spcBef>
                <a:spcPts val="0"/>
              </a:spcBef>
              <a:spcAft>
                <a:spcPts val="0"/>
              </a:spcAft>
              <a:buClr>
                <a:srgbClr val="0030C9"/>
              </a:buClr>
              <a:defRPr/>
            </a:pPr>
            <a:endParaRPr lang="en-US" sz="2200" b="1" i="1" dirty="0">
              <a:solidFill>
                <a:srgbClr val="0030C9"/>
              </a:solidFill>
              <a:latin typeface="+mj-lt"/>
            </a:endParaRPr>
          </a:p>
          <a:p>
            <a:pPr algn="just" fontAlgn="auto">
              <a:spcBef>
                <a:spcPts val="0"/>
              </a:spcBef>
              <a:spcAft>
                <a:spcPts val="0"/>
              </a:spcAft>
              <a:buClr>
                <a:srgbClr val="0030C9"/>
              </a:buClr>
              <a:defRPr/>
            </a:pPr>
            <a:endParaRPr lang="en-US" sz="2200" b="1" i="1" dirty="0">
              <a:solidFill>
                <a:srgbClr val="0030C9"/>
              </a:solidFill>
              <a:latin typeface="+mj-lt"/>
            </a:endParaRPr>
          </a:p>
          <a:p>
            <a:pPr algn="just" fontAlgn="auto">
              <a:spcBef>
                <a:spcPts val="0"/>
              </a:spcBef>
              <a:spcAft>
                <a:spcPts val="0"/>
              </a:spcAft>
              <a:buClr>
                <a:srgbClr val="0030C9"/>
              </a:buClr>
              <a:defRPr/>
            </a:pPr>
            <a:endParaRPr lang="en-US" sz="2200" b="1" i="1" dirty="0">
              <a:solidFill>
                <a:srgbClr val="0030C9"/>
              </a:solidFill>
              <a:latin typeface="+mj-lt"/>
            </a:endParaRPr>
          </a:p>
          <a:p>
            <a:pPr algn="just" fontAlgn="auto">
              <a:spcBef>
                <a:spcPts val="0"/>
              </a:spcBef>
              <a:spcAft>
                <a:spcPts val="0"/>
              </a:spcAft>
              <a:buClr>
                <a:srgbClr val="0030C9"/>
              </a:buClr>
              <a:defRPr/>
            </a:pPr>
            <a:endParaRPr lang="en-US" sz="2200" b="1" i="1" dirty="0">
              <a:solidFill>
                <a:srgbClr val="0030C9"/>
              </a:solidFill>
              <a:latin typeface="+mj-lt"/>
            </a:endParaRPr>
          </a:p>
          <a:p>
            <a:pPr algn="just" fontAlgn="auto">
              <a:spcBef>
                <a:spcPts val="0"/>
              </a:spcBef>
              <a:spcAft>
                <a:spcPts val="0"/>
              </a:spcAft>
              <a:buClr>
                <a:srgbClr val="0030C9"/>
              </a:buClr>
              <a:defRPr/>
            </a:pPr>
            <a:endParaRPr lang="en-US" sz="2200" b="1" i="1" dirty="0">
              <a:solidFill>
                <a:srgbClr val="0030C9"/>
              </a:solidFill>
              <a:latin typeface="+mj-lt"/>
            </a:endParaRPr>
          </a:p>
          <a:p>
            <a:pPr algn="just" fontAlgn="auto">
              <a:spcBef>
                <a:spcPts val="0"/>
              </a:spcBef>
              <a:spcAft>
                <a:spcPts val="0"/>
              </a:spcAft>
              <a:buClr>
                <a:srgbClr val="0030C9"/>
              </a:buClr>
              <a:defRPr/>
            </a:pPr>
            <a:endParaRPr lang="en-US" sz="2200" b="1" i="1" dirty="0">
              <a:solidFill>
                <a:srgbClr val="0030C9"/>
              </a:solidFill>
              <a:latin typeface="+mj-lt"/>
            </a:endParaRPr>
          </a:p>
          <a:p>
            <a:pPr algn="just" fontAlgn="auto">
              <a:spcBef>
                <a:spcPts val="0"/>
              </a:spcBef>
              <a:spcAft>
                <a:spcPts val="0"/>
              </a:spcAft>
              <a:buClr>
                <a:srgbClr val="0030C9"/>
              </a:buClr>
              <a:defRPr/>
            </a:pPr>
            <a:endParaRPr lang="en-US" sz="2200" b="1" i="1" dirty="0">
              <a:solidFill>
                <a:srgbClr val="0030C9"/>
              </a:solidFill>
              <a:latin typeface="+mj-lt"/>
            </a:endParaRPr>
          </a:p>
          <a:p>
            <a:pPr algn="just" fontAlgn="auto">
              <a:spcBef>
                <a:spcPts val="0"/>
              </a:spcBef>
              <a:spcAft>
                <a:spcPts val="0"/>
              </a:spcAft>
              <a:buClr>
                <a:srgbClr val="0030C9"/>
              </a:buClr>
              <a:defRPr/>
            </a:pPr>
            <a:endParaRPr lang="en-US" sz="2200" b="1" i="1" dirty="0">
              <a:solidFill>
                <a:srgbClr val="0030C9"/>
              </a:solidFill>
              <a:latin typeface="+mj-lt"/>
            </a:endParaRPr>
          </a:p>
          <a:p>
            <a:pPr algn="just" fontAlgn="auto">
              <a:spcBef>
                <a:spcPts val="0"/>
              </a:spcBef>
              <a:spcAft>
                <a:spcPts val="0"/>
              </a:spcAft>
              <a:buClr>
                <a:srgbClr val="0030C9"/>
              </a:buClr>
              <a:defRPr/>
            </a:pPr>
            <a:endParaRPr lang="en-US" sz="2200" b="1" i="1" dirty="0">
              <a:solidFill>
                <a:srgbClr val="0030C9"/>
              </a:solidFill>
              <a:latin typeface="+mj-lt"/>
            </a:endParaRPr>
          </a:p>
          <a:p>
            <a:pPr algn="just" fontAlgn="auto">
              <a:spcBef>
                <a:spcPts val="0"/>
              </a:spcBef>
              <a:spcAft>
                <a:spcPts val="0"/>
              </a:spcAft>
              <a:buClr>
                <a:srgbClr val="0030C9"/>
              </a:buClr>
              <a:defRPr/>
            </a:pPr>
            <a:endParaRPr lang="en-US" sz="2200" b="1" i="1" dirty="0">
              <a:solidFill>
                <a:srgbClr val="0030C9"/>
              </a:solidFill>
              <a:latin typeface="+mj-lt"/>
            </a:endParaRPr>
          </a:p>
          <a:p>
            <a:pPr algn="just" fontAlgn="auto">
              <a:spcBef>
                <a:spcPts val="0"/>
              </a:spcBef>
              <a:spcAft>
                <a:spcPts val="0"/>
              </a:spcAft>
              <a:buClr>
                <a:srgbClr val="0030C9"/>
              </a:buClr>
              <a:defRPr/>
            </a:pPr>
            <a:endParaRPr lang="en-US" sz="2200" b="1" i="1" dirty="0">
              <a:solidFill>
                <a:srgbClr val="0030C9"/>
              </a:solidFill>
              <a:latin typeface="+mj-lt"/>
            </a:endParaRPr>
          </a:p>
          <a:p>
            <a:pPr algn="just" fontAlgn="auto">
              <a:spcBef>
                <a:spcPts val="0"/>
              </a:spcBef>
              <a:spcAft>
                <a:spcPts val="0"/>
              </a:spcAft>
              <a:buClr>
                <a:srgbClr val="0030C9"/>
              </a:buClr>
              <a:defRPr/>
            </a:pPr>
            <a:endParaRPr lang="en-US" sz="2200" b="1" i="1" dirty="0">
              <a:solidFill>
                <a:srgbClr val="0030C9"/>
              </a:solidFill>
              <a:latin typeface="+mj-lt"/>
            </a:endParaRPr>
          </a:p>
          <a:p>
            <a:pPr algn="just" fontAlgn="auto">
              <a:spcBef>
                <a:spcPts val="0"/>
              </a:spcBef>
              <a:spcAft>
                <a:spcPts val="0"/>
              </a:spcAft>
              <a:buClr>
                <a:srgbClr val="0030C9"/>
              </a:buClr>
              <a:defRPr/>
            </a:pPr>
            <a:endParaRPr lang="en-US" sz="2200" b="1" i="1" dirty="0">
              <a:solidFill>
                <a:srgbClr val="0030C9"/>
              </a:solidFill>
              <a:latin typeface="+mj-lt"/>
            </a:endParaRPr>
          </a:p>
          <a:p>
            <a:pPr algn="just" fontAlgn="auto">
              <a:spcBef>
                <a:spcPts val="0"/>
              </a:spcBef>
              <a:spcAft>
                <a:spcPts val="0"/>
              </a:spcAft>
              <a:buClr>
                <a:srgbClr val="0030C9"/>
              </a:buClr>
              <a:defRPr/>
            </a:pPr>
            <a:endParaRPr lang="en-US" sz="2200" b="1" i="1" dirty="0">
              <a:solidFill>
                <a:srgbClr val="0030C9"/>
              </a:solidFill>
              <a:latin typeface="+mj-lt"/>
            </a:endParaRPr>
          </a:p>
        </p:txBody>
      </p:sp>
      <p:sp useBgFill="1">
        <p:nvSpPr>
          <p:cNvPr id="4" name="Rectangle 3">
            <a:extLst>
              <a:ext uri="{FF2B5EF4-FFF2-40B4-BE49-F238E27FC236}">
                <a16:creationId xmlns:a16="http://schemas.microsoft.com/office/drawing/2014/main" id="{013F1501-E814-4ECF-8E25-777F7184D9E6}"/>
              </a:ext>
            </a:extLst>
          </p:cNvPr>
          <p:cNvSpPr txBox="1">
            <a:spLocks noChangeArrowheads="1"/>
          </p:cNvSpPr>
          <p:nvPr/>
        </p:nvSpPr>
        <p:spPr>
          <a:xfrm>
            <a:off x="-36513" y="1772816"/>
            <a:ext cx="5616576" cy="2808287"/>
          </a:xfrm>
          <a:prstGeom prst="rect">
            <a:avLst/>
          </a:prstGeom>
        </p:spPr>
        <p:txBody>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fontAlgn="auto">
              <a:spcAft>
                <a:spcPts val="0"/>
              </a:spcAft>
              <a:defRPr/>
            </a:pPr>
            <a:r>
              <a:rPr lang="el-GR" sz="1800" dirty="0">
                <a:latin typeface="Cambria" pitchFamily="18" charset="0"/>
              </a:rPr>
              <a:t>Πρωτόνια με μεγάλες ενέργειες </a:t>
            </a:r>
            <a:r>
              <a:rPr lang="en-US" sz="1800" dirty="0">
                <a:latin typeface="Cambria" pitchFamily="18" charset="0"/>
              </a:rPr>
              <a:t>(&gt;30 MeV) </a:t>
            </a:r>
            <a:r>
              <a:rPr lang="el-GR" sz="1800" dirty="0">
                <a:latin typeface="Cambria" pitchFamily="18" charset="0"/>
              </a:rPr>
              <a:t>αποτελούν κίνδυνο για την υγεία των αστροναυτών</a:t>
            </a:r>
            <a:r>
              <a:rPr lang="en-US" sz="1800" dirty="0">
                <a:latin typeface="Cambria" pitchFamily="18" charset="0"/>
              </a:rPr>
              <a:t>.</a:t>
            </a:r>
          </a:p>
          <a:p>
            <a:pPr marL="91440" indent="0" algn="just" fontAlgn="auto">
              <a:spcAft>
                <a:spcPts val="0"/>
              </a:spcAft>
              <a:buFont typeface="Wingdings"/>
              <a:buNone/>
              <a:defRPr/>
            </a:pPr>
            <a:r>
              <a:rPr lang="en-US" sz="1800" b="1" dirty="0">
                <a:latin typeface="Cambria" pitchFamily="18" charset="0"/>
              </a:rPr>
              <a:t>Deterministic (early) Effects: </a:t>
            </a:r>
            <a:r>
              <a:rPr lang="el-GR" sz="1800" dirty="0">
                <a:latin typeface="Cambria" pitchFamily="18" charset="0"/>
              </a:rPr>
              <a:t>Λόγω έκθεσης σε μεγάλη δόση ακτινοβολίας για περιορισμένο χρόνο (κυμαίνεται από έλλειψη μαλλιών, ναυτία, οξεία νόσος, θάνατος)</a:t>
            </a:r>
            <a:r>
              <a:rPr lang="en-US" sz="1800" dirty="0">
                <a:latin typeface="Cambria" pitchFamily="18" charset="0"/>
              </a:rPr>
              <a:t> .</a:t>
            </a:r>
          </a:p>
          <a:p>
            <a:pPr marL="91440" indent="0" algn="just" fontAlgn="auto">
              <a:spcAft>
                <a:spcPts val="0"/>
              </a:spcAft>
              <a:buFont typeface="Wingdings"/>
              <a:buNone/>
              <a:defRPr/>
            </a:pPr>
            <a:r>
              <a:rPr lang="en-US" sz="1800" b="1" dirty="0">
                <a:latin typeface="Cambria" pitchFamily="18" charset="0"/>
              </a:rPr>
              <a:t>Stochastic (late) Effects:</a:t>
            </a:r>
            <a:r>
              <a:rPr lang="el-GR" sz="1800" dirty="0">
                <a:latin typeface="Cambria" pitchFamily="18" charset="0"/>
              </a:rPr>
              <a:t> Λόγω της ακτινοβολίας, τυχαίες αλλαγές στο</a:t>
            </a:r>
            <a:r>
              <a:rPr lang="en-US" sz="1800" dirty="0">
                <a:latin typeface="Cambria" pitchFamily="18" charset="0"/>
              </a:rPr>
              <a:t> DNA </a:t>
            </a:r>
            <a:r>
              <a:rPr lang="el-GR" sz="1800" dirty="0">
                <a:latin typeface="Cambria" pitchFamily="18" charset="0"/>
              </a:rPr>
              <a:t>μοριακό επίπεδο (καρκίνος).</a:t>
            </a:r>
            <a:endParaRPr lang="en-US" sz="1800" dirty="0">
              <a:latin typeface="Cambria" pitchFamily="18" charset="0"/>
            </a:endParaRPr>
          </a:p>
        </p:txBody>
      </p:sp>
      <p:sp useBgFill="1">
        <p:nvSpPr>
          <p:cNvPr id="10245" name="Rectangle 3">
            <a:extLst>
              <a:ext uri="{FF2B5EF4-FFF2-40B4-BE49-F238E27FC236}">
                <a16:creationId xmlns:a16="http://schemas.microsoft.com/office/drawing/2014/main" id="{E1BBF8C1-3518-4CF3-82FE-15C8BD02F7E8}"/>
              </a:ext>
            </a:extLst>
          </p:cNvPr>
          <p:cNvSpPr txBox="1">
            <a:spLocks noChangeArrowheads="1"/>
          </p:cNvSpPr>
          <p:nvPr/>
        </p:nvSpPr>
        <p:spPr bwMode="auto">
          <a:xfrm>
            <a:off x="-36513" y="4581128"/>
            <a:ext cx="5616576" cy="1989138"/>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600"/>
              </a:spcBef>
              <a:buClr>
                <a:schemeClr val="accent1"/>
              </a:buClr>
              <a:buSzPct val="70000"/>
              <a:buFont typeface="Wingdings" panose="05000000000000000000" pitchFamily="2" charset="2"/>
              <a:buChar char=""/>
            </a:pPr>
            <a:r>
              <a:rPr lang="el-GR" altLang="el-GR" dirty="0">
                <a:latin typeface="Cambria" panose="02040503050406030204" pitchFamily="18" charset="0"/>
              </a:rPr>
              <a:t>Τα </a:t>
            </a:r>
            <a:r>
              <a:rPr lang="en-US" altLang="el-GR" dirty="0">
                <a:latin typeface="Cambria" panose="02040503050406030204" pitchFamily="18" charset="0"/>
              </a:rPr>
              <a:t>SEP </a:t>
            </a:r>
            <a:r>
              <a:rPr lang="el-GR" altLang="el-GR" dirty="0">
                <a:latin typeface="Cambria" panose="02040503050406030204" pitchFamily="18" charset="0"/>
              </a:rPr>
              <a:t>φτάνουν σε ύψη αερομεταφορών και </a:t>
            </a:r>
            <a:r>
              <a:rPr lang="el-GR" altLang="el-GR" b="1" dirty="0">
                <a:latin typeface="Cambria" panose="02040503050406030204" pitchFamily="18" charset="0"/>
              </a:rPr>
              <a:t>αποτελούν πρόβλημα για την ανθρώπινη υγεία καθώς η </a:t>
            </a:r>
            <a:r>
              <a:rPr lang="el-GR" altLang="el-GR" b="1" dirty="0" err="1">
                <a:latin typeface="Cambria" panose="02040503050406030204" pitchFamily="18" charset="0"/>
              </a:rPr>
              <a:t>ληφθείσα</a:t>
            </a:r>
            <a:r>
              <a:rPr lang="el-GR" altLang="el-GR" b="1" dirty="0">
                <a:latin typeface="Cambria" panose="02040503050406030204" pitchFamily="18" charset="0"/>
              </a:rPr>
              <a:t> δόση ακτινοβολίας μπορεί να αυξηθεί</a:t>
            </a:r>
            <a:r>
              <a:rPr lang="el-GR" altLang="el-GR" dirty="0">
                <a:latin typeface="Cambria" panose="02040503050406030204" pitchFamily="18" charset="0"/>
              </a:rPr>
              <a:t>. Αυτό ιδιαίτερα αφορά </a:t>
            </a:r>
            <a:r>
              <a:rPr lang="el-GR" altLang="el-GR" b="1" dirty="0">
                <a:latin typeface="Cambria" panose="02040503050406030204" pitchFamily="18" charset="0"/>
              </a:rPr>
              <a:t>σε πτήσεις σε υψηλά πλάτη (</a:t>
            </a:r>
            <a:r>
              <a:rPr lang="en-US" altLang="el-GR" b="1" dirty="0">
                <a:latin typeface="Cambria" panose="02040503050406030204" pitchFamily="18" charset="0"/>
              </a:rPr>
              <a:t>50°N) </a:t>
            </a:r>
            <a:r>
              <a:rPr lang="el-GR" altLang="el-GR" b="1" dirty="0">
                <a:latin typeface="Cambria" panose="02040503050406030204" pitchFamily="18" charset="0"/>
              </a:rPr>
              <a:t>και πολικές διαδρομές </a:t>
            </a:r>
            <a:r>
              <a:rPr lang="en-US" altLang="el-GR" b="1" dirty="0">
                <a:latin typeface="Cambria" panose="02040503050406030204" pitchFamily="18" charset="0"/>
              </a:rPr>
              <a:t>(&gt; 78°N).</a:t>
            </a:r>
            <a:r>
              <a:rPr lang="en-US" altLang="el-GR" dirty="0">
                <a:latin typeface="Cambria" panose="02040503050406030204" pitchFamily="18" charset="0"/>
              </a:rPr>
              <a:t> </a:t>
            </a:r>
            <a:r>
              <a:rPr lang="el-GR" altLang="el-GR" dirty="0">
                <a:latin typeface="Cambria" panose="02040503050406030204" pitchFamily="18" charset="0"/>
              </a:rPr>
              <a:t>Για την εμπορική αεροπλοΐα</a:t>
            </a:r>
            <a:r>
              <a:rPr lang="en-US" altLang="el-GR" dirty="0">
                <a:latin typeface="Cambria" panose="02040503050406030204" pitchFamily="18" charset="0"/>
              </a:rPr>
              <a:t>, </a:t>
            </a:r>
            <a:r>
              <a:rPr lang="el-GR" altLang="el-GR" b="1" dirty="0">
                <a:latin typeface="Cambria" panose="02040503050406030204" pitchFamily="18" charset="0"/>
              </a:rPr>
              <a:t>κίνδυνος για ‘συχνούς επιβάτες’ και ιδιαίτερα για το πλήρωμα.</a:t>
            </a:r>
            <a:endParaRPr lang="en-US" altLang="el-GR" b="1" dirty="0">
              <a:latin typeface="Cambria" panose="02040503050406030204" pitchFamily="18" charset="0"/>
            </a:endParaRPr>
          </a:p>
        </p:txBody>
      </p:sp>
      <p:pic>
        <p:nvPicPr>
          <p:cNvPr id="8" name="Picture 17" descr="DC8airplane.pct                                                0002A3E5Tinker                         ABA78158:">
            <a:extLst>
              <a:ext uri="{FF2B5EF4-FFF2-40B4-BE49-F238E27FC236}">
                <a16:creationId xmlns:a16="http://schemas.microsoft.com/office/drawing/2014/main" id="{420C6831-C023-47E2-ABD4-37B876FDB334}"/>
              </a:ext>
            </a:extLst>
          </p:cNvPr>
          <p:cNvPicPr>
            <a:picLocks noChangeAspect="1" noChangeArrowheads="1"/>
          </p:cNvPicPr>
          <p:nvPr/>
        </p:nvPicPr>
        <p:blipFill>
          <a:blip r:embed="rId3"/>
          <a:srcRect/>
          <a:stretch>
            <a:fillRect/>
          </a:stretch>
        </p:blipFill>
        <p:spPr bwMode="auto">
          <a:xfrm>
            <a:off x="5795963" y="5518150"/>
            <a:ext cx="2916237" cy="1079500"/>
          </a:xfrm>
          <a:prstGeom prst="rect">
            <a:avLst/>
          </a:prstGeom>
          <a:noFill/>
          <a:effectLst>
            <a:outerShdw dist="99190" dir="19211666" algn="ctr" rotWithShape="0">
              <a:schemeClr val="bg2">
                <a:alpha val="50000"/>
              </a:schemeClr>
            </a:outerShdw>
          </a:effectLst>
        </p:spPr>
      </p:pic>
      <p:pic>
        <p:nvPicPr>
          <p:cNvPr id="9" name="Picture 9" descr="closeupspace.pct                                               0002A3E5Tinker                         ABA78158:">
            <a:extLst>
              <a:ext uri="{FF2B5EF4-FFF2-40B4-BE49-F238E27FC236}">
                <a16:creationId xmlns:a16="http://schemas.microsoft.com/office/drawing/2014/main" id="{EEF247DD-C160-42DA-BBB8-E6FFBF0621DF}"/>
              </a:ext>
            </a:extLst>
          </p:cNvPr>
          <p:cNvPicPr>
            <a:picLocks noChangeAspect="1" noChangeArrowheads="1"/>
          </p:cNvPicPr>
          <p:nvPr/>
        </p:nvPicPr>
        <p:blipFill>
          <a:blip r:embed="rId4"/>
          <a:srcRect/>
          <a:stretch>
            <a:fillRect/>
          </a:stretch>
        </p:blipFill>
        <p:spPr bwMode="auto">
          <a:xfrm>
            <a:off x="5940425" y="1916113"/>
            <a:ext cx="2592388" cy="2819400"/>
          </a:xfrm>
          <a:prstGeom prst="rect">
            <a:avLst/>
          </a:prstGeom>
          <a:noFill/>
          <a:effectLst>
            <a:outerShdw dist="99190" dir="19211666" algn="ctr" rotWithShape="0">
              <a:schemeClr val="bg2">
                <a:alpha val="50000"/>
              </a:schemeClr>
            </a:outerShdw>
          </a:effectLst>
        </p:spPr>
      </p:pic>
      <p:sp>
        <p:nvSpPr>
          <p:cNvPr id="10248" name="10 - TextBox">
            <a:extLst>
              <a:ext uri="{FF2B5EF4-FFF2-40B4-BE49-F238E27FC236}">
                <a16:creationId xmlns:a16="http://schemas.microsoft.com/office/drawing/2014/main" id="{3B13DE63-A872-4127-A3A8-B7C53D980D07}"/>
              </a:ext>
            </a:extLst>
          </p:cNvPr>
          <p:cNvSpPr txBox="1">
            <a:spLocks noChangeArrowheads="1"/>
          </p:cNvSpPr>
          <p:nvPr/>
        </p:nvSpPr>
        <p:spPr bwMode="auto">
          <a:xfrm>
            <a:off x="179388" y="908050"/>
            <a:ext cx="896461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l-GR" sz="2400" b="1" i="1">
                <a:solidFill>
                  <a:srgbClr val="FF0000"/>
                </a:solidFill>
              </a:rPr>
              <a:t>Malandraki and Crosby, </a:t>
            </a:r>
            <a:r>
              <a:rPr lang="en-US" altLang="el-GR" sz="2400" b="1">
                <a:solidFill>
                  <a:srgbClr val="FF0000"/>
                </a:solidFill>
              </a:rPr>
              <a:t>Springer Book, ASSL,</a:t>
            </a:r>
            <a:r>
              <a:rPr lang="en-US" altLang="el-GR" sz="2400" b="1" i="1">
                <a:solidFill>
                  <a:srgbClr val="FF0000"/>
                </a:solidFill>
              </a:rPr>
              <a:t> 2018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150" name="22 - Ορθογώνιο">
            <a:extLst>
              <a:ext uri="{FF2B5EF4-FFF2-40B4-BE49-F238E27FC236}">
                <a16:creationId xmlns:a16="http://schemas.microsoft.com/office/drawing/2014/main" id="{EF2CB511-5335-41A4-94F7-8AEF6C23DF7F}"/>
              </a:ext>
            </a:extLst>
          </p:cNvPr>
          <p:cNvSpPr>
            <a:spLocks noChangeArrowheads="1"/>
          </p:cNvSpPr>
          <p:nvPr/>
        </p:nvSpPr>
        <p:spPr bwMode="auto">
          <a:xfrm>
            <a:off x="0" y="1989138"/>
            <a:ext cx="9396413" cy="3000375"/>
          </a:xfrm>
          <a:prstGeom prst="rect">
            <a:avLst/>
          </a:prstGeom>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buFont typeface="Arial" charset="0"/>
              <a:buChar char="•"/>
              <a:defRPr/>
            </a:pPr>
            <a:r>
              <a:rPr lang="en-US" altLang="en-US" sz="2100" b="1" dirty="0">
                <a:solidFill>
                  <a:srgbClr val="FF0000"/>
                </a:solidFill>
                <a:latin typeface="+mj-lt"/>
              </a:rPr>
              <a:t> Olga </a:t>
            </a:r>
            <a:r>
              <a:rPr lang="en-US" altLang="en-US" sz="2100" b="1" dirty="0" err="1">
                <a:solidFill>
                  <a:srgbClr val="FF0000"/>
                </a:solidFill>
                <a:latin typeface="+mj-lt"/>
              </a:rPr>
              <a:t>Malandraki</a:t>
            </a:r>
            <a:r>
              <a:rPr lang="en-US" altLang="en-US" sz="2100" b="1" dirty="0">
                <a:solidFill>
                  <a:srgbClr val="FF0000"/>
                </a:solidFill>
                <a:latin typeface="+mj-lt"/>
              </a:rPr>
              <a:t> </a:t>
            </a:r>
            <a:r>
              <a:rPr lang="en-US" altLang="en-US" sz="2100" b="1" dirty="0">
                <a:solidFill>
                  <a:srgbClr val="0000FF"/>
                </a:solidFill>
                <a:latin typeface="+mj-lt"/>
              </a:rPr>
              <a:t>(National Observatory of Athens, NOA</a:t>
            </a:r>
            <a:r>
              <a:rPr lang="el-GR" altLang="en-US" sz="2100" b="1" dirty="0">
                <a:solidFill>
                  <a:srgbClr val="0000FF"/>
                </a:solidFill>
                <a:latin typeface="+mj-lt"/>
              </a:rPr>
              <a:t>, </a:t>
            </a:r>
            <a:r>
              <a:rPr lang="en-US" altLang="en-US" sz="2100" b="1" dirty="0">
                <a:solidFill>
                  <a:srgbClr val="FF0000"/>
                </a:solidFill>
                <a:latin typeface="+mj-lt"/>
              </a:rPr>
              <a:t>Greece</a:t>
            </a:r>
            <a:r>
              <a:rPr lang="en-US" altLang="en-US" sz="2100" b="1" dirty="0">
                <a:solidFill>
                  <a:srgbClr val="0000FF"/>
                </a:solidFill>
                <a:latin typeface="+mj-lt"/>
              </a:rPr>
              <a:t>) </a:t>
            </a:r>
            <a:r>
              <a:rPr lang="el-GR" altLang="en-US" sz="2100" b="1" dirty="0">
                <a:solidFill>
                  <a:srgbClr val="0000FF"/>
                </a:solidFill>
                <a:latin typeface="+mn-lt"/>
              </a:rPr>
              <a:t>Συντονίστρια</a:t>
            </a:r>
            <a:r>
              <a:rPr lang="en-US" altLang="en-US" sz="2100" b="1" dirty="0">
                <a:solidFill>
                  <a:srgbClr val="0000FF"/>
                </a:solidFill>
                <a:latin typeface="+mn-lt"/>
              </a:rPr>
              <a:t> </a:t>
            </a:r>
            <a:r>
              <a:rPr lang="en-US" altLang="en-US" sz="2100" b="1" dirty="0">
                <a:solidFill>
                  <a:srgbClr val="0000FF"/>
                </a:solidFill>
                <a:latin typeface="+mj-lt"/>
              </a:rPr>
              <a:t> </a:t>
            </a:r>
            <a:endParaRPr lang="el-GR" altLang="en-US" sz="2100" b="1" dirty="0">
              <a:solidFill>
                <a:srgbClr val="0000FF"/>
              </a:solidFill>
              <a:latin typeface="+mj-lt"/>
            </a:endParaRPr>
          </a:p>
          <a:p>
            <a:pPr algn="just" eaLnBrk="1" hangingPunct="1">
              <a:buFont typeface="Arial" charset="0"/>
              <a:buChar char="•"/>
              <a:defRPr/>
            </a:pPr>
            <a:r>
              <a:rPr lang="el-GR" altLang="en-US" sz="2100" b="1" dirty="0">
                <a:solidFill>
                  <a:srgbClr val="FF3300"/>
                </a:solidFill>
                <a:latin typeface="+mj-lt"/>
              </a:rPr>
              <a:t> </a:t>
            </a:r>
            <a:r>
              <a:rPr lang="en-US" altLang="en-US" sz="2100" b="1" dirty="0">
                <a:solidFill>
                  <a:srgbClr val="FF3300"/>
                </a:solidFill>
                <a:latin typeface="+mj-lt"/>
              </a:rPr>
              <a:t>Ludwig Klein </a:t>
            </a:r>
            <a:r>
              <a:rPr lang="en-US" altLang="en-US" sz="2100" b="1" dirty="0">
                <a:solidFill>
                  <a:srgbClr val="0000FF"/>
                </a:solidFill>
                <a:latin typeface="+mj-lt"/>
              </a:rPr>
              <a:t>(</a:t>
            </a:r>
            <a:r>
              <a:rPr lang="en-US" altLang="en-US" sz="2100" b="1" dirty="0" err="1">
                <a:solidFill>
                  <a:srgbClr val="0000FF"/>
                </a:solidFill>
                <a:latin typeface="+mj-lt"/>
              </a:rPr>
              <a:t>Observatoire</a:t>
            </a:r>
            <a:r>
              <a:rPr lang="en-US" altLang="en-US" sz="2100" b="1" dirty="0">
                <a:solidFill>
                  <a:srgbClr val="0000FF"/>
                </a:solidFill>
                <a:latin typeface="+mj-lt"/>
              </a:rPr>
              <a:t> de Paris, OBSPARIS, </a:t>
            </a:r>
            <a:r>
              <a:rPr lang="en-US" altLang="en-US" sz="2100" b="1" dirty="0">
                <a:solidFill>
                  <a:srgbClr val="FF0000"/>
                </a:solidFill>
                <a:latin typeface="+mj-lt"/>
              </a:rPr>
              <a:t>France</a:t>
            </a:r>
            <a:r>
              <a:rPr lang="en-US" altLang="en-US" sz="2100" b="1" dirty="0">
                <a:solidFill>
                  <a:srgbClr val="0000FF"/>
                </a:solidFill>
                <a:latin typeface="+mj-lt"/>
              </a:rPr>
              <a:t>)</a:t>
            </a:r>
          </a:p>
          <a:p>
            <a:pPr algn="just" eaLnBrk="1" hangingPunct="1">
              <a:buFont typeface="Arial" charset="0"/>
              <a:buChar char="•"/>
              <a:defRPr/>
            </a:pPr>
            <a:r>
              <a:rPr lang="en-US" altLang="en-US" sz="2100" b="1" dirty="0">
                <a:solidFill>
                  <a:srgbClr val="FF3300"/>
                </a:solidFill>
                <a:latin typeface="+mj-lt"/>
              </a:rPr>
              <a:t> Rami </a:t>
            </a:r>
            <a:r>
              <a:rPr lang="en-US" altLang="en-US" sz="2100" b="1" dirty="0" err="1">
                <a:solidFill>
                  <a:srgbClr val="FF3300"/>
                </a:solidFill>
                <a:latin typeface="+mj-lt"/>
              </a:rPr>
              <a:t>Vainio</a:t>
            </a:r>
            <a:r>
              <a:rPr lang="en-US" altLang="en-US" sz="2100" b="1" dirty="0">
                <a:solidFill>
                  <a:srgbClr val="FF3300"/>
                </a:solidFill>
                <a:latin typeface="+mj-lt"/>
              </a:rPr>
              <a:t> </a:t>
            </a:r>
            <a:r>
              <a:rPr lang="en-US" altLang="en-US" sz="2100" b="1" dirty="0">
                <a:solidFill>
                  <a:srgbClr val="0000FF"/>
                </a:solidFill>
                <a:latin typeface="+mj-lt"/>
              </a:rPr>
              <a:t>(</a:t>
            </a:r>
            <a:r>
              <a:rPr lang="en-US" altLang="en-US" sz="2100" b="1" dirty="0" err="1">
                <a:solidFill>
                  <a:srgbClr val="0000FF"/>
                </a:solidFill>
                <a:latin typeface="+mj-lt"/>
              </a:rPr>
              <a:t>Turun</a:t>
            </a:r>
            <a:r>
              <a:rPr lang="en-US" altLang="en-US" sz="2100" b="1" dirty="0">
                <a:solidFill>
                  <a:srgbClr val="0000FF"/>
                </a:solidFill>
                <a:latin typeface="+mj-lt"/>
              </a:rPr>
              <a:t> </a:t>
            </a:r>
            <a:r>
              <a:rPr lang="en-US" altLang="en-US" sz="2100" b="1" dirty="0" err="1">
                <a:solidFill>
                  <a:srgbClr val="0000FF"/>
                </a:solidFill>
                <a:latin typeface="+mj-lt"/>
              </a:rPr>
              <a:t>Yliopisto</a:t>
            </a:r>
            <a:r>
              <a:rPr lang="en-US" altLang="en-US" sz="2100" b="1" dirty="0">
                <a:solidFill>
                  <a:srgbClr val="0000FF"/>
                </a:solidFill>
                <a:latin typeface="+mj-lt"/>
              </a:rPr>
              <a:t>, UTU, </a:t>
            </a:r>
            <a:r>
              <a:rPr lang="en-US" altLang="en-US" sz="2100" b="1" dirty="0">
                <a:solidFill>
                  <a:srgbClr val="FF0000"/>
                </a:solidFill>
                <a:latin typeface="+mj-lt"/>
              </a:rPr>
              <a:t>Finland</a:t>
            </a:r>
            <a:r>
              <a:rPr lang="en-US" altLang="en-US" sz="2100" b="1" dirty="0">
                <a:solidFill>
                  <a:srgbClr val="0000FF"/>
                </a:solidFill>
                <a:latin typeface="+mj-lt"/>
              </a:rPr>
              <a:t>)</a:t>
            </a:r>
          </a:p>
          <a:p>
            <a:pPr algn="just" eaLnBrk="1" hangingPunct="1">
              <a:buFont typeface="Arial" charset="0"/>
              <a:buChar char="•"/>
              <a:defRPr/>
            </a:pPr>
            <a:r>
              <a:rPr lang="en-US" altLang="en-US" sz="2100" b="1" dirty="0">
                <a:solidFill>
                  <a:srgbClr val="FF3300"/>
                </a:solidFill>
                <a:latin typeface="+mj-lt"/>
              </a:rPr>
              <a:t> </a:t>
            </a:r>
            <a:r>
              <a:rPr lang="en-US" altLang="en-US" sz="2100" b="1" dirty="0" err="1">
                <a:solidFill>
                  <a:srgbClr val="FF3300"/>
                </a:solidFill>
                <a:latin typeface="+mj-lt"/>
              </a:rPr>
              <a:t>Neus</a:t>
            </a:r>
            <a:r>
              <a:rPr lang="en-US" altLang="en-US" sz="2100" b="1" dirty="0">
                <a:solidFill>
                  <a:srgbClr val="FF3300"/>
                </a:solidFill>
                <a:latin typeface="+mj-lt"/>
              </a:rPr>
              <a:t> </a:t>
            </a:r>
            <a:r>
              <a:rPr lang="en-US" altLang="en-US" sz="2100" b="1" dirty="0" err="1">
                <a:solidFill>
                  <a:srgbClr val="FF3300"/>
                </a:solidFill>
                <a:latin typeface="+mj-lt"/>
              </a:rPr>
              <a:t>Agueda</a:t>
            </a:r>
            <a:r>
              <a:rPr lang="en-US" altLang="en-US" sz="2100" b="1" dirty="0">
                <a:solidFill>
                  <a:srgbClr val="FF3300"/>
                </a:solidFill>
                <a:latin typeface="+mj-lt"/>
              </a:rPr>
              <a:t> </a:t>
            </a:r>
            <a:r>
              <a:rPr lang="en-US" altLang="en-US" sz="2100" b="1" dirty="0">
                <a:solidFill>
                  <a:srgbClr val="0000FF"/>
                </a:solidFill>
                <a:latin typeface="+mj-lt"/>
              </a:rPr>
              <a:t>(</a:t>
            </a:r>
            <a:r>
              <a:rPr lang="en-US" altLang="en-US" sz="2100" b="1" dirty="0" err="1">
                <a:solidFill>
                  <a:srgbClr val="0000FF"/>
                </a:solidFill>
                <a:latin typeface="+mj-lt"/>
              </a:rPr>
              <a:t>Universitat</a:t>
            </a:r>
            <a:r>
              <a:rPr lang="en-US" altLang="en-US" sz="2100" b="1" dirty="0">
                <a:solidFill>
                  <a:srgbClr val="0000FF"/>
                </a:solidFill>
                <a:latin typeface="+mj-lt"/>
              </a:rPr>
              <a:t> de Barcelona, UB, </a:t>
            </a:r>
            <a:r>
              <a:rPr lang="en-US" altLang="en-US" sz="2100" b="1" dirty="0">
                <a:solidFill>
                  <a:srgbClr val="FF0000"/>
                </a:solidFill>
                <a:latin typeface="+mj-lt"/>
              </a:rPr>
              <a:t>Spain</a:t>
            </a:r>
            <a:r>
              <a:rPr lang="en-US" altLang="en-US" sz="2100" b="1" dirty="0">
                <a:solidFill>
                  <a:srgbClr val="0000FF"/>
                </a:solidFill>
                <a:latin typeface="+mj-lt"/>
              </a:rPr>
              <a:t>)</a:t>
            </a:r>
          </a:p>
          <a:p>
            <a:pPr algn="just" eaLnBrk="1" hangingPunct="1">
              <a:buFont typeface="Arial" charset="0"/>
              <a:buChar char="•"/>
              <a:defRPr/>
            </a:pPr>
            <a:r>
              <a:rPr lang="en-US" altLang="en-US" sz="2100" b="1" dirty="0">
                <a:solidFill>
                  <a:srgbClr val="FF3300"/>
                </a:solidFill>
                <a:latin typeface="+mj-lt"/>
              </a:rPr>
              <a:t> Marlon Nunez </a:t>
            </a:r>
            <a:r>
              <a:rPr lang="en-US" altLang="en-US" sz="2100" b="1" dirty="0">
                <a:solidFill>
                  <a:srgbClr val="0000FF"/>
                </a:solidFill>
                <a:latin typeface="+mj-lt"/>
              </a:rPr>
              <a:t>(Universidad de Malaga, UMA, </a:t>
            </a:r>
            <a:r>
              <a:rPr lang="en-US" altLang="en-US" sz="2100" b="1" dirty="0">
                <a:solidFill>
                  <a:srgbClr val="FF0000"/>
                </a:solidFill>
                <a:latin typeface="+mj-lt"/>
              </a:rPr>
              <a:t>Spain</a:t>
            </a:r>
            <a:r>
              <a:rPr lang="en-US" altLang="en-US" sz="2100" b="1" dirty="0">
                <a:solidFill>
                  <a:srgbClr val="0000FF"/>
                </a:solidFill>
                <a:latin typeface="+mj-lt"/>
              </a:rPr>
              <a:t>)</a:t>
            </a:r>
          </a:p>
          <a:p>
            <a:pPr algn="just" eaLnBrk="1" hangingPunct="1">
              <a:buFont typeface="Arial" charset="0"/>
              <a:buChar char="•"/>
              <a:defRPr/>
            </a:pPr>
            <a:r>
              <a:rPr lang="en-US" altLang="en-US" sz="2100" b="1" dirty="0">
                <a:solidFill>
                  <a:srgbClr val="FF3300"/>
                </a:solidFill>
                <a:latin typeface="+mj-lt"/>
              </a:rPr>
              <a:t> Bernd Heber</a:t>
            </a:r>
            <a:r>
              <a:rPr lang="en-US" altLang="en-US" sz="2100" b="1" dirty="0">
                <a:solidFill>
                  <a:srgbClr val="0000FF"/>
                </a:solidFill>
                <a:latin typeface="+mj-lt"/>
              </a:rPr>
              <a:t> (</a:t>
            </a:r>
            <a:r>
              <a:rPr lang="en-US" altLang="en-US" sz="2100" b="1" dirty="0" err="1">
                <a:solidFill>
                  <a:srgbClr val="0000FF"/>
                </a:solidFill>
                <a:latin typeface="+mj-lt"/>
              </a:rPr>
              <a:t>Cristian-Albrechts-Universitaet</a:t>
            </a:r>
            <a:r>
              <a:rPr lang="en-US" altLang="en-US" sz="2100" b="1" dirty="0">
                <a:solidFill>
                  <a:srgbClr val="0000FF"/>
                </a:solidFill>
                <a:latin typeface="+mj-lt"/>
              </a:rPr>
              <a:t> </a:t>
            </a:r>
            <a:r>
              <a:rPr lang="en-US" altLang="en-US" sz="2100" b="1" dirty="0" err="1">
                <a:solidFill>
                  <a:srgbClr val="0000FF"/>
                </a:solidFill>
                <a:latin typeface="+mj-lt"/>
              </a:rPr>
              <a:t>zu</a:t>
            </a:r>
            <a:r>
              <a:rPr lang="en-US" altLang="en-US" sz="2100" b="1" dirty="0">
                <a:solidFill>
                  <a:srgbClr val="0000FF"/>
                </a:solidFill>
                <a:latin typeface="+mj-lt"/>
              </a:rPr>
              <a:t> Kiel, CAU, </a:t>
            </a:r>
            <a:r>
              <a:rPr lang="en-US" altLang="en-US" sz="2100" b="1" dirty="0">
                <a:solidFill>
                  <a:srgbClr val="FF0000"/>
                </a:solidFill>
                <a:latin typeface="+mj-lt"/>
              </a:rPr>
              <a:t>Germany</a:t>
            </a:r>
            <a:r>
              <a:rPr lang="en-US" altLang="en-US" sz="2100" b="1" dirty="0">
                <a:solidFill>
                  <a:srgbClr val="0000FF"/>
                </a:solidFill>
                <a:latin typeface="+mj-lt"/>
              </a:rPr>
              <a:t>)</a:t>
            </a:r>
          </a:p>
          <a:p>
            <a:pPr algn="just" eaLnBrk="1" hangingPunct="1">
              <a:buFont typeface="Arial" charset="0"/>
              <a:buChar char="•"/>
              <a:defRPr/>
            </a:pPr>
            <a:r>
              <a:rPr lang="en-US" altLang="en-US" sz="2100" b="1" dirty="0">
                <a:solidFill>
                  <a:srgbClr val="FF3300"/>
                </a:solidFill>
                <a:latin typeface="+mj-lt"/>
              </a:rPr>
              <a:t> Rolf </a:t>
            </a:r>
            <a:r>
              <a:rPr lang="en-US" altLang="en-US" sz="2100" b="1" dirty="0" err="1">
                <a:solidFill>
                  <a:srgbClr val="FF3300"/>
                </a:solidFill>
                <a:latin typeface="+mj-lt"/>
              </a:rPr>
              <a:t>Buetikofer</a:t>
            </a:r>
            <a:r>
              <a:rPr lang="en-US" altLang="en-US" sz="2100" b="1" dirty="0">
                <a:solidFill>
                  <a:srgbClr val="FF3300"/>
                </a:solidFill>
                <a:latin typeface="+mj-lt"/>
              </a:rPr>
              <a:t> </a:t>
            </a:r>
            <a:r>
              <a:rPr lang="en-US" altLang="en-US" sz="2100" b="1" dirty="0">
                <a:solidFill>
                  <a:srgbClr val="0000FF"/>
                </a:solidFill>
                <a:latin typeface="+mj-lt"/>
              </a:rPr>
              <a:t>(</a:t>
            </a:r>
            <a:r>
              <a:rPr lang="en-US" altLang="en-US" sz="2100" b="1" dirty="0" err="1">
                <a:solidFill>
                  <a:srgbClr val="0000FF"/>
                </a:solidFill>
                <a:latin typeface="+mj-lt"/>
              </a:rPr>
              <a:t>Universitaet</a:t>
            </a:r>
            <a:r>
              <a:rPr lang="en-US" altLang="en-US" sz="2100" b="1" dirty="0">
                <a:solidFill>
                  <a:srgbClr val="0000FF"/>
                </a:solidFill>
                <a:latin typeface="+mj-lt"/>
              </a:rPr>
              <a:t> Bern, UBERN, </a:t>
            </a:r>
            <a:r>
              <a:rPr lang="en-US" altLang="en-US" sz="2100" b="1" dirty="0">
                <a:solidFill>
                  <a:srgbClr val="FF0000"/>
                </a:solidFill>
                <a:latin typeface="+mj-lt"/>
              </a:rPr>
              <a:t>Switzerland</a:t>
            </a:r>
            <a:r>
              <a:rPr lang="en-US" altLang="en-US" sz="2100" b="1" dirty="0">
                <a:solidFill>
                  <a:srgbClr val="0000FF"/>
                </a:solidFill>
                <a:latin typeface="+mj-lt"/>
              </a:rPr>
              <a:t>)</a:t>
            </a:r>
          </a:p>
          <a:p>
            <a:pPr algn="just" eaLnBrk="1" hangingPunct="1">
              <a:buFont typeface="Arial" charset="0"/>
              <a:buChar char="•"/>
              <a:defRPr/>
            </a:pPr>
            <a:r>
              <a:rPr lang="en-US" altLang="en-US" sz="2100" b="1" dirty="0">
                <a:solidFill>
                  <a:srgbClr val="FF3300"/>
                </a:solidFill>
                <a:latin typeface="+mj-lt"/>
              </a:rPr>
              <a:t> Christos </a:t>
            </a:r>
            <a:r>
              <a:rPr lang="en-US" altLang="en-US" sz="2100" b="1" dirty="0" err="1">
                <a:solidFill>
                  <a:srgbClr val="FF3300"/>
                </a:solidFill>
                <a:latin typeface="+mj-lt"/>
              </a:rPr>
              <a:t>Sarlanis</a:t>
            </a:r>
            <a:r>
              <a:rPr lang="en-US" altLang="en-US" sz="2100" b="1" dirty="0">
                <a:solidFill>
                  <a:srgbClr val="FF3300"/>
                </a:solidFill>
                <a:latin typeface="+mj-lt"/>
              </a:rPr>
              <a:t> </a:t>
            </a:r>
            <a:r>
              <a:rPr lang="en-US" altLang="en-US" sz="2100" b="1" dirty="0">
                <a:solidFill>
                  <a:srgbClr val="0000FF"/>
                </a:solidFill>
                <a:latin typeface="+mj-lt"/>
              </a:rPr>
              <a:t>(</a:t>
            </a:r>
            <a:r>
              <a:rPr lang="en-US" altLang="en-US" sz="2100" b="1" dirty="0" err="1">
                <a:solidFill>
                  <a:srgbClr val="0000FF"/>
                </a:solidFill>
                <a:latin typeface="+mj-lt"/>
              </a:rPr>
              <a:t>ISNet</a:t>
            </a:r>
            <a:r>
              <a:rPr lang="en-US" altLang="en-US" sz="2100" b="1" dirty="0">
                <a:solidFill>
                  <a:srgbClr val="0000FF"/>
                </a:solidFill>
                <a:latin typeface="+mj-lt"/>
              </a:rPr>
              <a:t>, </a:t>
            </a:r>
            <a:r>
              <a:rPr lang="en-US" altLang="en-US" sz="2100" b="1" dirty="0">
                <a:solidFill>
                  <a:srgbClr val="FF0000"/>
                </a:solidFill>
                <a:latin typeface="+mj-lt"/>
              </a:rPr>
              <a:t>Greece</a:t>
            </a:r>
            <a:r>
              <a:rPr lang="en-US" altLang="en-US" sz="2100" b="1" dirty="0">
                <a:solidFill>
                  <a:srgbClr val="0000FF"/>
                </a:solidFill>
                <a:latin typeface="+mj-lt"/>
              </a:rPr>
              <a:t>)</a:t>
            </a:r>
          </a:p>
          <a:p>
            <a:pPr algn="just" eaLnBrk="1" hangingPunct="1">
              <a:buFont typeface="Arial" charset="0"/>
              <a:buChar char="•"/>
              <a:defRPr/>
            </a:pPr>
            <a:r>
              <a:rPr lang="en-US" altLang="en-US" sz="2100" b="1" dirty="0">
                <a:solidFill>
                  <a:srgbClr val="FF3300"/>
                </a:solidFill>
                <a:latin typeface="+mj-lt"/>
              </a:rPr>
              <a:t> Norma B. Crosby </a:t>
            </a:r>
            <a:r>
              <a:rPr lang="en-US" altLang="en-US" sz="2100" b="1" dirty="0">
                <a:solidFill>
                  <a:srgbClr val="0000FF"/>
                </a:solidFill>
                <a:latin typeface="+mj-lt"/>
              </a:rPr>
              <a:t>(Inst. </a:t>
            </a:r>
            <a:r>
              <a:rPr lang="en-US" altLang="en-US" sz="2100" b="1" dirty="0" err="1">
                <a:solidFill>
                  <a:srgbClr val="0000FF"/>
                </a:solidFill>
                <a:latin typeface="+mj-lt"/>
              </a:rPr>
              <a:t>d’Aer</a:t>
            </a:r>
            <a:r>
              <a:rPr lang="en-US" altLang="en-US" sz="2100" b="1" dirty="0">
                <a:solidFill>
                  <a:srgbClr val="0000FF"/>
                </a:solidFill>
                <a:latin typeface="+mj-lt"/>
              </a:rPr>
              <a:t>. Spat. De </a:t>
            </a:r>
            <a:r>
              <a:rPr lang="en-US" altLang="en-US" sz="2100" b="1" dirty="0" err="1">
                <a:solidFill>
                  <a:srgbClr val="0000FF"/>
                </a:solidFill>
                <a:latin typeface="+mj-lt"/>
              </a:rPr>
              <a:t>Belgique</a:t>
            </a:r>
            <a:r>
              <a:rPr lang="en-US" altLang="en-US" sz="2100" b="1" dirty="0">
                <a:solidFill>
                  <a:srgbClr val="0000FF"/>
                </a:solidFill>
                <a:latin typeface="+mj-lt"/>
              </a:rPr>
              <a:t>, IASB-BIRA, </a:t>
            </a:r>
            <a:r>
              <a:rPr lang="en-US" altLang="en-US" sz="2100" b="1" dirty="0">
                <a:solidFill>
                  <a:srgbClr val="FF0000"/>
                </a:solidFill>
                <a:latin typeface="+mj-lt"/>
              </a:rPr>
              <a:t>Belgium</a:t>
            </a:r>
            <a:r>
              <a:rPr lang="en-US" altLang="en-US" sz="2100" b="1" dirty="0">
                <a:solidFill>
                  <a:srgbClr val="0000FF"/>
                </a:solidFill>
                <a:latin typeface="+mj-lt"/>
              </a:rPr>
              <a:t>)</a:t>
            </a:r>
          </a:p>
        </p:txBody>
      </p:sp>
      <p:sp>
        <p:nvSpPr>
          <p:cNvPr id="16" name="Rectangle 2">
            <a:extLst>
              <a:ext uri="{FF2B5EF4-FFF2-40B4-BE49-F238E27FC236}">
                <a16:creationId xmlns:a16="http://schemas.microsoft.com/office/drawing/2014/main" id="{64E8F0E7-9B92-491F-84D7-C6D53E4CE60B}"/>
              </a:ext>
            </a:extLst>
          </p:cNvPr>
          <p:cNvSpPr txBox="1">
            <a:spLocks noChangeArrowheads="1"/>
          </p:cNvSpPr>
          <p:nvPr/>
        </p:nvSpPr>
        <p:spPr bwMode="auto">
          <a:xfrm>
            <a:off x="179388" y="1268413"/>
            <a:ext cx="8496300" cy="914400"/>
          </a:xfrm>
          <a:prstGeom prst="rect">
            <a:avLst/>
          </a:prstGeom>
          <a:noFill/>
          <a:ln w="9525">
            <a:noFill/>
            <a:miter lim="800000"/>
            <a:headEnd/>
            <a:tailEnd/>
          </a:ln>
        </p:spPr>
        <p:txBody>
          <a:bodyPr anchor="ctr"/>
          <a:lstStyle/>
          <a:p>
            <a:pPr algn="ctr">
              <a:defRPr/>
            </a:pPr>
            <a:r>
              <a:rPr lang="el-GR" sz="3000" b="1" dirty="0">
                <a:solidFill>
                  <a:srgbClr val="FF3300"/>
                </a:solidFill>
                <a:effectLst>
                  <a:outerShdw blurRad="38100" dist="38100" dir="2700000" algn="tl">
                    <a:srgbClr val="000000">
                      <a:alpha val="43137"/>
                    </a:srgbClr>
                  </a:outerShdw>
                </a:effectLst>
                <a:latin typeface="+mj-lt"/>
                <a:ea typeface="+mj-ea"/>
                <a:cs typeface="Calibri" pitchFamily="34" charset="0"/>
              </a:rPr>
              <a:t>Μέλη Κοινοπραξίας </a:t>
            </a:r>
            <a:endParaRPr lang="en-US" sz="3000" b="1" dirty="0">
              <a:solidFill>
                <a:srgbClr val="FF3300"/>
              </a:solidFill>
              <a:effectLst>
                <a:outerShdw blurRad="38100" dist="38100" dir="2700000" algn="tl">
                  <a:srgbClr val="000000">
                    <a:alpha val="43137"/>
                  </a:srgbClr>
                </a:outerShdw>
              </a:effectLst>
              <a:latin typeface="+mj-lt"/>
              <a:ea typeface="+mj-ea"/>
              <a:cs typeface="Calibri" pitchFamily="34" charset="0"/>
            </a:endParaRPr>
          </a:p>
        </p:txBody>
      </p:sp>
      <p:pic>
        <p:nvPicPr>
          <p:cNvPr id="11268" name="25 - Εικόνα">
            <a:extLst>
              <a:ext uri="{FF2B5EF4-FFF2-40B4-BE49-F238E27FC236}">
                <a16:creationId xmlns:a16="http://schemas.microsoft.com/office/drawing/2014/main" id="{F1525015-3E62-440A-AF6D-40E57EC8C3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3325" y="109538"/>
            <a:ext cx="15557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28 - Εικόνα">
            <a:extLst>
              <a:ext uri="{FF2B5EF4-FFF2-40B4-BE49-F238E27FC236}">
                <a16:creationId xmlns:a16="http://schemas.microsoft.com/office/drawing/2014/main" id="{DB904BD7-0786-41DF-A5C8-92F1348A75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56525" y="1052513"/>
            <a:ext cx="127952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5">
            <a:extLst>
              <a:ext uri="{FF2B5EF4-FFF2-40B4-BE49-F238E27FC236}">
                <a16:creationId xmlns:a16="http://schemas.microsoft.com/office/drawing/2014/main" id="{A43CA26F-BF23-4322-84C5-D0721839594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950" y="-26988"/>
            <a:ext cx="1828800" cy="182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3">
            <a:extLst>
              <a:ext uri="{FF2B5EF4-FFF2-40B4-BE49-F238E27FC236}">
                <a16:creationId xmlns:a16="http://schemas.microsoft.com/office/drawing/2014/main" id="{3E80F70E-2369-45F7-B167-450BA1A7CE3A}"/>
              </a:ext>
            </a:extLst>
          </p:cNvPr>
          <p:cNvSpPr>
            <a:spLocks noChangeArrowheads="1"/>
          </p:cNvSpPr>
          <p:nvPr/>
        </p:nvSpPr>
        <p:spPr bwMode="auto">
          <a:xfrm>
            <a:off x="1619250" y="-26988"/>
            <a:ext cx="5616575" cy="1476376"/>
          </a:xfrm>
          <a:prstGeom prst="rect">
            <a:avLst/>
          </a:prstGeom>
          <a:noFill/>
          <a:ln w="9525">
            <a:noFill/>
            <a:miter lim="800000"/>
            <a:headEnd/>
            <a:tailEnd/>
          </a:ln>
        </p:spPr>
        <p:txBody>
          <a:bodyPr>
            <a:spAutoFit/>
          </a:bodyPr>
          <a:lstStyle/>
          <a:p>
            <a:pPr algn="ctr">
              <a:defRPr/>
            </a:pPr>
            <a:r>
              <a:rPr lang="en-US" sz="3000" b="1" u="sng" dirty="0">
                <a:solidFill>
                  <a:srgbClr val="FF0000"/>
                </a:solidFill>
                <a:latin typeface="Arial" charset="0"/>
              </a:rPr>
              <a:t>HESPERIA</a:t>
            </a:r>
            <a:r>
              <a:rPr lang="el-GR" sz="3000" b="1" dirty="0">
                <a:solidFill>
                  <a:srgbClr val="FF0000"/>
                </a:solidFill>
                <a:latin typeface="+mj-lt"/>
                <a:cs typeface="Aharoni" pitchFamily="2" charset="-79"/>
              </a:rPr>
              <a:t>: </a:t>
            </a:r>
            <a:endParaRPr lang="en-US" sz="3000" b="1" dirty="0">
              <a:solidFill>
                <a:srgbClr val="FF0000"/>
              </a:solidFill>
              <a:latin typeface="+mj-lt"/>
              <a:cs typeface="Aharoni" pitchFamily="2" charset="-79"/>
            </a:endParaRPr>
          </a:p>
          <a:p>
            <a:pPr algn="ctr">
              <a:defRPr/>
            </a:pPr>
            <a:r>
              <a:rPr lang="en-US" sz="3000" b="1" dirty="0">
                <a:solidFill>
                  <a:srgbClr val="FF0000"/>
                </a:solidFill>
                <a:latin typeface="+mj-lt"/>
                <a:cs typeface="Aharoni" pitchFamily="2" charset="-79"/>
              </a:rPr>
              <a:t>High Energy Solar Particle Events Forecasting and Analysis  </a:t>
            </a:r>
          </a:p>
        </p:txBody>
      </p:sp>
      <p:pic>
        <p:nvPicPr>
          <p:cNvPr id="11272" name="24 - Εικόνα">
            <a:extLst>
              <a:ext uri="{FF2B5EF4-FFF2-40B4-BE49-F238E27FC236}">
                <a16:creationId xmlns:a16="http://schemas.microsoft.com/office/drawing/2014/main" id="{4BF72B25-9269-4081-BEF9-F8447A2DE4A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63975" y="5876925"/>
            <a:ext cx="12128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22" descr="aero-be-small">
            <a:extLst>
              <a:ext uri="{FF2B5EF4-FFF2-40B4-BE49-F238E27FC236}">
                <a16:creationId xmlns:a16="http://schemas.microsoft.com/office/drawing/2014/main" id="{F65ED27A-FC58-4210-9DB6-1322EABFC0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1963" y="5811838"/>
            <a:ext cx="639762"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2">
            <a:extLst>
              <a:ext uri="{FF2B5EF4-FFF2-40B4-BE49-F238E27FC236}">
                <a16:creationId xmlns:a16="http://schemas.microsoft.com/office/drawing/2014/main" id="{26BA9B9A-3947-4906-8B79-BF516D118B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59450" y="5037138"/>
            <a:ext cx="118903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3">
            <a:extLst>
              <a:ext uri="{FF2B5EF4-FFF2-40B4-BE49-F238E27FC236}">
                <a16:creationId xmlns:a16="http://schemas.microsoft.com/office/drawing/2014/main" id="{79AD44AD-88D3-4233-AB9D-3E2D07F5A6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1838" y="5102225"/>
            <a:ext cx="13716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4">
            <a:extLst>
              <a:ext uri="{FF2B5EF4-FFF2-40B4-BE49-F238E27FC236}">
                <a16:creationId xmlns:a16="http://schemas.microsoft.com/office/drawing/2014/main" id="{FD2917BB-44EB-4FF2-80AA-36FF474B84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37100" y="4941888"/>
            <a:ext cx="914400"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5">
            <a:extLst>
              <a:ext uri="{FF2B5EF4-FFF2-40B4-BE49-F238E27FC236}">
                <a16:creationId xmlns:a16="http://schemas.microsoft.com/office/drawing/2014/main" id="{E00A8EAF-1CBB-4236-9F3F-373252C668F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15213" y="4884738"/>
            <a:ext cx="1189037"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6">
            <a:extLst>
              <a:ext uri="{FF2B5EF4-FFF2-40B4-BE49-F238E27FC236}">
                <a16:creationId xmlns:a16="http://schemas.microsoft.com/office/drawing/2014/main" id="{EEB4D6C1-2601-482E-80A9-6DE473EB5D8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20900" y="6308725"/>
            <a:ext cx="13716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7">
            <a:extLst>
              <a:ext uri="{FF2B5EF4-FFF2-40B4-BE49-F238E27FC236}">
                <a16:creationId xmlns:a16="http://schemas.microsoft.com/office/drawing/2014/main" id="{24BF23C1-1FE0-432B-A323-3D9C6A55D5C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56213" y="6118225"/>
            <a:ext cx="11874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24 - Εικόνα">
            <a:extLst>
              <a:ext uri="{FF2B5EF4-FFF2-40B4-BE49-F238E27FC236}">
                <a16:creationId xmlns:a16="http://schemas.microsoft.com/office/drawing/2014/main" id="{04D2A6F8-75AF-49E3-9A25-2154966F4E35}"/>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544638" y="4937125"/>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1" name="Picture 4">
            <a:extLst>
              <a:ext uri="{FF2B5EF4-FFF2-40B4-BE49-F238E27FC236}">
                <a16:creationId xmlns:a16="http://schemas.microsoft.com/office/drawing/2014/main" id="{10EA246C-B40E-445D-BE99-30EE4320A0C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2738" y="5084763"/>
            <a:ext cx="125095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2 - Ορθογώνιο">
            <a:extLst>
              <a:ext uri="{FF2B5EF4-FFF2-40B4-BE49-F238E27FC236}">
                <a16:creationId xmlns:a16="http://schemas.microsoft.com/office/drawing/2014/main" id="{46C3EF9B-5B37-436B-98C6-F66E83F76168}"/>
              </a:ext>
            </a:extLst>
          </p:cNvPr>
          <p:cNvSpPr>
            <a:spLocks noChangeArrowheads="1"/>
          </p:cNvSpPr>
          <p:nvPr/>
        </p:nvSpPr>
        <p:spPr bwMode="auto">
          <a:xfrm>
            <a:off x="-107950" y="-26988"/>
            <a:ext cx="9792518" cy="553998"/>
          </a:xfrm>
          <a:prstGeom prst="rect">
            <a:avLst/>
          </a:prstGeom>
          <a:noFill/>
          <a:ln w="9525">
            <a:noFill/>
            <a:miter lim="800000"/>
            <a:headEnd/>
            <a:tailEnd/>
          </a:ln>
        </p:spPr>
        <p:txBody>
          <a:bodyPr wrap="square">
            <a:spAutoFit/>
          </a:bodyPr>
          <a:lstStyle/>
          <a:p>
            <a:pPr algn="ctr">
              <a:defRPr/>
            </a:pPr>
            <a:r>
              <a:rPr lang="el-GR" sz="3000" b="1" dirty="0">
                <a:solidFill>
                  <a:srgbClr val="0030C9"/>
                </a:solidFill>
                <a:latin typeface="+mj-lt"/>
                <a:cs typeface="Arial" pitchFamily="34" charset="0"/>
              </a:rPr>
              <a:t>Επιχειρησιακό Εργαλείο 1 : </a:t>
            </a:r>
            <a:r>
              <a:rPr lang="en-US" sz="3000" b="1" dirty="0">
                <a:solidFill>
                  <a:srgbClr val="0030C9"/>
                </a:solidFill>
                <a:latin typeface="+mj-lt"/>
                <a:cs typeface="Arial" pitchFamily="34" charset="0"/>
              </a:rPr>
              <a:t>HESPERIA </a:t>
            </a:r>
            <a:r>
              <a:rPr lang="en-US" sz="3000" b="1" dirty="0" err="1">
                <a:solidFill>
                  <a:srgbClr val="0030C9"/>
                </a:solidFill>
                <a:latin typeface="+mj-lt"/>
                <a:cs typeface="Arial" pitchFamily="34" charset="0"/>
              </a:rPr>
              <a:t>REleASE</a:t>
            </a:r>
            <a:endParaRPr lang="en-US" sz="3000" b="1" dirty="0">
              <a:solidFill>
                <a:srgbClr val="0030C9"/>
              </a:solidFill>
              <a:latin typeface="+mj-lt"/>
              <a:cs typeface="Arial" pitchFamily="34" charset="0"/>
            </a:endParaRPr>
          </a:p>
        </p:txBody>
      </p:sp>
      <p:sp>
        <p:nvSpPr>
          <p:cNvPr id="7" name="22 - Ορθογώνιο">
            <a:extLst>
              <a:ext uri="{FF2B5EF4-FFF2-40B4-BE49-F238E27FC236}">
                <a16:creationId xmlns:a16="http://schemas.microsoft.com/office/drawing/2014/main" id="{B82C44A3-FA14-4A9B-B2CF-66169225999B}"/>
              </a:ext>
            </a:extLst>
          </p:cNvPr>
          <p:cNvSpPr>
            <a:spLocks noChangeArrowheads="1"/>
          </p:cNvSpPr>
          <p:nvPr/>
        </p:nvSpPr>
        <p:spPr bwMode="auto">
          <a:xfrm>
            <a:off x="107950" y="2176463"/>
            <a:ext cx="3311525" cy="1247775"/>
          </a:xfrm>
          <a:prstGeom prst="rect">
            <a:avLst/>
          </a:prstGeom>
          <a:noFill/>
          <a:ln w="9525">
            <a:noFill/>
            <a:miter lim="800000"/>
            <a:headEnd/>
            <a:tailEnd/>
          </a:ln>
        </p:spPr>
        <p:txBody>
          <a:bodyPr>
            <a:spAutoFit/>
          </a:bodyPr>
          <a:lstStyle/>
          <a:p>
            <a:pPr algn="ctr">
              <a:buSzPct val="120000"/>
              <a:defRPr/>
            </a:pPr>
            <a:r>
              <a:rPr lang="el-GR" sz="2500" b="1" dirty="0">
                <a:solidFill>
                  <a:srgbClr val="FF0000"/>
                </a:solidFill>
                <a:latin typeface="+mn-lt"/>
                <a:cs typeface="Arial" pitchFamily="34" charset="0"/>
              </a:rPr>
              <a:t>Πρόβλεψη Ηλιακών Σωματιδίων</a:t>
            </a:r>
            <a:r>
              <a:rPr lang="en-US" sz="2500" b="1" dirty="0">
                <a:solidFill>
                  <a:srgbClr val="FF0000"/>
                </a:solidFill>
                <a:latin typeface="+mn-lt"/>
                <a:cs typeface="Arial" pitchFamily="34" charset="0"/>
              </a:rPr>
              <a:t> </a:t>
            </a:r>
            <a:r>
              <a:rPr lang="el-GR" sz="2500" b="1" dirty="0">
                <a:solidFill>
                  <a:srgbClr val="FF0000"/>
                </a:solidFill>
                <a:latin typeface="+mn-lt"/>
                <a:cs typeface="Arial" pitchFamily="34" charset="0"/>
              </a:rPr>
              <a:t>με ενέργειες 30-50</a:t>
            </a:r>
            <a:r>
              <a:rPr lang="en-US" sz="2500" b="1" dirty="0">
                <a:solidFill>
                  <a:srgbClr val="FF0000"/>
                </a:solidFill>
                <a:latin typeface="+mn-lt"/>
                <a:cs typeface="Arial" pitchFamily="34" charset="0"/>
              </a:rPr>
              <a:t> </a:t>
            </a:r>
            <a:r>
              <a:rPr lang="en-US" sz="2500" b="1" dirty="0" err="1">
                <a:solidFill>
                  <a:srgbClr val="FF0000"/>
                </a:solidFill>
                <a:latin typeface="+mn-lt"/>
                <a:cs typeface="Arial" pitchFamily="34" charset="0"/>
              </a:rPr>
              <a:t>MeV</a:t>
            </a:r>
            <a:endParaRPr lang="en-US" sz="2500" b="1" dirty="0">
              <a:solidFill>
                <a:srgbClr val="FF0000"/>
              </a:solidFill>
              <a:latin typeface="+mn-lt"/>
              <a:cs typeface="Arial" pitchFamily="34" charset="0"/>
            </a:endParaRPr>
          </a:p>
        </p:txBody>
      </p:sp>
      <p:pic>
        <p:nvPicPr>
          <p:cNvPr id="12292" name="Picture 2">
            <a:extLst>
              <a:ext uri="{FF2B5EF4-FFF2-40B4-BE49-F238E27FC236}">
                <a16:creationId xmlns:a16="http://schemas.microsoft.com/office/drawing/2014/main" id="{1EA41DD0-4631-4372-9850-4B7209AC5B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50" y="762000"/>
            <a:ext cx="2968625"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8">
            <a:extLst>
              <a:ext uri="{FF2B5EF4-FFF2-40B4-BE49-F238E27FC236}">
                <a16:creationId xmlns:a16="http://schemas.microsoft.com/office/drawing/2014/main" id="{FF5591F5-62D2-496C-8C62-6FA444A3C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1888" y="549275"/>
            <a:ext cx="5437187"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9">
            <a:extLst>
              <a:ext uri="{FF2B5EF4-FFF2-40B4-BE49-F238E27FC236}">
                <a16:creationId xmlns:a16="http://schemas.microsoft.com/office/drawing/2014/main" id="{689E2B94-2B4D-48B7-84D5-81FB1174AB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2133600"/>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0">
            <a:extLst>
              <a:ext uri="{FF2B5EF4-FFF2-40B4-BE49-F238E27FC236}">
                <a16:creationId xmlns:a16="http://schemas.microsoft.com/office/drawing/2014/main" id="{BCA8A52C-03AE-4658-B0A3-E9D3F344C2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2657475"/>
            <a:ext cx="5048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1">
            <a:extLst>
              <a:ext uri="{FF2B5EF4-FFF2-40B4-BE49-F238E27FC236}">
                <a16:creationId xmlns:a16="http://schemas.microsoft.com/office/drawing/2014/main" id="{9D41B481-44D9-4EFD-AD3C-FE39CCA0FF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775" y="3698875"/>
            <a:ext cx="5399088"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9">
            <a:extLst>
              <a:ext uri="{FF2B5EF4-FFF2-40B4-BE49-F238E27FC236}">
                <a16:creationId xmlns:a16="http://schemas.microsoft.com/office/drawing/2014/main" id="{EC88C8E1-4949-40F5-91AD-0DF3F3A5B5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5805488"/>
            <a:ext cx="50482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0">
            <a:extLst>
              <a:ext uri="{FF2B5EF4-FFF2-40B4-BE49-F238E27FC236}">
                <a16:creationId xmlns:a16="http://schemas.microsoft.com/office/drawing/2014/main" id="{BDBEE8D8-4EF3-494E-8462-6EC4A967E9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5897563"/>
            <a:ext cx="5048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22 - Ορθογώνιο">
            <a:extLst>
              <a:ext uri="{FF2B5EF4-FFF2-40B4-BE49-F238E27FC236}">
                <a16:creationId xmlns:a16="http://schemas.microsoft.com/office/drawing/2014/main" id="{6EAB22AE-55A1-4A81-B8C6-BA4800EAF32A}"/>
              </a:ext>
            </a:extLst>
          </p:cNvPr>
          <p:cNvSpPr>
            <a:spLocks noChangeArrowheads="1"/>
          </p:cNvSpPr>
          <p:nvPr/>
        </p:nvSpPr>
        <p:spPr bwMode="auto">
          <a:xfrm>
            <a:off x="6228754" y="4603194"/>
            <a:ext cx="2880321" cy="1938992"/>
          </a:xfrm>
          <a:prstGeom prst="rect">
            <a:avLst/>
          </a:prstGeom>
          <a:noFill/>
          <a:ln w="9525">
            <a:noFill/>
            <a:miter lim="800000"/>
            <a:headEnd/>
            <a:tailEnd/>
          </a:ln>
        </p:spPr>
        <p:txBody>
          <a:bodyPr wrap="square">
            <a:spAutoFit/>
          </a:bodyPr>
          <a:lstStyle/>
          <a:p>
            <a:pPr algn="ctr">
              <a:defRPr/>
            </a:pPr>
            <a:r>
              <a:rPr lang="el-GR" sz="3000" b="1" dirty="0">
                <a:solidFill>
                  <a:srgbClr val="0030C9"/>
                </a:solidFill>
                <a:latin typeface="+mj-lt"/>
                <a:cs typeface="Arial" pitchFamily="34" charset="0"/>
              </a:rPr>
              <a:t>Επιχειρησιακή Μονάδα Διαστημικού Καιρού</a:t>
            </a:r>
            <a:endParaRPr lang="en-US" sz="3000" b="1" dirty="0">
              <a:solidFill>
                <a:srgbClr val="0030C9"/>
              </a:solidFill>
              <a:latin typeface="+mj-lt"/>
              <a:cs typeface="Arial" pitchFamily="34" charset="0"/>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314" name="2 Marcador de contenido">
            <a:extLst>
              <a:ext uri="{FF2B5EF4-FFF2-40B4-BE49-F238E27FC236}">
                <a16:creationId xmlns:a16="http://schemas.microsoft.com/office/drawing/2014/main" id="{05E425A8-F5D6-46FB-968C-E3320A026610}"/>
              </a:ext>
            </a:extLst>
          </p:cNvPr>
          <p:cNvSpPr>
            <a:spLocks noGrp="1"/>
          </p:cNvSpPr>
          <p:nvPr>
            <p:ph sz="quarter" idx="1"/>
          </p:nvPr>
        </p:nvSpPr>
        <p:spPr>
          <a:xfrm>
            <a:off x="-107949" y="404664"/>
            <a:ext cx="9288461" cy="6813550"/>
          </a:xfrm>
        </p:spPr>
        <p:txBody>
          <a:bodyPr/>
          <a:lstStyle/>
          <a:p>
            <a:pPr marL="0" indent="0" algn="ctr">
              <a:lnSpc>
                <a:spcPts val="2200"/>
              </a:lnSpc>
              <a:buNone/>
            </a:pPr>
            <a:r>
              <a:rPr lang="el-GR" altLang="el-GR" sz="2200" dirty="0"/>
              <a:t>Κάθε </a:t>
            </a:r>
            <a:r>
              <a:rPr lang="el-GR" altLang="el-GR" sz="2200" b="1" dirty="0">
                <a:solidFill>
                  <a:srgbClr val="FF0000"/>
                </a:solidFill>
              </a:rPr>
              <a:t>1 λεπτό/5 λεπτά </a:t>
            </a:r>
            <a:r>
              <a:rPr lang="el-GR" altLang="el-GR" sz="2200" dirty="0"/>
              <a:t>μοναδικές πρ</a:t>
            </a:r>
            <a:r>
              <a:rPr lang="en-US" altLang="el-GR" sz="2200" dirty="0"/>
              <a:t>o</a:t>
            </a:r>
            <a:r>
              <a:rPr lang="el-GR" altLang="el-GR" sz="2200" dirty="0"/>
              <a:t>βλέψεις Ηλιακών ενεργειακών σωματιδίων ενέργειας 30-50 </a:t>
            </a:r>
            <a:r>
              <a:rPr lang="en-US" altLang="el-GR" sz="2200" dirty="0"/>
              <a:t>MeV </a:t>
            </a:r>
            <a:r>
              <a:rPr lang="el-GR" altLang="el-GR" sz="2200" dirty="0"/>
              <a:t>σε πραγματικό χρόνο διαθέσιμες</a:t>
            </a:r>
            <a:r>
              <a:rPr lang="en-US" altLang="el-GR" sz="2200" dirty="0"/>
              <a:t> </a:t>
            </a:r>
            <a:r>
              <a:rPr lang="el-GR" altLang="el-GR" sz="2200" dirty="0"/>
              <a:t>σε όλη τη διεθνή κοινότητα μέσω της ιστοσελίδας </a:t>
            </a:r>
            <a:r>
              <a:rPr lang="en-US" altLang="el-GR" sz="2200" dirty="0"/>
              <a:t>HESPERIA</a:t>
            </a:r>
            <a:r>
              <a:rPr lang="el-GR" altLang="el-GR" sz="2200" dirty="0"/>
              <a:t> του ΕΑΑ</a:t>
            </a:r>
            <a:r>
              <a:rPr lang="en-US" altLang="el-GR" sz="2200" dirty="0"/>
              <a:t>:</a:t>
            </a:r>
          </a:p>
          <a:p>
            <a:pPr algn="ctr">
              <a:lnSpc>
                <a:spcPts val="2200"/>
              </a:lnSpc>
              <a:buFont typeface="Arial" panose="020B0604020202020204" pitchFamily="34" charset="0"/>
              <a:buNone/>
            </a:pPr>
            <a:r>
              <a:rPr lang="en-US" altLang="el-GR" sz="1900" b="1" dirty="0">
                <a:solidFill>
                  <a:srgbClr val="FF0000"/>
                </a:solidFill>
              </a:rPr>
              <a:t>https://www.hesperia.astro.noa.gr/index.php/results/real-time-prediction-tools/release</a:t>
            </a:r>
            <a:endParaRPr lang="en-US" altLang="el-GR" sz="1900" b="1" dirty="0">
              <a:solidFill>
                <a:srgbClr val="FF0000"/>
              </a:solidFill>
              <a:cs typeface="Arial" panose="020B0604020202020204" pitchFamily="34" charset="0"/>
            </a:endParaRPr>
          </a:p>
          <a:p>
            <a:pPr algn="just">
              <a:lnSpc>
                <a:spcPts val="2200"/>
              </a:lnSpc>
            </a:pPr>
            <a:endParaRPr lang="en-US" altLang="el-GR" sz="2200" dirty="0">
              <a:solidFill>
                <a:srgbClr val="FF0000"/>
              </a:solidFill>
            </a:endParaRPr>
          </a:p>
          <a:p>
            <a:pPr>
              <a:lnSpc>
                <a:spcPts val="2200"/>
              </a:lnSpc>
            </a:pPr>
            <a:endParaRPr lang="en-GB" altLang="el-GR" sz="2200" dirty="0"/>
          </a:p>
          <a:p>
            <a:pPr>
              <a:lnSpc>
                <a:spcPts val="2200"/>
              </a:lnSpc>
            </a:pPr>
            <a:endParaRPr lang="en-US" altLang="el-GR" sz="2200" dirty="0"/>
          </a:p>
          <a:p>
            <a:pPr>
              <a:lnSpc>
                <a:spcPts val="2200"/>
              </a:lnSpc>
            </a:pPr>
            <a:endParaRPr lang="en-US" altLang="el-GR" sz="2200" dirty="0"/>
          </a:p>
          <a:p>
            <a:pPr>
              <a:lnSpc>
                <a:spcPts val="2200"/>
              </a:lnSpc>
            </a:pPr>
            <a:endParaRPr lang="en-US" altLang="el-GR" sz="2200" dirty="0"/>
          </a:p>
        </p:txBody>
      </p:sp>
      <p:pic>
        <p:nvPicPr>
          <p:cNvPr id="13315" name="Picture 2">
            <a:extLst>
              <a:ext uri="{FF2B5EF4-FFF2-40B4-BE49-F238E27FC236}">
                <a16:creationId xmlns:a16="http://schemas.microsoft.com/office/drawing/2014/main" id="{79D112C6-A70E-4A01-972B-7744B69A81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667271"/>
            <a:ext cx="7129463" cy="521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22 - Ορθογώνιο">
            <a:extLst>
              <a:ext uri="{FF2B5EF4-FFF2-40B4-BE49-F238E27FC236}">
                <a16:creationId xmlns:a16="http://schemas.microsoft.com/office/drawing/2014/main" id="{25DD5069-EF25-4160-9AA9-F2297E878250}"/>
              </a:ext>
            </a:extLst>
          </p:cNvPr>
          <p:cNvSpPr>
            <a:spLocks noChangeArrowheads="1"/>
          </p:cNvSpPr>
          <p:nvPr/>
        </p:nvSpPr>
        <p:spPr bwMode="auto">
          <a:xfrm>
            <a:off x="-107950" y="-99392"/>
            <a:ext cx="9144000" cy="554038"/>
          </a:xfrm>
          <a:prstGeom prst="rect">
            <a:avLst/>
          </a:prstGeom>
          <a:noFill/>
          <a:ln w="9525">
            <a:noFill/>
            <a:miter lim="800000"/>
            <a:headEnd/>
            <a:tailEnd/>
          </a:ln>
        </p:spPr>
        <p:txBody>
          <a:bodyPr>
            <a:spAutoFit/>
          </a:bodyPr>
          <a:lstStyle/>
          <a:p>
            <a:pPr algn="ctr">
              <a:defRPr/>
            </a:pPr>
            <a:r>
              <a:rPr lang="el-GR" sz="3000" b="1" dirty="0">
                <a:solidFill>
                  <a:srgbClr val="0030C9"/>
                </a:solidFill>
                <a:latin typeface="+mj-lt"/>
                <a:cs typeface="Arial" pitchFamily="34" charset="0"/>
              </a:rPr>
              <a:t>Επιχειρησιακό Εργαλείο 1: </a:t>
            </a:r>
            <a:r>
              <a:rPr lang="en-US" sz="3000" b="1" dirty="0">
                <a:solidFill>
                  <a:srgbClr val="0030C9"/>
                </a:solidFill>
                <a:latin typeface="+mj-lt"/>
                <a:cs typeface="Arial" pitchFamily="34" charset="0"/>
              </a:rPr>
              <a:t>HESPERIA </a:t>
            </a:r>
            <a:r>
              <a:rPr lang="en-US" sz="3000" b="1" dirty="0" err="1">
                <a:solidFill>
                  <a:srgbClr val="0030C9"/>
                </a:solidFill>
                <a:latin typeface="+mj-lt"/>
                <a:cs typeface="Arial" pitchFamily="34" charset="0"/>
              </a:rPr>
              <a:t>REleASE</a:t>
            </a:r>
            <a:endParaRPr lang="en-US" sz="3000" b="1" dirty="0">
              <a:solidFill>
                <a:srgbClr val="0030C9"/>
              </a:solidFill>
              <a:latin typeface="+mj-lt"/>
              <a:cs typeface="Arial" pitchFamily="34" charset="0"/>
            </a:endParaRPr>
          </a:p>
        </p:txBody>
      </p:sp>
      <p:pic>
        <p:nvPicPr>
          <p:cNvPr id="5" name="Picture 15">
            <a:extLst>
              <a:ext uri="{FF2B5EF4-FFF2-40B4-BE49-F238E27FC236}">
                <a16:creationId xmlns:a16="http://schemas.microsoft.com/office/drawing/2014/main" id="{4A9C5699-53B5-4D0B-AE9E-632CEC8A41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96" y="3400399"/>
            <a:ext cx="1828800" cy="182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8BA00-96D0-4AC0-87BD-43BC451EBA8E}"/>
              </a:ext>
            </a:extLst>
          </p:cNvPr>
          <p:cNvSpPr>
            <a:spLocks noGrp="1"/>
          </p:cNvSpPr>
          <p:nvPr>
            <p:ph type="title"/>
          </p:nvPr>
        </p:nvSpPr>
        <p:spPr>
          <a:xfrm>
            <a:off x="628650" y="-72008"/>
            <a:ext cx="7886700" cy="1268760"/>
          </a:xfrm>
        </p:spPr>
        <p:txBody>
          <a:bodyPr>
            <a:normAutofit fontScale="90000"/>
          </a:bodyPr>
          <a:lstStyle/>
          <a:p>
            <a:pPr>
              <a:lnSpc>
                <a:spcPct val="90000"/>
              </a:lnSpc>
            </a:pPr>
            <a:r>
              <a:rPr lang="el-GR" b="1" dirty="0">
                <a:solidFill>
                  <a:srgbClr val="0000FF"/>
                </a:solidFill>
              </a:rPr>
              <a:t>Πλεονεκτήματα του εργαλείου </a:t>
            </a:r>
            <a:r>
              <a:rPr lang="en-US" b="1" dirty="0">
                <a:solidFill>
                  <a:srgbClr val="0000FF"/>
                </a:solidFill>
              </a:rPr>
              <a:t>HESPERIA </a:t>
            </a:r>
            <a:r>
              <a:rPr lang="en-US" b="1" dirty="0" err="1">
                <a:solidFill>
                  <a:srgbClr val="0000FF"/>
                </a:solidFill>
              </a:rPr>
              <a:t>REleASE</a:t>
            </a:r>
            <a:endParaRPr lang="el-GR" b="1" dirty="0">
              <a:solidFill>
                <a:srgbClr val="0000FF"/>
              </a:solidFill>
            </a:endParaRPr>
          </a:p>
        </p:txBody>
      </p:sp>
      <p:sp>
        <p:nvSpPr>
          <p:cNvPr id="3" name="Content Placeholder 2">
            <a:extLst>
              <a:ext uri="{FF2B5EF4-FFF2-40B4-BE49-F238E27FC236}">
                <a16:creationId xmlns:a16="http://schemas.microsoft.com/office/drawing/2014/main" id="{858294BA-0B5D-4247-A284-9A06C2F3E9D9}"/>
              </a:ext>
            </a:extLst>
          </p:cNvPr>
          <p:cNvSpPr>
            <a:spLocks noGrp="1"/>
          </p:cNvSpPr>
          <p:nvPr>
            <p:ph idx="1"/>
          </p:nvPr>
        </p:nvSpPr>
        <p:spPr>
          <a:xfrm>
            <a:off x="35496" y="1124744"/>
            <a:ext cx="5976664" cy="5400600"/>
          </a:xfrm>
        </p:spPr>
        <p:txBody>
          <a:bodyPr>
            <a:noAutofit/>
          </a:bodyPr>
          <a:lstStyle/>
          <a:p>
            <a:pPr>
              <a:lnSpc>
                <a:spcPct val="90000"/>
              </a:lnSpc>
            </a:pPr>
            <a:r>
              <a:rPr lang="el-GR" sz="1800" dirty="0"/>
              <a:t>Το μοναδικό εργαλείο διαστημικού καιρού που χρησιμοποιεί σωματίδια ως πρόδρομη πληροφορία για την πρόβλεψη</a:t>
            </a:r>
            <a:r>
              <a:rPr lang="en-US" sz="1800" dirty="0"/>
              <a:t> </a:t>
            </a:r>
            <a:r>
              <a:rPr lang="el-GR" sz="1800" dirty="0"/>
              <a:t>ηλιακών σωματιδιακών καταιγίδων</a:t>
            </a:r>
          </a:p>
          <a:p>
            <a:pPr>
              <a:lnSpc>
                <a:spcPct val="90000"/>
              </a:lnSpc>
            </a:pPr>
            <a:endParaRPr lang="el-GR" sz="700" dirty="0"/>
          </a:p>
          <a:p>
            <a:pPr>
              <a:lnSpc>
                <a:spcPct val="90000"/>
              </a:lnSpc>
            </a:pPr>
            <a:r>
              <a:rPr lang="el-GR" sz="1800" dirty="0"/>
              <a:t>Η παραγωγή της πρόβλεψης των σωματιδίων δεν εξαρτάται από και δεν είναι αναγκαία οποιαδήποτε προηγούμενη παρατήρηση ηλιακής έκρηξης (π.χ. μαλακών ακτίνων-Χ)</a:t>
            </a:r>
          </a:p>
          <a:p>
            <a:pPr>
              <a:lnSpc>
                <a:spcPct val="90000"/>
              </a:lnSpc>
            </a:pPr>
            <a:endParaRPr lang="en-US" sz="700" dirty="0"/>
          </a:p>
          <a:p>
            <a:pPr>
              <a:lnSpc>
                <a:spcPct val="90000"/>
              </a:lnSpc>
            </a:pPr>
            <a:r>
              <a:rPr lang="el-GR" sz="1800" dirty="0"/>
              <a:t>Παράγει προβλέψεις και για τις περιπτώσεις εκρήξεων πίσω από το χείλος του Ήλιου στο σκοτεινό ημισφαίριο, κάτι το οποίο άλλα συστήματα πρόβλεψης δεν το παρέχουν</a:t>
            </a:r>
          </a:p>
          <a:p>
            <a:pPr>
              <a:lnSpc>
                <a:spcPct val="90000"/>
              </a:lnSpc>
            </a:pPr>
            <a:endParaRPr lang="el-GR" sz="700" dirty="0"/>
          </a:p>
          <a:p>
            <a:pPr>
              <a:lnSpc>
                <a:spcPct val="90000"/>
              </a:lnSpc>
            </a:pPr>
            <a:r>
              <a:rPr lang="el-GR" sz="1800" dirty="0"/>
              <a:t>Σήμερα γνωρίζουμε ότι </a:t>
            </a:r>
            <a:r>
              <a:rPr lang="en-US" sz="1800" dirty="0"/>
              <a:t>30% </a:t>
            </a:r>
            <a:r>
              <a:rPr lang="el-GR" sz="1800" dirty="0"/>
              <a:t>των σωματιδιακών ηλιακών καταιγίδων που παρατηρούνται στην τροχιά της Γης προκαλούνται από ηλιακές εκρήξεις που λαμβάνουν χώρα στο σκοτεινό ημισφαίριο του ΄Ηλιου </a:t>
            </a:r>
            <a:r>
              <a:rPr lang="en-US" sz="1800" dirty="0"/>
              <a:t>(Richardson et al., 2014)</a:t>
            </a:r>
            <a:endParaRPr lang="en-US" sz="1800" dirty="0">
              <a:solidFill>
                <a:srgbClr val="0000FF"/>
              </a:solidFill>
            </a:endParaRPr>
          </a:p>
          <a:p>
            <a:pPr>
              <a:lnSpc>
                <a:spcPct val="90000"/>
              </a:lnSpc>
            </a:pPr>
            <a:endParaRPr lang="el-GR" sz="700" dirty="0"/>
          </a:p>
          <a:p>
            <a:pPr>
              <a:lnSpc>
                <a:spcPct val="90000"/>
              </a:lnSpc>
            </a:pPr>
            <a:r>
              <a:rPr lang="el-GR" sz="1800" dirty="0"/>
              <a:t>Το εργαλείο </a:t>
            </a:r>
            <a:r>
              <a:rPr lang="en-US" sz="1800" dirty="0"/>
              <a:t>HESPERIA </a:t>
            </a:r>
            <a:r>
              <a:rPr lang="en-US" sz="1800" dirty="0" err="1"/>
              <a:t>REleASE</a:t>
            </a:r>
            <a:r>
              <a:rPr lang="el-GR" sz="1800" dirty="0"/>
              <a:t> παρέχει πιο πλήρεις προβλέψεις σε σχέση με άλλα που βασίζονται μόνο σε παρατηρήσεις ηλιακών εκλάμψεων στο φωτεινό ημισφαίριο του Ήλιου </a:t>
            </a:r>
            <a:endParaRPr lang="en-US" sz="1800" dirty="0"/>
          </a:p>
        </p:txBody>
      </p:sp>
      <p:pic>
        <p:nvPicPr>
          <p:cNvPr id="4" name="Picture 15">
            <a:extLst>
              <a:ext uri="{FF2B5EF4-FFF2-40B4-BE49-F238E27FC236}">
                <a16:creationId xmlns:a16="http://schemas.microsoft.com/office/drawing/2014/main" id="{77B0786A-5375-45A4-A3C0-CC2FE82250F1}"/>
              </a:ext>
            </a:extLst>
          </p:cNvPr>
          <p:cNvPicPr>
            <a:picLocks noChangeAspect="1"/>
          </p:cNvPicPr>
          <p:nvPr/>
        </p:nvPicPr>
        <p:blipFill rotWithShape="1">
          <a:blip r:embed="rId3">
            <a:extLst>
              <a:ext uri="{28A0092B-C50C-407E-A947-70E740481C1C}">
                <a14:useLocalDpi xmlns:a14="http://schemas.microsoft.com/office/drawing/2010/main" val="0"/>
              </a:ext>
            </a:extLst>
          </a:blip>
          <a:srcRect l="10933" r="3" b="3"/>
          <a:stretch/>
        </p:blipFill>
        <p:spPr bwMode="auto">
          <a:xfrm>
            <a:off x="6234849" y="2048297"/>
            <a:ext cx="3089679" cy="34689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6289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2">
            <a:extLst>
              <a:ext uri="{FF2B5EF4-FFF2-40B4-BE49-F238E27FC236}">
                <a16:creationId xmlns:a16="http://schemas.microsoft.com/office/drawing/2014/main" id="{EE86CE5C-EC8D-4F67-BA58-7DC3046EC4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844824"/>
            <a:ext cx="7128792" cy="4897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13">
            <a:extLst>
              <a:ext uri="{FF2B5EF4-FFF2-40B4-BE49-F238E27FC236}">
                <a16:creationId xmlns:a16="http://schemas.microsoft.com/office/drawing/2014/main" id="{D42E1691-06BC-49C4-AA9D-0AF84E9AD6A7}"/>
              </a:ext>
            </a:extLst>
          </p:cNvPr>
          <p:cNvSpPr txBox="1">
            <a:spLocks noChangeArrowheads="1"/>
          </p:cNvSpPr>
          <p:nvPr/>
        </p:nvSpPr>
        <p:spPr bwMode="auto">
          <a:xfrm>
            <a:off x="2844800" y="1341438"/>
            <a:ext cx="2951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sz="2800" b="1">
              <a:solidFill>
                <a:srgbClr val="FF9900"/>
              </a:solidFill>
              <a:latin typeface="Cambria" panose="02040503050406030204" pitchFamily="18" charset="0"/>
            </a:endParaRPr>
          </a:p>
        </p:txBody>
      </p:sp>
      <p:pic>
        <p:nvPicPr>
          <p:cNvPr id="14340" name="Picture 15">
            <a:extLst>
              <a:ext uri="{FF2B5EF4-FFF2-40B4-BE49-F238E27FC236}">
                <a16:creationId xmlns:a16="http://schemas.microsoft.com/office/drawing/2014/main" id="{823146F9-20B3-4D63-B0BC-27998C57D7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97" y="1141859"/>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22 - Ορθογώνιο">
            <a:extLst>
              <a:ext uri="{FF2B5EF4-FFF2-40B4-BE49-F238E27FC236}">
                <a16:creationId xmlns:a16="http://schemas.microsoft.com/office/drawing/2014/main" id="{7ACB1CEB-6EA2-454D-8DAB-3E244D090F25}"/>
              </a:ext>
            </a:extLst>
          </p:cNvPr>
          <p:cNvSpPr>
            <a:spLocks noChangeArrowheads="1"/>
          </p:cNvSpPr>
          <p:nvPr/>
        </p:nvSpPr>
        <p:spPr bwMode="auto">
          <a:xfrm>
            <a:off x="-34925" y="44450"/>
            <a:ext cx="9144000" cy="554038"/>
          </a:xfrm>
          <a:prstGeom prst="rect">
            <a:avLst/>
          </a:prstGeom>
          <a:noFill/>
          <a:ln w="9525">
            <a:noFill/>
            <a:miter lim="800000"/>
            <a:headEnd/>
            <a:tailEnd/>
          </a:ln>
        </p:spPr>
        <p:txBody>
          <a:bodyPr>
            <a:spAutoFit/>
          </a:bodyPr>
          <a:lstStyle/>
          <a:p>
            <a:pPr algn="ctr">
              <a:defRPr/>
            </a:pPr>
            <a:r>
              <a:rPr lang="el-GR" sz="3000" b="1" dirty="0">
                <a:solidFill>
                  <a:srgbClr val="0030C9"/>
                </a:solidFill>
                <a:latin typeface="+mj-lt"/>
                <a:cs typeface="Arial" pitchFamily="34" charset="0"/>
              </a:rPr>
              <a:t>Επιχειρησιακό Εργαλείο 2: </a:t>
            </a:r>
            <a:r>
              <a:rPr lang="en-US" sz="3000" b="1" dirty="0">
                <a:solidFill>
                  <a:srgbClr val="0030C9"/>
                </a:solidFill>
                <a:latin typeface="+mj-lt"/>
                <a:cs typeface="Arial" pitchFamily="34" charset="0"/>
              </a:rPr>
              <a:t>HESPERIA UMASEP-500</a:t>
            </a:r>
          </a:p>
        </p:txBody>
      </p:sp>
      <p:sp>
        <p:nvSpPr>
          <p:cNvPr id="15" name="22 - Ορθογώνιο">
            <a:extLst>
              <a:ext uri="{FF2B5EF4-FFF2-40B4-BE49-F238E27FC236}">
                <a16:creationId xmlns:a16="http://schemas.microsoft.com/office/drawing/2014/main" id="{F633C27F-6DC2-4CDC-855B-C2C52E039998}"/>
              </a:ext>
            </a:extLst>
          </p:cNvPr>
          <p:cNvSpPr>
            <a:spLocks noChangeArrowheads="1"/>
          </p:cNvSpPr>
          <p:nvPr/>
        </p:nvSpPr>
        <p:spPr bwMode="auto">
          <a:xfrm>
            <a:off x="2124075" y="695325"/>
            <a:ext cx="6624638" cy="862013"/>
          </a:xfrm>
          <a:prstGeom prst="rect">
            <a:avLst/>
          </a:prstGeom>
          <a:noFill/>
          <a:ln w="9525">
            <a:noFill/>
            <a:miter lim="800000"/>
            <a:headEnd/>
            <a:tailEnd/>
          </a:ln>
        </p:spPr>
        <p:txBody>
          <a:bodyPr>
            <a:spAutoFit/>
          </a:bodyPr>
          <a:lstStyle/>
          <a:p>
            <a:pPr algn="ctr">
              <a:buSzPct val="120000"/>
              <a:defRPr/>
            </a:pPr>
            <a:r>
              <a:rPr lang="el-GR" sz="2500" b="1" dirty="0">
                <a:solidFill>
                  <a:srgbClr val="FF0000"/>
                </a:solidFill>
                <a:latin typeface="+mn-lt"/>
                <a:cs typeface="Arial" pitchFamily="34" charset="0"/>
              </a:rPr>
              <a:t>Πρόβλεψη Ηλιακών Σωματιδίων</a:t>
            </a:r>
            <a:r>
              <a:rPr lang="en-US" sz="2500" b="1" dirty="0">
                <a:solidFill>
                  <a:srgbClr val="FF0000"/>
                </a:solidFill>
                <a:latin typeface="+mn-lt"/>
                <a:cs typeface="Arial" pitchFamily="34" charset="0"/>
              </a:rPr>
              <a:t> </a:t>
            </a:r>
          </a:p>
          <a:p>
            <a:pPr algn="ctr">
              <a:buSzPct val="120000"/>
              <a:defRPr/>
            </a:pPr>
            <a:r>
              <a:rPr lang="el-GR" sz="2500" b="1" dirty="0">
                <a:solidFill>
                  <a:srgbClr val="FF0000"/>
                </a:solidFill>
                <a:latin typeface="+mn-lt"/>
                <a:cs typeface="Arial" pitchFamily="34" charset="0"/>
              </a:rPr>
              <a:t>με ενέργειες </a:t>
            </a:r>
            <a:r>
              <a:rPr lang="en-US" sz="2500" b="1" dirty="0">
                <a:solidFill>
                  <a:srgbClr val="FF0000"/>
                </a:solidFill>
                <a:latin typeface="+mn-lt"/>
                <a:cs typeface="Arial" pitchFamily="34" charset="0"/>
              </a:rPr>
              <a:t>&gt;500 </a:t>
            </a:r>
            <a:r>
              <a:rPr lang="en-US" sz="2500" b="1" dirty="0" err="1">
                <a:solidFill>
                  <a:srgbClr val="FF0000"/>
                </a:solidFill>
                <a:latin typeface="+mn-lt"/>
                <a:cs typeface="Arial" pitchFamily="34" charset="0"/>
              </a:rPr>
              <a:t>MeV</a:t>
            </a:r>
            <a:endParaRPr lang="en-US" sz="2500" b="1" dirty="0">
              <a:solidFill>
                <a:srgbClr val="FF0000"/>
              </a:solidFill>
              <a:latin typeface="+mn-lt"/>
              <a:cs typeface="Arial" pitchFamily="34" charset="0"/>
            </a:endParaRPr>
          </a:p>
        </p:txBody>
      </p:sp>
      <p:sp>
        <p:nvSpPr>
          <p:cNvPr id="7" name="22 - Ορθογώνιο">
            <a:extLst>
              <a:ext uri="{FF2B5EF4-FFF2-40B4-BE49-F238E27FC236}">
                <a16:creationId xmlns:a16="http://schemas.microsoft.com/office/drawing/2014/main" id="{20EF3304-3EEB-4428-BD2B-BC751AFAFCB1}"/>
              </a:ext>
            </a:extLst>
          </p:cNvPr>
          <p:cNvSpPr>
            <a:spLocks noChangeArrowheads="1"/>
          </p:cNvSpPr>
          <p:nvPr/>
        </p:nvSpPr>
        <p:spPr bwMode="auto">
          <a:xfrm>
            <a:off x="-252537" y="4010288"/>
            <a:ext cx="2880321" cy="1938992"/>
          </a:xfrm>
          <a:prstGeom prst="rect">
            <a:avLst/>
          </a:prstGeom>
          <a:noFill/>
          <a:ln w="9525">
            <a:noFill/>
            <a:miter lim="800000"/>
            <a:headEnd/>
            <a:tailEnd/>
          </a:ln>
        </p:spPr>
        <p:txBody>
          <a:bodyPr wrap="square">
            <a:spAutoFit/>
          </a:bodyPr>
          <a:lstStyle/>
          <a:p>
            <a:pPr algn="ctr">
              <a:defRPr/>
            </a:pPr>
            <a:r>
              <a:rPr lang="el-GR" sz="3000" b="1" dirty="0">
                <a:solidFill>
                  <a:srgbClr val="0030C9"/>
                </a:solidFill>
                <a:latin typeface="+mj-lt"/>
                <a:cs typeface="Arial" pitchFamily="34" charset="0"/>
              </a:rPr>
              <a:t>Επιχειρησιακή Μονάδα Διαστημικού Καιρού</a:t>
            </a:r>
            <a:endParaRPr lang="en-US" sz="3000" b="1" dirty="0">
              <a:solidFill>
                <a:srgbClr val="0030C9"/>
              </a:solidFill>
              <a:latin typeface="+mj-lt"/>
              <a:cs typeface="Arial"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88F370-EBF8-4467-BD78-D57C9AAF1EFE}"/>
              </a:ext>
            </a:extLst>
          </p:cNvPr>
          <p:cNvSpPr>
            <a:spLocks noGrp="1"/>
          </p:cNvSpPr>
          <p:nvPr>
            <p:ph type="sldNum" sz="quarter" idx="12"/>
          </p:nvPr>
        </p:nvSpPr>
        <p:spPr>
          <a:xfrm>
            <a:off x="8129588" y="5734050"/>
            <a:ext cx="609600" cy="520700"/>
          </a:xfr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E31AFA4-FFC5-4DF6-AD3D-8BFE899980B5}" type="slidenum">
              <a:rPr lang="es-ES" altLang="el-GR">
                <a:solidFill>
                  <a:srgbClr val="898989"/>
                </a:solidFill>
                <a:latin typeface="Calibri" panose="020F0502020204030204" pitchFamily="34" charset="0"/>
              </a:rPr>
              <a:pPr eaLnBrk="1" hangingPunct="1"/>
              <a:t>16</a:t>
            </a:fld>
            <a:endParaRPr lang="es-ES" altLang="el-GR">
              <a:solidFill>
                <a:srgbClr val="898989"/>
              </a:solidFill>
              <a:latin typeface="Calibri" panose="020F0502020204030204" pitchFamily="34" charset="0"/>
            </a:endParaRPr>
          </a:p>
        </p:txBody>
      </p:sp>
      <p:sp useBgFill="1">
        <p:nvSpPr>
          <p:cNvPr id="15363" name="2 Marcador de contenido">
            <a:extLst>
              <a:ext uri="{FF2B5EF4-FFF2-40B4-BE49-F238E27FC236}">
                <a16:creationId xmlns:a16="http://schemas.microsoft.com/office/drawing/2014/main" id="{E0964117-90EF-4341-8971-EF89E16E4ACD}"/>
              </a:ext>
            </a:extLst>
          </p:cNvPr>
          <p:cNvSpPr>
            <a:spLocks noGrp="1"/>
          </p:cNvSpPr>
          <p:nvPr>
            <p:ph sz="quarter" idx="1"/>
          </p:nvPr>
        </p:nvSpPr>
        <p:spPr>
          <a:xfrm>
            <a:off x="0" y="588963"/>
            <a:ext cx="9144000" cy="5792787"/>
          </a:xfrm>
        </p:spPr>
        <p:txBody>
          <a:bodyPr/>
          <a:lstStyle/>
          <a:p>
            <a:pPr algn="just"/>
            <a:r>
              <a:rPr lang="el-GR" altLang="el-GR" sz="2200"/>
              <a:t>Κάθε </a:t>
            </a:r>
            <a:r>
              <a:rPr lang="el-GR" altLang="el-GR" sz="2200" b="1">
                <a:solidFill>
                  <a:srgbClr val="FF0000"/>
                </a:solidFill>
              </a:rPr>
              <a:t>1 λεπτό </a:t>
            </a:r>
            <a:r>
              <a:rPr lang="el-GR" altLang="el-GR" sz="2200"/>
              <a:t>μοναδικές πρ</a:t>
            </a:r>
            <a:r>
              <a:rPr lang="en-US" altLang="el-GR" sz="2200"/>
              <a:t>o</a:t>
            </a:r>
            <a:r>
              <a:rPr lang="el-GR" altLang="el-GR" sz="2200"/>
              <a:t>βλέψεις σε πραγματικό χρόνο Ηλιακών ενεργειακών σωματιδίων </a:t>
            </a:r>
            <a:r>
              <a:rPr lang="en-US" altLang="el-GR" sz="2200"/>
              <a:t>&gt;500 MeV </a:t>
            </a:r>
            <a:r>
              <a:rPr lang="el-GR" altLang="el-GR" sz="2200"/>
              <a:t>διαθέσιμες</a:t>
            </a:r>
            <a:r>
              <a:rPr lang="en-US" altLang="el-GR" sz="2200"/>
              <a:t> </a:t>
            </a:r>
            <a:r>
              <a:rPr lang="el-GR" altLang="el-GR" sz="2200"/>
              <a:t>σε όλη τη διεθνή κοινότητα μέσω της ιστοσελίδας </a:t>
            </a:r>
            <a:r>
              <a:rPr lang="en-US" altLang="el-GR" sz="2200"/>
              <a:t>HESPERIA</a:t>
            </a:r>
            <a:r>
              <a:rPr lang="el-GR" altLang="el-GR" sz="2200"/>
              <a:t> του ΕΑΑ</a:t>
            </a:r>
            <a:r>
              <a:rPr lang="en-US" altLang="el-GR" sz="2200"/>
              <a:t>:</a:t>
            </a:r>
          </a:p>
          <a:p>
            <a:pPr algn="ctr">
              <a:buFont typeface="Arial" panose="020B0604020202020204" pitchFamily="34" charset="0"/>
              <a:buNone/>
            </a:pPr>
            <a:r>
              <a:rPr lang="en-US" altLang="el-GR" sz="2200" b="1" u="sng">
                <a:solidFill>
                  <a:srgbClr val="FF0000"/>
                </a:solidFill>
              </a:rPr>
              <a:t>https://www.hesperia.astro.noa.gr/index.php/results/real-time-prediction-tools/umasep</a:t>
            </a:r>
          </a:p>
          <a:p>
            <a:pPr algn="just"/>
            <a:endParaRPr lang="en-US" altLang="el-GR" sz="2000"/>
          </a:p>
          <a:p>
            <a:pPr algn="just"/>
            <a:endParaRPr lang="en-US" altLang="el-GR" sz="2000"/>
          </a:p>
        </p:txBody>
      </p:sp>
      <p:pic>
        <p:nvPicPr>
          <p:cNvPr id="15364" name="Picture 3">
            <a:extLst>
              <a:ext uri="{FF2B5EF4-FFF2-40B4-BE49-F238E27FC236}">
                <a16:creationId xmlns:a16="http://schemas.microsoft.com/office/drawing/2014/main" id="{7D442B81-6333-4E09-81A6-8332AFCCF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6775" y="2565400"/>
            <a:ext cx="5486400" cy="413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22 - Ορθογώνιο">
            <a:extLst>
              <a:ext uri="{FF2B5EF4-FFF2-40B4-BE49-F238E27FC236}">
                <a16:creationId xmlns:a16="http://schemas.microsoft.com/office/drawing/2014/main" id="{FC02CB4F-C9C0-43AD-9746-7CBC86BFD817}"/>
              </a:ext>
            </a:extLst>
          </p:cNvPr>
          <p:cNvSpPr>
            <a:spLocks noChangeArrowheads="1"/>
          </p:cNvSpPr>
          <p:nvPr/>
        </p:nvSpPr>
        <p:spPr bwMode="auto">
          <a:xfrm>
            <a:off x="-34925" y="44450"/>
            <a:ext cx="9144000" cy="554038"/>
          </a:xfrm>
          <a:prstGeom prst="rect">
            <a:avLst/>
          </a:prstGeom>
          <a:noFill/>
          <a:ln w="9525">
            <a:noFill/>
            <a:miter lim="800000"/>
            <a:headEnd/>
            <a:tailEnd/>
          </a:ln>
        </p:spPr>
        <p:txBody>
          <a:bodyPr>
            <a:spAutoFit/>
          </a:bodyPr>
          <a:lstStyle/>
          <a:p>
            <a:pPr algn="ctr">
              <a:defRPr/>
            </a:pPr>
            <a:r>
              <a:rPr lang="el-GR" sz="3000" b="1" dirty="0">
                <a:solidFill>
                  <a:srgbClr val="0030C9"/>
                </a:solidFill>
                <a:latin typeface="+mj-lt"/>
                <a:cs typeface="Arial" pitchFamily="34" charset="0"/>
              </a:rPr>
              <a:t>Επιχειρησιακό Εργαλείο 2: </a:t>
            </a:r>
            <a:r>
              <a:rPr lang="en-US" sz="3000" b="1" dirty="0">
                <a:solidFill>
                  <a:srgbClr val="0030C9"/>
                </a:solidFill>
                <a:latin typeface="+mj-lt"/>
                <a:cs typeface="Arial" pitchFamily="34" charset="0"/>
              </a:rPr>
              <a:t>HESPERIA UMASEP-500</a:t>
            </a:r>
          </a:p>
        </p:txBody>
      </p:sp>
      <p:pic>
        <p:nvPicPr>
          <p:cNvPr id="15366" name="Picture 15">
            <a:extLst>
              <a:ext uri="{FF2B5EF4-FFF2-40B4-BE49-F238E27FC236}">
                <a16:creationId xmlns:a16="http://schemas.microsoft.com/office/drawing/2014/main" id="{B4CB22E5-BC12-4809-899D-B6DF299DD19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3113" y="1933575"/>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22 - Ορθογώνιο">
            <a:extLst>
              <a:ext uri="{FF2B5EF4-FFF2-40B4-BE49-F238E27FC236}">
                <a16:creationId xmlns:a16="http://schemas.microsoft.com/office/drawing/2014/main" id="{7C2C2253-5614-4A83-8EC6-D1B008B94BBC}"/>
              </a:ext>
            </a:extLst>
          </p:cNvPr>
          <p:cNvSpPr>
            <a:spLocks noChangeArrowheads="1"/>
          </p:cNvSpPr>
          <p:nvPr/>
        </p:nvSpPr>
        <p:spPr bwMode="auto">
          <a:xfrm>
            <a:off x="179388" y="4100513"/>
            <a:ext cx="3203575" cy="2784475"/>
          </a:xfrm>
          <a:prstGeom prst="rect">
            <a:avLst/>
          </a:prstGeom>
          <a:noFill/>
          <a:ln w="9525">
            <a:noFill/>
            <a:miter lim="800000"/>
            <a:headEnd/>
            <a:tailEnd/>
          </a:ln>
        </p:spPr>
        <p:txBody>
          <a:bodyPr>
            <a:spAutoFit/>
          </a:bodyPr>
          <a:lstStyle/>
          <a:p>
            <a:pPr algn="ctr">
              <a:buSzPct val="120000"/>
              <a:buFont typeface="Wingdings" pitchFamily="2" charset="2"/>
              <a:buChar char="ü"/>
              <a:defRPr/>
            </a:pPr>
            <a:r>
              <a:rPr lang="en-US" sz="2500" b="1" dirty="0">
                <a:solidFill>
                  <a:srgbClr val="FF0000"/>
                </a:solidFill>
                <a:latin typeface="+mn-lt"/>
                <a:cs typeface="Arial" pitchFamily="34" charset="0"/>
              </a:rPr>
              <a:t> </a:t>
            </a:r>
            <a:r>
              <a:rPr lang="el-GR" sz="2500" b="1" dirty="0">
                <a:solidFill>
                  <a:srgbClr val="FF0000"/>
                </a:solidFill>
                <a:latin typeface="+mn-lt"/>
                <a:cs typeface="Arial" pitchFamily="34" charset="0"/>
              </a:rPr>
              <a:t>προβλέψεις </a:t>
            </a:r>
            <a:r>
              <a:rPr lang="en-US" sz="2500" b="1" dirty="0">
                <a:solidFill>
                  <a:srgbClr val="FF0000"/>
                </a:solidFill>
                <a:latin typeface="+mn-lt"/>
                <a:cs typeface="Arial" pitchFamily="34" charset="0"/>
              </a:rPr>
              <a:t>15 </a:t>
            </a:r>
            <a:r>
              <a:rPr lang="el-GR" sz="2500" b="1" dirty="0">
                <a:solidFill>
                  <a:srgbClr val="FF0000"/>
                </a:solidFill>
                <a:latin typeface="+mn-lt"/>
                <a:cs typeface="Arial" pitchFamily="34" charset="0"/>
              </a:rPr>
              <a:t>λεπτά νωρίτερα από τα υπάρχοντα συστήματα </a:t>
            </a:r>
          </a:p>
          <a:p>
            <a:pPr algn="ctr">
              <a:buSzPct val="120000"/>
              <a:buFont typeface="Wingdings" pitchFamily="2" charset="2"/>
              <a:buChar char="ü"/>
              <a:defRPr/>
            </a:pPr>
            <a:endParaRPr lang="el-GR" sz="2500" b="1" dirty="0">
              <a:solidFill>
                <a:srgbClr val="FF0000"/>
              </a:solidFill>
              <a:latin typeface="+mn-lt"/>
              <a:cs typeface="Arial" pitchFamily="34" charset="0"/>
            </a:endParaRPr>
          </a:p>
          <a:p>
            <a:pPr algn="ctr">
              <a:buSzPct val="120000"/>
              <a:buFont typeface="Wingdings" pitchFamily="2" charset="2"/>
              <a:buChar char="ü"/>
              <a:defRPr/>
            </a:pPr>
            <a:r>
              <a:rPr lang="el-GR" sz="2500" b="1" dirty="0">
                <a:solidFill>
                  <a:srgbClr val="FF0000"/>
                </a:solidFill>
                <a:latin typeface="+mn-lt"/>
                <a:cs typeface="Arial" pitchFamily="34" charset="0"/>
              </a:rPr>
              <a:t>Χρήση δεδομένων από διαστημόπλοια</a:t>
            </a:r>
            <a:endParaRPr lang="en-US" sz="2500" b="1" dirty="0">
              <a:solidFill>
                <a:srgbClr val="FF0000"/>
              </a:solidFill>
              <a:latin typeface="+mn-lt"/>
              <a:cs typeface="Arial"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386" name="2 Marcador de contenido">
            <a:extLst>
              <a:ext uri="{FF2B5EF4-FFF2-40B4-BE49-F238E27FC236}">
                <a16:creationId xmlns:a16="http://schemas.microsoft.com/office/drawing/2014/main" id="{5D7C3A93-08A2-44CB-B09A-4EE6969AC734}"/>
              </a:ext>
            </a:extLst>
          </p:cNvPr>
          <p:cNvSpPr>
            <a:spLocks noGrp="1"/>
          </p:cNvSpPr>
          <p:nvPr>
            <p:ph sz="quarter" idx="1"/>
          </p:nvPr>
        </p:nvSpPr>
        <p:spPr>
          <a:xfrm>
            <a:off x="6948488" y="5373688"/>
            <a:ext cx="1800225" cy="1368425"/>
          </a:xfrm>
        </p:spPr>
        <p:txBody>
          <a:bodyPr/>
          <a:lstStyle/>
          <a:p>
            <a:pPr algn="just"/>
            <a:endParaRPr lang="el-GR" altLang="el-GR" sz="2000"/>
          </a:p>
        </p:txBody>
      </p:sp>
      <p:sp>
        <p:nvSpPr>
          <p:cNvPr id="4" name="Slide Number Placeholder 3">
            <a:extLst>
              <a:ext uri="{FF2B5EF4-FFF2-40B4-BE49-F238E27FC236}">
                <a16:creationId xmlns:a16="http://schemas.microsoft.com/office/drawing/2014/main" id="{2FFBA613-6D36-4CD7-B968-53635F1D2C68}"/>
              </a:ext>
            </a:extLst>
          </p:cNvPr>
          <p:cNvSpPr>
            <a:spLocks noGrp="1"/>
          </p:cNvSpPr>
          <p:nvPr>
            <p:ph type="sldNum" sz="quarter" idx="12"/>
          </p:nvPr>
        </p:nvSpPr>
        <p:spPr>
          <a:xfrm>
            <a:off x="8129588" y="5734050"/>
            <a:ext cx="609600" cy="520700"/>
          </a:xfr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9E38597-3DF9-48ED-B366-50642DE824C5}" type="slidenum">
              <a:rPr lang="es-ES" altLang="el-GR">
                <a:solidFill>
                  <a:srgbClr val="898989"/>
                </a:solidFill>
                <a:latin typeface="Calibri" panose="020F0502020204030204" pitchFamily="34" charset="0"/>
              </a:rPr>
              <a:pPr eaLnBrk="1" hangingPunct="1"/>
              <a:t>17</a:t>
            </a:fld>
            <a:endParaRPr lang="es-ES" altLang="el-GR">
              <a:solidFill>
                <a:srgbClr val="898989"/>
              </a:solidFill>
              <a:latin typeface="Calibri" panose="020F0502020204030204" pitchFamily="34" charset="0"/>
            </a:endParaRPr>
          </a:p>
        </p:txBody>
      </p:sp>
      <p:sp>
        <p:nvSpPr>
          <p:cNvPr id="16388" name="5 - TextBox">
            <a:extLst>
              <a:ext uri="{FF2B5EF4-FFF2-40B4-BE49-F238E27FC236}">
                <a16:creationId xmlns:a16="http://schemas.microsoft.com/office/drawing/2014/main" id="{10901B15-4750-4E7F-AD14-B5174E851EFF}"/>
              </a:ext>
            </a:extLst>
          </p:cNvPr>
          <p:cNvSpPr txBox="1">
            <a:spLocks noChangeArrowheads="1"/>
          </p:cNvSpPr>
          <p:nvPr/>
        </p:nvSpPr>
        <p:spPr bwMode="auto">
          <a:xfrm>
            <a:off x="-36513" y="1092200"/>
            <a:ext cx="4392613"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l-GR" sz="2500" b="1">
                <a:solidFill>
                  <a:srgbClr val="FF0000"/>
                </a:solidFill>
              </a:rPr>
              <a:t>OPEN ACCESS</a:t>
            </a:r>
          </a:p>
          <a:p>
            <a:pPr algn="ctr" eaLnBrk="1" hangingPunct="1"/>
            <a:r>
              <a:rPr lang="en-US" altLang="el-GR" sz="2500" b="1">
                <a:solidFill>
                  <a:srgbClr val="FF0000"/>
                </a:solidFill>
              </a:rPr>
              <a:t> BOOK</a:t>
            </a:r>
          </a:p>
          <a:p>
            <a:pPr algn="ctr" eaLnBrk="1" hangingPunct="1"/>
            <a:endParaRPr lang="en-US" altLang="el-GR" sz="2500" b="1">
              <a:solidFill>
                <a:srgbClr val="FF0000"/>
              </a:solidFill>
            </a:endParaRPr>
          </a:p>
          <a:p>
            <a:pPr algn="ctr" eaLnBrk="1" hangingPunct="1"/>
            <a:r>
              <a:rPr lang="en-US" altLang="el-GR" sz="2500" b="1">
                <a:solidFill>
                  <a:srgbClr val="FF0000"/>
                </a:solidFill>
              </a:rPr>
              <a:t>SPRINGER</a:t>
            </a:r>
          </a:p>
          <a:p>
            <a:pPr algn="ctr" eaLnBrk="1" hangingPunct="1"/>
            <a:r>
              <a:rPr lang="en-US" altLang="el-GR" sz="2500" b="1">
                <a:solidFill>
                  <a:srgbClr val="FF0000"/>
                </a:solidFill>
              </a:rPr>
              <a:t>Astrophysics and Space Science Library</a:t>
            </a:r>
          </a:p>
          <a:p>
            <a:pPr algn="ctr" eaLnBrk="1" hangingPunct="1"/>
            <a:r>
              <a:rPr lang="en-US" altLang="el-GR" sz="2500" b="1">
                <a:solidFill>
                  <a:srgbClr val="FF0000"/>
                </a:solidFill>
              </a:rPr>
              <a:t> SERIES</a:t>
            </a:r>
          </a:p>
          <a:p>
            <a:pPr algn="ctr" eaLnBrk="1" hangingPunct="1"/>
            <a:endParaRPr lang="en-US" altLang="el-GR" sz="2500" b="1">
              <a:solidFill>
                <a:srgbClr val="FF0000"/>
              </a:solidFill>
            </a:endParaRPr>
          </a:p>
          <a:p>
            <a:pPr algn="ctr" eaLnBrk="1" hangingPunct="1"/>
            <a:endParaRPr lang="en-US" altLang="el-GR" sz="2200" b="1">
              <a:solidFill>
                <a:srgbClr val="FF0000"/>
              </a:solidFill>
            </a:endParaRPr>
          </a:p>
          <a:p>
            <a:pPr algn="ctr" eaLnBrk="1" hangingPunct="1"/>
            <a:endParaRPr lang="en-US" altLang="el-GR" sz="2200" b="1">
              <a:solidFill>
                <a:srgbClr val="FF0000"/>
              </a:solidFill>
            </a:endParaRPr>
          </a:p>
          <a:p>
            <a:pPr algn="ctr" eaLnBrk="1" hangingPunct="1"/>
            <a:endParaRPr lang="el-GR" altLang="el-GR" sz="2200" b="1">
              <a:solidFill>
                <a:srgbClr val="FF0000"/>
              </a:solidFill>
            </a:endParaRPr>
          </a:p>
        </p:txBody>
      </p:sp>
      <p:pic>
        <p:nvPicPr>
          <p:cNvPr id="16389" name="Picture 3">
            <a:extLst>
              <a:ext uri="{FF2B5EF4-FFF2-40B4-BE49-F238E27FC236}">
                <a16:creationId xmlns:a16="http://schemas.microsoft.com/office/drawing/2014/main" id="{C0AE3052-6CE1-417B-9D3E-C3CCFC10CB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549275"/>
            <a:ext cx="4173537" cy="620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
            <a:extLst>
              <a:ext uri="{FF2B5EF4-FFF2-40B4-BE49-F238E27FC236}">
                <a16:creationId xmlns:a16="http://schemas.microsoft.com/office/drawing/2014/main" id="{A7397BDC-D468-48FD-8D44-C669E3C40933}"/>
              </a:ext>
            </a:extLst>
          </p:cNvPr>
          <p:cNvSpPr>
            <a:spLocks noChangeArrowheads="1"/>
          </p:cNvSpPr>
          <p:nvPr/>
        </p:nvSpPr>
        <p:spPr bwMode="auto">
          <a:xfrm rot="10800000" flipV="1">
            <a:off x="431800" y="44450"/>
            <a:ext cx="88931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l-GR" sz="2500" b="1">
                <a:solidFill>
                  <a:srgbClr val="FF0000"/>
                </a:solidFill>
                <a:cs typeface="Arial" panose="020B0604020202020204" pitchFamily="34" charset="0"/>
              </a:rPr>
              <a:t>http://www.springer.com/de/book/9783319600505</a:t>
            </a:r>
            <a:endParaRPr lang="el-GR" altLang="el-GR" sz="2500" b="1">
              <a:solidFill>
                <a:srgbClr val="FF0000"/>
              </a:solidFill>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3">
            <a:extLst>
              <a:ext uri="{FF2B5EF4-FFF2-40B4-BE49-F238E27FC236}">
                <a16:creationId xmlns:a16="http://schemas.microsoft.com/office/drawing/2014/main" id="{FB57742E-DEC1-4150-A20D-2FEF9902749D}"/>
              </a:ext>
            </a:extLst>
          </p:cNvPr>
          <p:cNvGrpSpPr>
            <a:grpSpLocks/>
          </p:cNvGrpSpPr>
          <p:nvPr/>
        </p:nvGrpSpPr>
        <p:grpSpPr bwMode="auto">
          <a:xfrm>
            <a:off x="-11113" y="0"/>
            <a:ext cx="9155113" cy="838200"/>
            <a:chOff x="-10616" y="0"/>
            <a:chExt cx="9154616" cy="944003"/>
          </a:xfrm>
        </p:grpSpPr>
        <p:sp>
          <p:nvSpPr>
            <p:cNvPr id="11" name="TextBox 4">
              <a:extLst>
                <a:ext uri="{FF2B5EF4-FFF2-40B4-BE49-F238E27FC236}">
                  <a16:creationId xmlns:a16="http://schemas.microsoft.com/office/drawing/2014/main" id="{0A88263A-87B7-4981-874F-B0CC1FF3A5E7}"/>
                </a:ext>
              </a:extLst>
            </p:cNvPr>
            <p:cNvSpPr txBox="1"/>
            <p:nvPr/>
          </p:nvSpPr>
          <p:spPr bwMode="auto">
            <a:xfrm>
              <a:off x="496" y="0"/>
              <a:ext cx="9143504" cy="92791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endParaRPr lang="en-US" dirty="0"/>
            </a:p>
          </p:txBody>
        </p:sp>
        <p:pic>
          <p:nvPicPr>
            <p:cNvPr id="3088" name="Picture 4">
              <a:extLst>
                <a:ext uri="{FF2B5EF4-FFF2-40B4-BE49-F238E27FC236}">
                  <a16:creationId xmlns:a16="http://schemas.microsoft.com/office/drawing/2014/main" id="{73AA0E78-CABE-41E9-A764-F5ED08ADDC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6" y="35139"/>
              <a:ext cx="838200" cy="8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6">
              <a:extLst>
                <a:ext uri="{FF2B5EF4-FFF2-40B4-BE49-F238E27FC236}">
                  <a16:creationId xmlns:a16="http://schemas.microsoft.com/office/drawing/2014/main" id="{9CF7C89E-43CD-4BF7-A4EA-E50321E815CA}"/>
                </a:ext>
              </a:extLst>
            </p:cNvPr>
            <p:cNvSpPr txBox="1"/>
            <p:nvPr/>
          </p:nvSpPr>
          <p:spPr bwMode="auto">
            <a:xfrm>
              <a:off x="683084" y="130516"/>
              <a:ext cx="4266968" cy="727668"/>
            </a:xfrm>
            <a:prstGeom prst="rect">
              <a:avLst/>
            </a:prstGeom>
            <a:noFill/>
          </p:spPr>
          <p:txBody>
            <a:bodyPr>
              <a:spAutoFit/>
            </a:bodyPr>
            <a:lstStyle/>
            <a:p>
              <a:pPr algn="ctr" fontAlgn="auto">
                <a:spcBef>
                  <a:spcPts val="0"/>
                </a:spcBef>
                <a:spcAft>
                  <a:spcPts val="0"/>
                </a:spcAft>
                <a:defRPr/>
              </a:pPr>
              <a:r>
                <a:rPr lang="en-US" b="1" dirty="0">
                  <a:solidFill>
                    <a:srgbClr val="0000FF"/>
                  </a:solidFill>
                  <a:effectLst>
                    <a:outerShdw blurRad="38100" dist="38100" dir="2700000" algn="tl">
                      <a:srgbClr val="000000">
                        <a:alpha val="43137"/>
                      </a:srgbClr>
                    </a:outerShdw>
                  </a:effectLst>
                  <a:latin typeface="Lucida Calligraphy" pitchFamily="66" charset="0"/>
                  <a:cs typeface="Arial" charset="0"/>
                </a:rPr>
                <a:t>National Observatory of Athens (NOA)</a:t>
              </a:r>
            </a:p>
          </p:txBody>
        </p:sp>
        <p:pic>
          <p:nvPicPr>
            <p:cNvPr id="3090" name="Picture 4">
              <a:extLst>
                <a:ext uri="{FF2B5EF4-FFF2-40B4-BE49-F238E27FC236}">
                  <a16:creationId xmlns:a16="http://schemas.microsoft.com/office/drawing/2014/main" id="{EFA43498-CEA3-4334-A49F-89648BBA60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
              <a:ext cx="3886200" cy="94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5" name="24 - Εικόνα">
            <a:extLst>
              <a:ext uri="{FF2B5EF4-FFF2-40B4-BE49-F238E27FC236}">
                <a16:creationId xmlns:a16="http://schemas.microsoft.com/office/drawing/2014/main" id="{A4EEF01C-44BE-4417-83BB-8D8DCAE14C1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100013"/>
            <a:ext cx="936625" cy="93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28 - Εικόνα">
            <a:extLst>
              <a:ext uri="{FF2B5EF4-FFF2-40B4-BE49-F238E27FC236}">
                <a16:creationId xmlns:a16="http://schemas.microsoft.com/office/drawing/2014/main" id="{A6E72186-944B-4417-BCF6-C5E65321820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36916" y="1989336"/>
            <a:ext cx="12715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19">
            <a:extLst>
              <a:ext uri="{FF2B5EF4-FFF2-40B4-BE49-F238E27FC236}">
                <a16:creationId xmlns:a16="http://schemas.microsoft.com/office/drawing/2014/main" id="{5B313EC9-4539-456A-91C1-C52E11D48886}"/>
              </a:ext>
            </a:extLst>
          </p:cNvPr>
          <p:cNvSpPr>
            <a:spLocks noChangeArrowheads="1"/>
          </p:cNvSpPr>
          <p:nvPr/>
        </p:nvSpPr>
        <p:spPr bwMode="auto">
          <a:xfrm>
            <a:off x="2339752" y="1340768"/>
            <a:ext cx="5112568" cy="1938992"/>
          </a:xfrm>
          <a:prstGeom prst="rect">
            <a:avLst/>
          </a:prstGeom>
          <a:noFill/>
          <a:ln w="9525">
            <a:noFill/>
            <a:miter lim="800000"/>
            <a:headEnd/>
            <a:tailEnd/>
          </a:ln>
        </p:spPr>
        <p:txBody>
          <a:bodyPr wrap="square">
            <a:spAutoFit/>
          </a:bodyPr>
          <a:lstStyle/>
          <a:p>
            <a:pPr algn="ctr">
              <a:defRPr/>
            </a:pPr>
            <a:r>
              <a:rPr lang="en-US" sz="3000" b="1" i="1" dirty="0">
                <a:solidFill>
                  <a:srgbClr val="FF0000"/>
                </a:solidFill>
                <a:effectLst>
                  <a:outerShdw blurRad="38100" dist="38100" dir="2700000" algn="tl">
                    <a:srgbClr val="000000">
                      <a:alpha val="43137"/>
                    </a:srgbClr>
                  </a:outerShdw>
                </a:effectLst>
                <a:latin typeface="Cambria" pitchFamily="18" charset="0"/>
              </a:rPr>
              <a:t>OMA</a:t>
            </a:r>
            <a:r>
              <a:rPr lang="el-GR" sz="3000" b="1" i="1" dirty="0">
                <a:solidFill>
                  <a:srgbClr val="FF0000"/>
                </a:solidFill>
                <a:effectLst>
                  <a:outerShdw blurRad="38100" dist="38100" dir="2700000" algn="tl">
                    <a:srgbClr val="000000">
                      <a:alpha val="43137"/>
                    </a:srgbClr>
                  </a:outerShdw>
                </a:effectLst>
                <a:latin typeface="Cambria" pitchFamily="18" charset="0"/>
              </a:rPr>
              <a:t>ΔΑ ΕΠΙΧΕΙΡΗΣΙΑΚΗΣ ΜΟΝΑΔΑΣ </a:t>
            </a:r>
          </a:p>
          <a:p>
            <a:pPr algn="ctr">
              <a:defRPr/>
            </a:pPr>
            <a:r>
              <a:rPr lang="el-GR" sz="3000" b="1" i="1" dirty="0">
                <a:solidFill>
                  <a:srgbClr val="FF0000"/>
                </a:solidFill>
                <a:effectLst>
                  <a:outerShdw blurRad="38100" dist="38100" dir="2700000" algn="tl">
                    <a:srgbClr val="000000">
                      <a:alpha val="43137"/>
                    </a:srgbClr>
                  </a:outerShdw>
                </a:effectLst>
                <a:latin typeface="Cambria" pitchFamily="18" charset="0"/>
              </a:rPr>
              <a:t>‘ΔΙΑΣΤΗΜΙΚΟΣ ΚΑΙΡΟΣ’ </a:t>
            </a:r>
          </a:p>
          <a:p>
            <a:pPr algn="ctr">
              <a:defRPr/>
            </a:pPr>
            <a:r>
              <a:rPr lang="el-GR" sz="3000" b="1" i="1" dirty="0">
                <a:solidFill>
                  <a:srgbClr val="FF0000"/>
                </a:solidFill>
                <a:effectLst>
                  <a:outerShdw blurRad="38100" dist="38100" dir="2700000" algn="tl">
                    <a:srgbClr val="000000">
                      <a:alpha val="43137"/>
                    </a:srgbClr>
                  </a:outerShdw>
                </a:effectLst>
                <a:latin typeface="Cambria" pitchFamily="18" charset="0"/>
              </a:rPr>
              <a:t>ΤΟΥ ΕΑΑ </a:t>
            </a:r>
            <a:endParaRPr lang="en-US" sz="3000" b="1" i="1" dirty="0">
              <a:solidFill>
                <a:srgbClr val="FF0000"/>
              </a:solidFill>
              <a:effectLst>
                <a:outerShdw blurRad="38100" dist="38100" dir="2700000" algn="tl">
                  <a:srgbClr val="000000">
                    <a:alpha val="43137"/>
                  </a:srgbClr>
                </a:outerShdw>
              </a:effectLst>
              <a:latin typeface="Cambria" pitchFamily="18" charset="0"/>
            </a:endParaRPr>
          </a:p>
        </p:txBody>
      </p:sp>
      <p:pic>
        <p:nvPicPr>
          <p:cNvPr id="3079" name="25 - Εικόνα">
            <a:extLst>
              <a:ext uri="{FF2B5EF4-FFF2-40B4-BE49-F238E27FC236}">
                <a16:creationId xmlns:a16="http://schemas.microsoft.com/office/drawing/2014/main" id="{7BA91D2A-6A3B-4122-B928-257A58C683C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68344" y="1030436"/>
            <a:ext cx="145415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5">
            <a:extLst>
              <a:ext uri="{FF2B5EF4-FFF2-40B4-BE49-F238E27FC236}">
                <a16:creationId xmlns:a16="http://schemas.microsoft.com/office/drawing/2014/main" id="{AFEABC07-B845-432F-B50D-CBD074958E6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950" y="908720"/>
            <a:ext cx="233997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 name="19 - TextBox">
            <a:extLst>
              <a:ext uri="{FF2B5EF4-FFF2-40B4-BE49-F238E27FC236}">
                <a16:creationId xmlns:a16="http://schemas.microsoft.com/office/drawing/2014/main" id="{0710034C-E913-46ED-83A9-0B1019E5FA1F}"/>
              </a:ext>
            </a:extLst>
          </p:cNvPr>
          <p:cNvSpPr txBox="1">
            <a:spLocks noChangeArrowheads="1"/>
          </p:cNvSpPr>
          <p:nvPr/>
        </p:nvSpPr>
        <p:spPr bwMode="auto">
          <a:xfrm>
            <a:off x="251520" y="3295988"/>
            <a:ext cx="8784976" cy="3107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lgn="ctr">
              <a:lnSpc>
                <a:spcPts val="3400"/>
              </a:lnSpc>
              <a:buNone/>
            </a:pPr>
            <a:endParaRPr lang="el-GR" sz="2600" dirty="0">
              <a:latin typeface="+mj-lt"/>
            </a:endParaRPr>
          </a:p>
          <a:p>
            <a:pPr marL="457200" indent="-457200" algn="ctr">
              <a:lnSpc>
                <a:spcPts val="4100"/>
              </a:lnSpc>
              <a:buFont typeface="Wingdings" panose="05000000000000000000" pitchFamily="2" charset="2"/>
              <a:buChar char="ü"/>
            </a:pPr>
            <a:r>
              <a:rPr lang="el-GR" sz="2400" b="1" dirty="0">
                <a:solidFill>
                  <a:srgbClr val="0000FF"/>
                </a:solidFill>
                <a:latin typeface="+mj-lt"/>
              </a:rPr>
              <a:t>Δρ. Όλγα Ε. Μαλανδράκη</a:t>
            </a:r>
            <a:r>
              <a:rPr lang="en-US" sz="2400" dirty="0">
                <a:solidFill>
                  <a:srgbClr val="0000FF"/>
                </a:solidFill>
                <a:latin typeface="+mj-lt"/>
              </a:rPr>
              <a:t>, </a:t>
            </a:r>
            <a:r>
              <a:rPr lang="el-GR" sz="2400" dirty="0">
                <a:solidFill>
                  <a:srgbClr val="0000FF"/>
                </a:solidFill>
                <a:latin typeface="+mj-lt"/>
              </a:rPr>
              <a:t>Κύρια Ερευνήτρια, ΙΑΑΔΕΤ/ΕΑΑ</a:t>
            </a:r>
          </a:p>
          <a:p>
            <a:pPr marL="457200" indent="-457200" algn="ctr">
              <a:lnSpc>
                <a:spcPts val="4100"/>
              </a:lnSpc>
              <a:buFont typeface="Wingdings" panose="05000000000000000000" pitchFamily="2" charset="2"/>
              <a:buChar char="ü"/>
            </a:pPr>
            <a:r>
              <a:rPr lang="el-GR" sz="2400" b="1" dirty="0">
                <a:solidFill>
                  <a:srgbClr val="0000FF"/>
                </a:solidFill>
                <a:latin typeface="+mj-lt"/>
              </a:rPr>
              <a:t>Δρ. Γεωργία Τσιροπούλα</a:t>
            </a:r>
            <a:r>
              <a:rPr lang="el-GR" sz="2400" dirty="0">
                <a:solidFill>
                  <a:srgbClr val="0000FF"/>
                </a:solidFill>
                <a:latin typeface="+mj-lt"/>
              </a:rPr>
              <a:t>, Διευθύντρια Ερευνών, ΙΑΑΔΕΤ/ΕΑΑ </a:t>
            </a:r>
            <a:endParaRPr lang="en-US" sz="2400" dirty="0">
              <a:solidFill>
                <a:srgbClr val="0000FF"/>
              </a:solidFill>
              <a:latin typeface="+mj-lt"/>
            </a:endParaRPr>
          </a:p>
          <a:p>
            <a:pPr marL="457200" indent="-457200" algn="ctr">
              <a:lnSpc>
                <a:spcPts val="4100"/>
              </a:lnSpc>
              <a:buFont typeface="Wingdings" panose="05000000000000000000" pitchFamily="2" charset="2"/>
              <a:buChar char="ü"/>
            </a:pPr>
            <a:r>
              <a:rPr lang="el-GR" sz="2400" b="1" dirty="0">
                <a:solidFill>
                  <a:srgbClr val="0000FF"/>
                </a:solidFill>
                <a:latin typeface="+mj-lt"/>
              </a:rPr>
              <a:t>Μιχαήλ Καράβολος</a:t>
            </a:r>
            <a:r>
              <a:rPr lang="el-GR" sz="2400" dirty="0">
                <a:solidFill>
                  <a:srgbClr val="0000FF"/>
                </a:solidFill>
                <a:latin typeface="+mj-lt"/>
              </a:rPr>
              <a:t>, Μ</a:t>
            </a:r>
            <a:r>
              <a:rPr lang="en-US" sz="2400" dirty="0">
                <a:solidFill>
                  <a:srgbClr val="0000FF"/>
                </a:solidFill>
                <a:latin typeface="+mj-lt"/>
              </a:rPr>
              <a:t>Sc., </a:t>
            </a:r>
            <a:r>
              <a:rPr lang="en-US" sz="2400" dirty="0" err="1">
                <a:solidFill>
                  <a:srgbClr val="0000FF"/>
                </a:solidFill>
                <a:latin typeface="+mj-lt"/>
              </a:rPr>
              <a:t>PhDc</a:t>
            </a:r>
            <a:r>
              <a:rPr lang="el-GR" sz="2400" dirty="0">
                <a:solidFill>
                  <a:srgbClr val="0000FF"/>
                </a:solidFill>
                <a:latin typeface="+mj-lt"/>
              </a:rPr>
              <a:t>, Μηχανικός Λογισμικού και Δορυφορικών Επικοινωνιών</a:t>
            </a:r>
          </a:p>
          <a:p>
            <a:pPr marL="457200" indent="-457200" algn="ctr">
              <a:lnSpc>
                <a:spcPts val="4100"/>
              </a:lnSpc>
              <a:buFont typeface="Wingdings" panose="05000000000000000000" pitchFamily="2" charset="2"/>
              <a:buChar char="ü"/>
            </a:pPr>
            <a:r>
              <a:rPr lang="el-GR" sz="2400" b="1" dirty="0">
                <a:solidFill>
                  <a:srgbClr val="0000FF"/>
                </a:solidFill>
                <a:latin typeface="+mj-lt"/>
              </a:rPr>
              <a:t>Νίκολαος Μήλας,</a:t>
            </a:r>
            <a:r>
              <a:rPr lang="el-GR" sz="2400" dirty="0">
                <a:solidFill>
                  <a:srgbClr val="0000FF"/>
                </a:solidFill>
                <a:latin typeface="+mj-lt"/>
              </a:rPr>
              <a:t> Ειδικός Τεχνικός Επιστήμονας, ΔΥΕ</a:t>
            </a:r>
            <a:endParaRPr lang="en-US" sz="2400" dirty="0">
              <a:solidFill>
                <a:srgbClr val="0000FF"/>
              </a:solidFill>
              <a:latin typeface="+mj-lt"/>
            </a:endParaRPr>
          </a:p>
        </p:txBody>
      </p:sp>
    </p:spTree>
    <p:extLst>
      <p:ext uri="{BB962C8B-B14F-4D97-AF65-F5344CB8AC3E}">
        <p14:creationId xmlns:p14="http://schemas.microsoft.com/office/powerpoint/2010/main" val="111011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5"/>
          </p:nvPr>
        </p:nvSpPr>
        <p:spPr/>
        <p:txBody>
          <a:bodyPr/>
          <a:lstStyle/>
          <a:p>
            <a:pPr>
              <a:defRPr/>
            </a:pPr>
            <a:fld id="{368FCF37-92FB-426B-9385-2BA6907BD9CF}" type="slidenum">
              <a:rPr lang="es-ES" smtClean="0"/>
              <a:pPr>
                <a:defRPr/>
              </a:pPr>
              <a:t>19</a:t>
            </a:fld>
            <a:endParaRPr lang="es-ES" dirty="0"/>
          </a:p>
        </p:txBody>
      </p:sp>
      <p:pic>
        <p:nvPicPr>
          <p:cNvPr id="5" name="4 - Θέση περιεχομένου" descr="spp.tif"/>
          <p:cNvPicPr>
            <a:picLocks noGrp="1" noChangeAspect="1"/>
          </p:cNvPicPr>
          <p:nvPr>
            <p:ph sz="quarter" idx="1"/>
          </p:nvPr>
        </p:nvPicPr>
        <p:blipFill>
          <a:blip r:embed="rId3" cstate="print"/>
          <a:stretch>
            <a:fillRect/>
          </a:stretch>
        </p:blipFill>
        <p:spPr>
          <a:xfrm>
            <a:off x="323528" y="1639128"/>
            <a:ext cx="3111111" cy="2653968"/>
          </a:xfrm>
          <a:prstGeom prst="rect">
            <a:avLst/>
          </a:prstGeom>
        </p:spPr>
      </p:pic>
      <p:pic>
        <p:nvPicPr>
          <p:cNvPr id="7" name="6 - Εικόνα" descr="Poster_Solar_Orbiter_2014_no_text_3508.jpg"/>
          <p:cNvPicPr>
            <a:picLocks noChangeAspect="1"/>
          </p:cNvPicPr>
          <p:nvPr/>
        </p:nvPicPr>
        <p:blipFill>
          <a:blip r:embed="rId4" cstate="print"/>
          <a:stretch>
            <a:fillRect/>
          </a:stretch>
        </p:blipFill>
        <p:spPr>
          <a:xfrm>
            <a:off x="4355976" y="1844824"/>
            <a:ext cx="3111500" cy="2197100"/>
          </a:xfrm>
          <a:prstGeom prst="rect">
            <a:avLst/>
          </a:prstGeom>
        </p:spPr>
      </p:pic>
      <p:pic>
        <p:nvPicPr>
          <p:cNvPr id="8" name="7 - Εικόνα" descr="SOlogo.png"/>
          <p:cNvPicPr>
            <a:picLocks noChangeAspect="1"/>
          </p:cNvPicPr>
          <p:nvPr/>
        </p:nvPicPr>
        <p:blipFill>
          <a:blip r:embed="rId5" cstate="print"/>
          <a:stretch>
            <a:fillRect/>
          </a:stretch>
        </p:blipFill>
        <p:spPr>
          <a:xfrm>
            <a:off x="6732241" y="3140969"/>
            <a:ext cx="1224136" cy="1273020"/>
          </a:xfrm>
          <a:prstGeom prst="rect">
            <a:avLst/>
          </a:prstGeom>
        </p:spPr>
      </p:pic>
      <p:sp>
        <p:nvSpPr>
          <p:cNvPr id="9" name="8 - TextBox"/>
          <p:cNvSpPr txBox="1"/>
          <p:nvPr/>
        </p:nvSpPr>
        <p:spPr>
          <a:xfrm>
            <a:off x="323528" y="4408076"/>
            <a:ext cx="3238387" cy="677108"/>
          </a:xfrm>
          <a:prstGeom prst="rect">
            <a:avLst/>
          </a:prstGeom>
          <a:noFill/>
        </p:spPr>
        <p:txBody>
          <a:bodyPr wrap="none" rtlCol="0">
            <a:spAutoFit/>
          </a:bodyPr>
          <a:lstStyle/>
          <a:p>
            <a:r>
              <a:rPr lang="el-GR" sz="1900" dirty="0">
                <a:solidFill>
                  <a:schemeClr val="bg1"/>
                </a:solidFill>
              </a:rPr>
              <a:t>Εκτόξευση</a:t>
            </a:r>
            <a:r>
              <a:rPr lang="en-US" sz="1900" dirty="0">
                <a:solidFill>
                  <a:schemeClr val="bg1"/>
                </a:solidFill>
              </a:rPr>
              <a:t>: 4 </a:t>
            </a:r>
            <a:r>
              <a:rPr lang="el-GR" sz="1900" dirty="0">
                <a:solidFill>
                  <a:schemeClr val="bg1"/>
                </a:solidFill>
              </a:rPr>
              <a:t>Αυγούστου</a:t>
            </a:r>
            <a:r>
              <a:rPr lang="en-US" sz="1900" dirty="0">
                <a:solidFill>
                  <a:schemeClr val="bg1"/>
                </a:solidFill>
              </a:rPr>
              <a:t> 2018</a:t>
            </a:r>
          </a:p>
          <a:p>
            <a:r>
              <a:rPr lang="el-GR" sz="1900" dirty="0">
                <a:solidFill>
                  <a:schemeClr val="bg1"/>
                </a:solidFill>
              </a:rPr>
              <a:t>Περιήλιο</a:t>
            </a:r>
            <a:r>
              <a:rPr lang="en-US" sz="1900" dirty="0">
                <a:solidFill>
                  <a:schemeClr val="bg1"/>
                </a:solidFill>
              </a:rPr>
              <a:t> </a:t>
            </a:r>
            <a:r>
              <a:rPr lang="el-GR" sz="1900" dirty="0">
                <a:solidFill>
                  <a:schemeClr val="bg1"/>
                </a:solidFill>
              </a:rPr>
              <a:t>μέχρι απόσταση</a:t>
            </a:r>
            <a:r>
              <a:rPr lang="en-US" sz="1900" dirty="0">
                <a:solidFill>
                  <a:schemeClr val="bg1"/>
                </a:solidFill>
              </a:rPr>
              <a:t> ~</a:t>
            </a:r>
            <a:r>
              <a:rPr lang="en-US" sz="1900" b="1" dirty="0">
                <a:solidFill>
                  <a:schemeClr val="bg1"/>
                </a:solidFill>
              </a:rPr>
              <a:t>9 R</a:t>
            </a:r>
            <a:r>
              <a:rPr lang="en-US" sz="1900" b="1" baseline="-25000" dirty="0">
                <a:solidFill>
                  <a:schemeClr val="bg1"/>
                </a:solidFill>
              </a:rPr>
              <a:t>S</a:t>
            </a:r>
            <a:endParaRPr lang="en-US" sz="1900" b="1" dirty="0">
              <a:solidFill>
                <a:schemeClr val="bg1"/>
              </a:solidFill>
            </a:endParaRPr>
          </a:p>
        </p:txBody>
      </p:sp>
      <p:sp>
        <p:nvSpPr>
          <p:cNvPr id="10" name="9 - TextBox"/>
          <p:cNvSpPr txBox="1"/>
          <p:nvPr/>
        </p:nvSpPr>
        <p:spPr>
          <a:xfrm>
            <a:off x="4211960" y="4365104"/>
            <a:ext cx="3504677" cy="677108"/>
          </a:xfrm>
          <a:prstGeom prst="rect">
            <a:avLst/>
          </a:prstGeom>
          <a:noFill/>
        </p:spPr>
        <p:txBody>
          <a:bodyPr wrap="none" rtlCol="0">
            <a:spAutoFit/>
          </a:bodyPr>
          <a:lstStyle/>
          <a:p>
            <a:r>
              <a:rPr lang="el-GR" sz="1900" dirty="0">
                <a:solidFill>
                  <a:schemeClr val="bg1"/>
                </a:solidFill>
              </a:rPr>
              <a:t>Εκτόξευση</a:t>
            </a:r>
            <a:r>
              <a:rPr lang="en-US" sz="1900" dirty="0">
                <a:solidFill>
                  <a:schemeClr val="bg1"/>
                </a:solidFill>
              </a:rPr>
              <a:t>: </a:t>
            </a:r>
            <a:r>
              <a:rPr lang="el-GR" sz="1900" dirty="0">
                <a:solidFill>
                  <a:schemeClr val="bg1"/>
                </a:solidFill>
              </a:rPr>
              <a:t>Φεβρουάριος </a:t>
            </a:r>
            <a:r>
              <a:rPr lang="en-US" sz="1900" dirty="0">
                <a:solidFill>
                  <a:schemeClr val="bg1"/>
                </a:solidFill>
              </a:rPr>
              <a:t>2020</a:t>
            </a:r>
          </a:p>
          <a:p>
            <a:r>
              <a:rPr lang="el-GR" sz="1900" dirty="0">
                <a:solidFill>
                  <a:schemeClr val="bg1"/>
                </a:solidFill>
              </a:rPr>
              <a:t>Περιήλιο μέχρι απόσταση </a:t>
            </a:r>
            <a:r>
              <a:rPr lang="en-US" sz="1900" dirty="0">
                <a:solidFill>
                  <a:schemeClr val="bg1"/>
                </a:solidFill>
              </a:rPr>
              <a:t>~</a:t>
            </a:r>
            <a:r>
              <a:rPr lang="en-US" sz="1900" b="1" dirty="0">
                <a:solidFill>
                  <a:schemeClr val="bg1"/>
                </a:solidFill>
              </a:rPr>
              <a:t>0.3</a:t>
            </a:r>
            <a:r>
              <a:rPr lang="en-US" sz="1900" dirty="0">
                <a:solidFill>
                  <a:schemeClr val="bg1"/>
                </a:solidFill>
              </a:rPr>
              <a:t> </a:t>
            </a:r>
            <a:r>
              <a:rPr lang="en-US" sz="1900" b="1" dirty="0">
                <a:solidFill>
                  <a:schemeClr val="bg1"/>
                </a:solidFill>
              </a:rPr>
              <a:t>AU</a:t>
            </a:r>
          </a:p>
        </p:txBody>
      </p:sp>
      <p:sp>
        <p:nvSpPr>
          <p:cNvPr id="11" name="10 - TextBox"/>
          <p:cNvSpPr txBox="1"/>
          <p:nvPr/>
        </p:nvSpPr>
        <p:spPr>
          <a:xfrm>
            <a:off x="5724128" y="379983"/>
            <a:ext cx="3131840" cy="384721"/>
          </a:xfrm>
          <a:prstGeom prst="rect">
            <a:avLst/>
          </a:prstGeom>
          <a:noFill/>
        </p:spPr>
        <p:txBody>
          <a:bodyPr wrap="square" rtlCol="0">
            <a:spAutoFit/>
          </a:bodyPr>
          <a:lstStyle/>
          <a:p>
            <a:pPr algn="ctr"/>
            <a:r>
              <a:rPr lang="en-US" sz="1900" i="1" dirty="0" err="1"/>
              <a:t>Malandraki</a:t>
            </a:r>
            <a:r>
              <a:rPr lang="en-US" sz="1900" i="1" dirty="0"/>
              <a:t> and Crosby 2018</a:t>
            </a:r>
            <a:endParaRPr lang="en-US" sz="1900" b="1" i="1" dirty="0">
              <a:solidFill>
                <a:srgbClr val="0000FF"/>
              </a:solidFill>
            </a:endParaRPr>
          </a:p>
        </p:txBody>
      </p:sp>
      <p:sp>
        <p:nvSpPr>
          <p:cNvPr id="12" name="20 - Ορθογώνιο"/>
          <p:cNvSpPr txBox="1">
            <a:spLocks noChangeArrowheads="1"/>
          </p:cNvSpPr>
          <p:nvPr/>
        </p:nvSpPr>
        <p:spPr bwMode="auto">
          <a:xfrm>
            <a:off x="-36512" y="-33774"/>
            <a:ext cx="8820472" cy="1446550"/>
          </a:xfrm>
          <a:prstGeom prst="rect">
            <a:avLst/>
          </a:prstGeom>
          <a:noFill/>
          <a:ln w="9525">
            <a:noFill/>
            <a:miter lim="800000"/>
            <a:headEnd/>
            <a:tailEnd/>
          </a:ln>
        </p:spPr>
        <p:txBody>
          <a:bodyPr vert="horz" wrap="square" anchor="b">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200" b="1" cap="small" dirty="0">
                <a:solidFill>
                  <a:srgbClr val="FF0000"/>
                </a:solidFill>
                <a:ea typeface="+mj-ea"/>
                <a:cs typeface="+mj-cs"/>
              </a:rPr>
              <a:t>Πρωτοποριακεσ</a:t>
            </a:r>
            <a:r>
              <a:rPr kumimoji="0" lang="en-US" sz="2200" b="1" i="0" u="none" strike="noStrike" kern="1200" cap="small" spc="0" normalizeH="0" baseline="0" noProof="0" dirty="0">
                <a:ln>
                  <a:noFill/>
                </a:ln>
                <a:solidFill>
                  <a:srgbClr val="FF0000"/>
                </a:solidFill>
                <a:effectLst/>
                <a:uLnTx/>
                <a:uFillTx/>
                <a:ea typeface="+mj-ea"/>
                <a:cs typeface="+mj-cs"/>
              </a:rPr>
              <a:t> </a:t>
            </a:r>
            <a:r>
              <a:rPr kumimoji="0" lang="el-GR" sz="2200" b="1" i="0" u="none" strike="noStrike" kern="1200" cap="small" spc="0" normalizeH="0" noProof="0" dirty="0">
                <a:ln>
                  <a:noFill/>
                </a:ln>
                <a:solidFill>
                  <a:srgbClr val="FF0000"/>
                </a:solidFill>
                <a:effectLst/>
                <a:uLnTx/>
                <a:uFillTx/>
                <a:ea typeface="+mj-ea"/>
                <a:cs typeface="+mj-cs"/>
              </a:rPr>
              <a:t>Ηλι</a:t>
            </a:r>
            <a:r>
              <a:rPr lang="el-GR" sz="2200" b="1" cap="small" dirty="0">
                <a:solidFill>
                  <a:srgbClr val="FF0000"/>
                </a:solidFill>
                <a:ea typeface="+mj-ea"/>
                <a:cs typeface="+mj-cs"/>
              </a:rPr>
              <a:t>ακεσ Αποστολεσ</a:t>
            </a:r>
            <a:r>
              <a:rPr kumimoji="0" lang="en-US" sz="2200" b="1" i="0" u="none" strike="noStrike" kern="1200" cap="small" spc="0" normalizeH="0" noProof="0" dirty="0">
                <a:ln>
                  <a:noFill/>
                </a:ln>
                <a:solidFill>
                  <a:srgbClr val="FF0000"/>
                </a:solidFill>
                <a:effectLst/>
                <a:uLnTx/>
                <a:uFillTx/>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200" b="1" cap="small" dirty="0">
              <a:solidFill>
                <a:srgbClr val="FF0000"/>
              </a:solidFill>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200" b="1" cap="small" dirty="0">
              <a:solidFill>
                <a:srgbClr val="FF0000"/>
              </a:solidFill>
              <a:ea typeface="+mj-ea"/>
              <a:cs typeface="+mj-cs"/>
            </a:endParaRPr>
          </a:p>
          <a:p>
            <a:pPr lvl="0" algn="just" fontAlgn="auto">
              <a:spcAft>
                <a:spcPts val="0"/>
              </a:spcAft>
            </a:pPr>
            <a:r>
              <a:rPr lang="en-US" sz="2200" b="1" cap="small" dirty="0">
                <a:solidFill>
                  <a:srgbClr val="FF0000"/>
                </a:solidFill>
              </a:rPr>
              <a:t>      Parker Solar Probe                         </a:t>
            </a:r>
            <a:r>
              <a:rPr lang="el-GR" sz="2200" b="1" cap="small" dirty="0">
                <a:solidFill>
                  <a:srgbClr val="FF0000"/>
                </a:solidFill>
              </a:rPr>
              <a:t> </a:t>
            </a:r>
            <a:r>
              <a:rPr lang="en-US" sz="2200" b="1" cap="small" dirty="0">
                <a:solidFill>
                  <a:srgbClr val="FF0000"/>
                </a:solidFill>
                <a:ea typeface="+mj-ea"/>
                <a:cs typeface="+mj-cs"/>
              </a:rPr>
              <a:t>S</a:t>
            </a:r>
            <a:r>
              <a:rPr kumimoji="0" lang="en-US" sz="2200" b="1" i="0" u="none" strike="noStrike" kern="1200" cap="small" spc="0" normalizeH="0" noProof="0" dirty="0" err="1">
                <a:ln>
                  <a:noFill/>
                </a:ln>
                <a:solidFill>
                  <a:srgbClr val="FF0000"/>
                </a:solidFill>
                <a:effectLst/>
                <a:uLnTx/>
                <a:uFillTx/>
                <a:ea typeface="+mj-ea"/>
                <a:cs typeface="+mj-cs"/>
              </a:rPr>
              <a:t>olar</a:t>
            </a:r>
            <a:r>
              <a:rPr kumimoji="0" lang="en-US" sz="2200" b="1" i="0" u="none" strike="noStrike" kern="1200" cap="small" spc="0" normalizeH="0" noProof="0" dirty="0">
                <a:ln>
                  <a:noFill/>
                </a:ln>
                <a:solidFill>
                  <a:srgbClr val="FF0000"/>
                </a:solidFill>
                <a:effectLst/>
                <a:uLnTx/>
                <a:uFillTx/>
                <a:ea typeface="+mj-ea"/>
                <a:cs typeface="+mj-cs"/>
              </a:rPr>
              <a:t> Orbiter </a:t>
            </a:r>
            <a:endParaRPr kumimoji="0" lang="el-GR" sz="2200" b="1" i="0" u="none" strike="noStrike" kern="1200" cap="small" spc="0" normalizeH="0" baseline="0" noProof="0" dirty="0">
              <a:ln>
                <a:noFill/>
              </a:ln>
              <a:solidFill>
                <a:srgbClr val="FF0000"/>
              </a:solidFill>
              <a:effectLst/>
              <a:uLnTx/>
              <a:uFillTx/>
              <a:latin typeface="+mj-lt"/>
              <a:ea typeface="+mj-ea"/>
              <a:cs typeface="+mj-cs"/>
            </a:endParaRPr>
          </a:p>
        </p:txBody>
      </p:sp>
      <p:sp>
        <p:nvSpPr>
          <p:cNvPr id="14" name="13 - TextBox"/>
          <p:cNvSpPr txBox="1"/>
          <p:nvPr/>
        </p:nvSpPr>
        <p:spPr>
          <a:xfrm>
            <a:off x="3467783" y="5373216"/>
            <a:ext cx="4920641" cy="1261884"/>
          </a:xfrm>
          <a:prstGeom prst="rect">
            <a:avLst/>
          </a:prstGeom>
          <a:noFill/>
        </p:spPr>
        <p:txBody>
          <a:bodyPr wrap="none" rtlCol="0">
            <a:spAutoFit/>
          </a:bodyPr>
          <a:lstStyle/>
          <a:p>
            <a:pPr algn="ctr"/>
            <a:r>
              <a:rPr lang="en-US" sz="1900" dirty="0">
                <a:solidFill>
                  <a:schemeClr val="bg1"/>
                </a:solidFill>
              </a:rPr>
              <a:t>Energetic Particle Detector (</a:t>
            </a:r>
            <a:r>
              <a:rPr lang="en-US" sz="1900" b="1" dirty="0">
                <a:solidFill>
                  <a:schemeClr val="bg1"/>
                </a:solidFill>
              </a:rPr>
              <a:t>EPD</a:t>
            </a:r>
            <a:r>
              <a:rPr lang="en-US" sz="1900" dirty="0">
                <a:solidFill>
                  <a:schemeClr val="bg1"/>
                </a:solidFill>
              </a:rPr>
              <a:t>)</a:t>
            </a:r>
          </a:p>
          <a:p>
            <a:pPr algn="ctr"/>
            <a:endParaRPr lang="en-US" sz="1900" dirty="0">
              <a:solidFill>
                <a:schemeClr val="bg1"/>
              </a:solidFill>
            </a:endParaRPr>
          </a:p>
          <a:p>
            <a:pPr algn="ctr"/>
            <a:r>
              <a:rPr lang="en-US" sz="1900" dirty="0">
                <a:solidFill>
                  <a:schemeClr val="bg1"/>
                </a:solidFill>
              </a:rPr>
              <a:t>PI: Prof. Javier Rodriguez-Pacheco (Spain)</a:t>
            </a:r>
          </a:p>
          <a:p>
            <a:pPr algn="ctr"/>
            <a:r>
              <a:rPr lang="en-US" sz="1900" dirty="0">
                <a:solidFill>
                  <a:schemeClr val="bg1"/>
                </a:solidFill>
              </a:rPr>
              <a:t>      Co-PI: R. </a:t>
            </a:r>
            <a:r>
              <a:rPr lang="en-US" sz="1900" dirty="0" err="1">
                <a:solidFill>
                  <a:schemeClr val="bg1"/>
                </a:solidFill>
              </a:rPr>
              <a:t>Wimmer-Schweingrüber</a:t>
            </a:r>
            <a:r>
              <a:rPr lang="en-US" sz="1900" dirty="0">
                <a:solidFill>
                  <a:schemeClr val="bg1"/>
                </a:solidFill>
              </a:rPr>
              <a:t> (Germany)</a:t>
            </a:r>
          </a:p>
        </p:txBody>
      </p:sp>
      <p:sp>
        <p:nvSpPr>
          <p:cNvPr id="15" name="14 - TextBox"/>
          <p:cNvSpPr txBox="1"/>
          <p:nvPr/>
        </p:nvSpPr>
        <p:spPr>
          <a:xfrm>
            <a:off x="-108520" y="5373216"/>
            <a:ext cx="3960440" cy="1261884"/>
          </a:xfrm>
          <a:prstGeom prst="rect">
            <a:avLst/>
          </a:prstGeom>
          <a:noFill/>
        </p:spPr>
        <p:txBody>
          <a:bodyPr wrap="square" rtlCol="0">
            <a:spAutoFit/>
          </a:bodyPr>
          <a:lstStyle/>
          <a:p>
            <a:pPr algn="ctr"/>
            <a:r>
              <a:rPr lang="en-US" sz="1900" dirty="0">
                <a:solidFill>
                  <a:schemeClr val="bg1"/>
                </a:solidFill>
              </a:rPr>
              <a:t>Integrated Science Investigation </a:t>
            </a:r>
          </a:p>
          <a:p>
            <a:pPr algn="ctr"/>
            <a:r>
              <a:rPr lang="en-US" sz="1900" dirty="0">
                <a:solidFill>
                  <a:schemeClr val="bg1"/>
                </a:solidFill>
              </a:rPr>
              <a:t>of the Sun (</a:t>
            </a:r>
            <a:r>
              <a:rPr lang="en-US" sz="1900" b="1" dirty="0">
                <a:solidFill>
                  <a:schemeClr val="bg1"/>
                </a:solidFill>
              </a:rPr>
              <a:t>IS0IS</a:t>
            </a:r>
            <a:r>
              <a:rPr lang="en-US" sz="1900" dirty="0">
                <a:solidFill>
                  <a:schemeClr val="bg1"/>
                </a:solidFill>
              </a:rPr>
              <a:t>)</a:t>
            </a:r>
          </a:p>
          <a:p>
            <a:pPr algn="ctr"/>
            <a:endParaRPr lang="en-US" sz="1900" dirty="0">
              <a:solidFill>
                <a:schemeClr val="bg1"/>
              </a:solidFill>
            </a:endParaRPr>
          </a:p>
          <a:p>
            <a:pPr algn="ctr"/>
            <a:r>
              <a:rPr lang="en-US" sz="1900" dirty="0">
                <a:solidFill>
                  <a:schemeClr val="bg1"/>
                </a:solidFill>
              </a:rPr>
              <a:t>PI: Prof. Dave </a:t>
            </a:r>
            <a:r>
              <a:rPr lang="en-US" sz="1900" dirty="0" err="1">
                <a:solidFill>
                  <a:schemeClr val="bg1"/>
                </a:solidFill>
              </a:rPr>
              <a:t>McComas</a:t>
            </a:r>
            <a:r>
              <a:rPr lang="en-US" sz="1900" dirty="0">
                <a:solidFill>
                  <a:schemeClr val="bg1"/>
                </a:solidFill>
              </a:rPr>
              <a:t> (USA)</a:t>
            </a:r>
          </a:p>
        </p:txBody>
      </p:sp>
      <p:sp>
        <p:nvSpPr>
          <p:cNvPr id="2" name="TextBox 1">
            <a:extLst>
              <a:ext uri="{FF2B5EF4-FFF2-40B4-BE49-F238E27FC236}">
                <a16:creationId xmlns:a16="http://schemas.microsoft.com/office/drawing/2014/main" id="{C7CE8B3C-6DB6-475A-AB75-89F16010C32D}"/>
              </a:ext>
            </a:extLst>
          </p:cNvPr>
          <p:cNvSpPr txBox="1"/>
          <p:nvPr/>
        </p:nvSpPr>
        <p:spPr>
          <a:xfrm rot="18880487">
            <a:off x="7114108" y="3875511"/>
            <a:ext cx="1707583" cy="369332"/>
          </a:xfrm>
          <a:prstGeom prst="rect">
            <a:avLst/>
          </a:prstGeom>
          <a:noFill/>
        </p:spPr>
        <p:txBody>
          <a:bodyPr wrap="none" rtlCol="0">
            <a:spAutoFit/>
          </a:bodyPr>
          <a:lstStyle/>
          <a:p>
            <a:r>
              <a:rPr lang="en-US" b="1" dirty="0">
                <a:solidFill>
                  <a:schemeClr val="bg1"/>
                </a:solidFill>
              </a:rPr>
              <a:t>Co-Investigator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sz="half" idx="1"/>
          </p:nvPr>
        </p:nvSpPr>
        <p:spPr/>
        <p:txBody>
          <a:bodyPr>
            <a:normAutofit/>
          </a:bodyPr>
          <a:lstStyle/>
          <a:p>
            <a:endParaRPr lang="el-GR"/>
          </a:p>
        </p:txBody>
      </p:sp>
      <p:pic>
        <p:nvPicPr>
          <p:cNvPr id="6" name="Picture 3" descr="sunearththemelo.jpg                                            0005900Ctinker                         BC2D3BF2:"/>
          <p:cNvPicPr>
            <a:picLocks noChangeAspect="1" noChangeArrowheads="1"/>
          </p:cNvPicPr>
          <p:nvPr/>
        </p:nvPicPr>
        <p:blipFill>
          <a:blip r:embed="rId3" cstate="print"/>
          <a:srcRect/>
          <a:stretch>
            <a:fillRect/>
          </a:stretch>
        </p:blipFill>
        <p:spPr bwMode="auto">
          <a:xfrm>
            <a:off x="0" y="0"/>
            <a:ext cx="9144000" cy="7140575"/>
          </a:xfrm>
          <a:prstGeom prst="rect">
            <a:avLst/>
          </a:prstGeom>
          <a:noFill/>
        </p:spPr>
      </p:pic>
      <p:sp>
        <p:nvSpPr>
          <p:cNvPr id="61442" name="Rectangle 2"/>
          <p:cNvSpPr>
            <a:spLocks noChangeArrowheads="1"/>
          </p:cNvSpPr>
          <p:nvPr/>
        </p:nvSpPr>
        <p:spPr bwMode="auto">
          <a:xfrm>
            <a:off x="-108520" y="210706"/>
            <a:ext cx="9144000"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1" u="none" strike="noStrike" cap="none" normalizeH="0" baseline="0" dirty="0">
                <a:ln>
                  <a:noFill/>
                </a:ln>
                <a:solidFill>
                  <a:schemeClr val="bg1">
                    <a:lumMod val="95000"/>
                  </a:schemeClr>
                </a:solidFill>
                <a:effectLst/>
                <a:latin typeface="Times New Roman" pitchFamily="18" charset="0"/>
                <a:ea typeface="Calibri" pitchFamily="34" charset="0"/>
                <a:cs typeface="Times New Roman" pitchFamily="18" charset="0"/>
              </a:rPr>
              <a:t>Solar-Terrestrial Environment</a:t>
            </a:r>
            <a:endParaRPr kumimoji="0" lang="el-GR" sz="3000" b="1" i="1" u="none" strike="noStrike" cap="none" normalizeH="0" baseline="0" dirty="0">
              <a:ln>
                <a:noFill/>
              </a:ln>
              <a:solidFill>
                <a:schemeClr val="bg1">
                  <a:lumMod val="95000"/>
                </a:schemeClr>
              </a:solidFill>
              <a:effectLst/>
              <a:latin typeface="Times New Roman" pitchFamily="18" charset="0"/>
              <a:ea typeface="Calibri" pitchFamily="34" charset="0"/>
              <a:cs typeface="Times New Roman" pitchFamily="18" charset="0"/>
            </a:endParaRPr>
          </a:p>
        </p:txBody>
      </p:sp>
      <p:sp>
        <p:nvSpPr>
          <p:cNvPr id="8" name="TextBox 7">
            <a:extLst>
              <a:ext uri="{FF2B5EF4-FFF2-40B4-BE49-F238E27FC236}">
                <a16:creationId xmlns:a16="http://schemas.microsoft.com/office/drawing/2014/main" id="{3E7C8F5B-E9EA-47D6-8801-7CB2F61AF073}"/>
              </a:ext>
            </a:extLst>
          </p:cNvPr>
          <p:cNvSpPr txBox="1"/>
          <p:nvPr/>
        </p:nvSpPr>
        <p:spPr>
          <a:xfrm>
            <a:off x="7657466" y="6588060"/>
            <a:ext cx="1451038" cy="369332"/>
          </a:xfrm>
          <a:prstGeom prst="rect">
            <a:avLst/>
          </a:prstGeom>
          <a:noFill/>
        </p:spPr>
        <p:txBody>
          <a:bodyPr wrap="none" rtlCol="0">
            <a:spAutoFit/>
          </a:bodyPr>
          <a:lstStyle/>
          <a:p>
            <a:r>
              <a:rPr lang="en-US" dirty="0">
                <a:solidFill>
                  <a:schemeClr val="bg1"/>
                </a:solidFill>
              </a:rPr>
              <a:t>Credit: NASA</a:t>
            </a:r>
          </a:p>
        </p:txBody>
      </p:sp>
    </p:spTree>
  </p:cSld>
  <p:clrMapOvr>
    <a:masterClrMapping/>
  </p:clrMapOvr>
  <p:transition spd="med">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8B5C2E-0517-4A42-8EB6-B0D81C33A092}"/>
              </a:ext>
            </a:extLst>
          </p:cNvPr>
          <p:cNvSpPr>
            <a:spLocks noGrp="1"/>
          </p:cNvSpPr>
          <p:nvPr>
            <p:ph type="title"/>
          </p:nvPr>
        </p:nvSpPr>
        <p:spPr>
          <a:xfrm>
            <a:off x="694690" y="188640"/>
            <a:ext cx="7117670" cy="740416"/>
          </a:xfrm>
        </p:spPr>
        <p:txBody>
          <a:bodyPr wrap="square">
            <a:normAutofit fontScale="90000"/>
          </a:bodyPr>
          <a:lstStyle/>
          <a:p>
            <a:pPr algn="ctr"/>
            <a:r>
              <a:rPr lang="en-US" dirty="0"/>
              <a:t>Probing the Energetic Particle Environment near the Sun </a:t>
            </a:r>
          </a:p>
        </p:txBody>
      </p:sp>
      <p:sp>
        <p:nvSpPr>
          <p:cNvPr id="5" name="Content Placeholder 4">
            <a:extLst>
              <a:ext uri="{FF2B5EF4-FFF2-40B4-BE49-F238E27FC236}">
                <a16:creationId xmlns:a16="http://schemas.microsoft.com/office/drawing/2014/main" id="{88B40B35-BE6E-44D9-A8E8-B381033A357B}"/>
              </a:ext>
            </a:extLst>
          </p:cNvPr>
          <p:cNvSpPr>
            <a:spLocks noGrp="1"/>
          </p:cNvSpPr>
          <p:nvPr>
            <p:ph idx="1"/>
          </p:nvPr>
        </p:nvSpPr>
        <p:spPr>
          <a:xfrm>
            <a:off x="-1" y="4466141"/>
            <a:ext cx="9179499" cy="4219443"/>
          </a:xfrm>
        </p:spPr>
        <p:txBody>
          <a:bodyPr>
            <a:noAutofit/>
          </a:bodyPr>
          <a:lstStyle/>
          <a:p>
            <a:pPr algn="ctr"/>
            <a:r>
              <a:rPr lang="en-US" sz="1875" b="1" dirty="0">
                <a:solidFill>
                  <a:srgbClr val="0000FF"/>
                </a:solidFill>
                <a:latin typeface="Times New Roman" panose="02020603050405020304" pitchFamily="18" charset="0"/>
                <a:cs typeface="Times New Roman" panose="02020603050405020304" pitchFamily="18" charset="0"/>
              </a:rPr>
              <a:t>Overview of ISʘIS solar energetic particle (SEP) observations from first 2 PSP orbits </a:t>
            </a:r>
          </a:p>
          <a:p>
            <a:pPr algn="ctr"/>
            <a:r>
              <a:rPr lang="en-US" sz="1875" b="1" dirty="0">
                <a:solidFill>
                  <a:srgbClr val="0000FF"/>
                </a:solidFill>
                <a:latin typeface="Times New Roman" panose="02020603050405020304" pitchFamily="18" charset="0"/>
                <a:cs typeface="Times New Roman" panose="02020603050405020304" pitchFamily="18" charset="0"/>
              </a:rPr>
              <a:t>We observe great variety of SEP events accelerated locally and/or remotely (CIR, CME, impulsive)</a:t>
            </a:r>
          </a:p>
          <a:p>
            <a:pPr algn="ctr"/>
            <a:r>
              <a:rPr lang="en-US" sz="1875" b="1" dirty="0">
                <a:solidFill>
                  <a:srgbClr val="0000FF"/>
                </a:solidFill>
                <a:latin typeface="Times New Roman" panose="02020603050405020304" pitchFamily="18" charset="0"/>
                <a:cs typeface="Times New Roman" panose="02020603050405020304" pitchFamily="18" charset="0"/>
              </a:rPr>
              <a:t>These are first observations of the near-corona radiation environment (here within  ~35 </a:t>
            </a:r>
            <a:r>
              <a:rPr lang="en-US" sz="1875" b="1" dirty="0" err="1">
                <a:solidFill>
                  <a:srgbClr val="0000FF"/>
                </a:solidFill>
                <a:latin typeface="Times New Roman" panose="02020603050405020304" pitchFamily="18" charset="0"/>
                <a:cs typeface="Times New Roman" panose="02020603050405020304" pitchFamily="18" charset="0"/>
              </a:rPr>
              <a:t>R</a:t>
            </a:r>
            <a:r>
              <a:rPr lang="en-US" sz="1875" b="1" baseline="-25000" dirty="0" err="1">
                <a:solidFill>
                  <a:srgbClr val="0000FF"/>
                </a:solidFill>
                <a:latin typeface="Times New Roman" panose="02020603050405020304" pitchFamily="18" charset="0"/>
                <a:cs typeface="Times New Roman" panose="02020603050405020304" pitchFamily="18" charset="0"/>
              </a:rPr>
              <a:t>ʘ</a:t>
            </a:r>
            <a:r>
              <a:rPr lang="en-US" sz="1875" b="1" dirty="0">
                <a:solidFill>
                  <a:srgbClr val="0000FF"/>
                </a:solidFill>
                <a:latin typeface="Times New Roman" panose="02020603050405020304" pitchFamily="18" charset="0"/>
                <a:cs typeface="Times New Roman" panose="02020603050405020304" pitchFamily="18" charset="0"/>
              </a:rPr>
              <a:t>), paving the way toward resolving fundamental questions on the origin, acceleration and transport of SEPs</a:t>
            </a:r>
          </a:p>
        </p:txBody>
      </p:sp>
      <p:sp>
        <p:nvSpPr>
          <p:cNvPr id="6" name="TextBox 5">
            <a:extLst>
              <a:ext uri="{FF2B5EF4-FFF2-40B4-BE49-F238E27FC236}">
                <a16:creationId xmlns:a16="http://schemas.microsoft.com/office/drawing/2014/main" id="{1DAECD62-A158-4D74-A3E0-373EE02C8634}"/>
              </a:ext>
            </a:extLst>
          </p:cNvPr>
          <p:cNvSpPr txBox="1"/>
          <p:nvPr/>
        </p:nvSpPr>
        <p:spPr>
          <a:xfrm>
            <a:off x="7231490" y="1124744"/>
            <a:ext cx="2309062" cy="70788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McComas </a:t>
            </a:r>
            <a:endParaRPr kumimoji="0" lang="el-GR" sz="2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et al</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7" name="TextBox 6">
            <a:extLst>
              <a:ext uri="{FF2B5EF4-FFF2-40B4-BE49-F238E27FC236}">
                <a16:creationId xmlns:a16="http://schemas.microsoft.com/office/drawing/2014/main" id="{0054971E-6A10-44AA-9E95-96C9D3B98C99}"/>
              </a:ext>
            </a:extLst>
          </p:cNvPr>
          <p:cNvSpPr txBox="1"/>
          <p:nvPr/>
        </p:nvSpPr>
        <p:spPr>
          <a:xfrm>
            <a:off x="35496" y="3793539"/>
            <a:ext cx="9144002" cy="71558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Summary of observations of energetic particles (primarily H</a:t>
            </a:r>
            <a:r>
              <a:rPr kumimoji="0" lang="en-US" sz="1350" b="0" i="1"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3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lower energy (Lo: ~30-200 keV, inside orbital track) and higher energy (Hi: ~1-2 MeV, outside orbital track) from PSP’s first two orbits. Particle intensity is indicated by both color and length of the bars. </a:t>
            </a: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A7B19A55-CE92-498D-8277-105CA6CD67F4}"/>
              </a:ext>
            </a:extLst>
          </p:cNvPr>
          <p:cNvPicPr preferRelativeResize="0">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928" y="1052736"/>
            <a:ext cx="6999544" cy="2828234"/>
          </a:xfrm>
          <a:prstGeom prst="rect">
            <a:avLst/>
          </a:prstGeom>
          <a:noFill/>
          <a:ln>
            <a:noFill/>
          </a:ln>
        </p:spPr>
      </p:pic>
      <p:sp>
        <p:nvSpPr>
          <p:cNvPr id="2" name="TextBox 1">
            <a:extLst>
              <a:ext uri="{FF2B5EF4-FFF2-40B4-BE49-F238E27FC236}">
                <a16:creationId xmlns:a16="http://schemas.microsoft.com/office/drawing/2014/main" id="{74368EF4-5010-4587-8AF9-EB497EA00F87}"/>
              </a:ext>
            </a:extLst>
          </p:cNvPr>
          <p:cNvSpPr txBox="1"/>
          <p:nvPr/>
        </p:nvSpPr>
        <p:spPr>
          <a:xfrm>
            <a:off x="135683" y="6413266"/>
            <a:ext cx="8872632" cy="40011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press in </a:t>
            </a:r>
            <a:r>
              <a:rPr kumimoji="0" 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Nature</a:t>
            </a:r>
          </a:p>
        </p:txBody>
      </p:sp>
    </p:spTree>
    <p:extLst>
      <p:ext uri="{BB962C8B-B14F-4D97-AF65-F5344CB8AC3E}">
        <p14:creationId xmlns:p14="http://schemas.microsoft.com/office/powerpoint/2010/main" val="3307188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movies-extra_CME-AN~3">
            <a:hlinkClick r:id="" action="ppaction://media"/>
            <a:extLst>
              <a:ext uri="{FF2B5EF4-FFF2-40B4-BE49-F238E27FC236}">
                <a16:creationId xmlns:a16="http://schemas.microsoft.com/office/drawing/2014/main" id="{EE007154-AEB9-419C-A00A-4330995A3CB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87893" y="1412776"/>
            <a:ext cx="4788363" cy="3591272"/>
          </a:xfrm>
          <a:prstGeom prst="rect">
            <a:avLst/>
          </a:prstGeom>
        </p:spPr>
      </p:pic>
    </p:spTree>
  </p:cSld>
  <p:clrMapOvr>
    <a:masterClrMapping/>
  </p:clrMapOvr>
  <p:transition spd="med">
    <p:pull dir="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sun-earth-presentation_Oct_storms">
            <a:hlinkClick r:id="" action="ppaction://media"/>
            <a:extLst>
              <a:ext uri="{FF2B5EF4-FFF2-40B4-BE49-F238E27FC236}">
                <a16:creationId xmlns:a16="http://schemas.microsoft.com/office/drawing/2014/main" id="{0AF3818E-798C-4FF8-9704-5E3D64F957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404" y="1916832"/>
            <a:ext cx="4886325" cy="4876800"/>
          </a:xfrm>
          <a:prstGeom prst="rect">
            <a:avLst/>
          </a:prstGeom>
        </p:spPr>
      </p:pic>
      <p:pic>
        <p:nvPicPr>
          <p:cNvPr id="6" name="Picture 5"/>
          <p:cNvPicPr>
            <a:picLocks noChangeAspect="1" noChangeArrowheads="1"/>
          </p:cNvPicPr>
          <p:nvPr/>
        </p:nvPicPr>
        <p:blipFill>
          <a:blip r:embed="rId6" cstate="print"/>
          <a:srcRect/>
          <a:stretch>
            <a:fillRect/>
          </a:stretch>
        </p:blipFill>
        <p:spPr bwMode="auto">
          <a:xfrm>
            <a:off x="6335593" y="404664"/>
            <a:ext cx="2232248" cy="2232248"/>
          </a:xfrm>
          <a:prstGeom prst="rect">
            <a:avLst/>
          </a:prstGeom>
          <a:noFill/>
          <a:ln w="25400">
            <a:noFill/>
            <a:miter lim="800000"/>
            <a:headEnd/>
            <a:tailEnd/>
          </a:ln>
          <a:effectLst/>
        </p:spPr>
      </p:pic>
      <p:pic>
        <p:nvPicPr>
          <p:cNvPr id="7" name="Picture 6"/>
          <p:cNvPicPr>
            <a:picLocks noChangeAspect="1" noChangeArrowheads="1"/>
          </p:cNvPicPr>
          <p:nvPr/>
        </p:nvPicPr>
        <p:blipFill>
          <a:blip r:embed="rId7" cstate="print"/>
          <a:srcRect/>
          <a:stretch>
            <a:fillRect/>
          </a:stretch>
        </p:blipFill>
        <p:spPr bwMode="auto">
          <a:xfrm>
            <a:off x="5724128" y="2423492"/>
            <a:ext cx="3343275" cy="4533900"/>
          </a:xfrm>
          <a:prstGeom prst="rect">
            <a:avLst/>
          </a:prstGeom>
          <a:noFill/>
          <a:ln w="12700">
            <a:noFill/>
            <a:miter lim="800000"/>
            <a:headEnd/>
            <a:tailEnd/>
          </a:ln>
          <a:effectLst/>
        </p:spPr>
      </p:pic>
      <p:sp>
        <p:nvSpPr>
          <p:cNvPr id="10" name="2 - Θέση κειμένου"/>
          <p:cNvSpPr>
            <a:spLocks noGrp="1"/>
          </p:cNvSpPr>
          <p:nvPr>
            <p:ph type="body" sz="half" idx="1"/>
          </p:nvPr>
        </p:nvSpPr>
        <p:spPr>
          <a:xfrm>
            <a:off x="5223493" y="2409837"/>
            <a:ext cx="2372843" cy="1451211"/>
          </a:xfrm>
        </p:spPr>
        <p:txBody>
          <a:bodyPr>
            <a:normAutofit fontScale="92500" lnSpcReduction="10000"/>
          </a:bodyPr>
          <a:lstStyle/>
          <a:p>
            <a:pPr algn="ctr">
              <a:buNone/>
            </a:pPr>
            <a:r>
              <a:rPr lang="en-US" sz="1900" dirty="0">
                <a:solidFill>
                  <a:schemeClr val="bg1"/>
                </a:solidFill>
                <a:latin typeface="Times New Roman" pitchFamily="18" charset="0"/>
                <a:cs typeface="Times New Roman" pitchFamily="18" charset="0"/>
              </a:rPr>
              <a:t>	</a:t>
            </a:r>
            <a:r>
              <a:rPr lang="el-GR" sz="1900" dirty="0">
                <a:solidFill>
                  <a:schemeClr val="bg1"/>
                </a:solidFill>
                <a:latin typeface="Times New Roman" pitchFamily="18" charset="0"/>
                <a:cs typeface="Times New Roman" pitchFamily="18" charset="0"/>
              </a:rPr>
              <a:t>Γιγαντιαίοι υπέρθερμοι  μαγνητικοί βρόχοι πάνω από ενεργό περιοχή στον Ήλιο</a:t>
            </a:r>
            <a:endParaRPr lang="en-US" sz="2100" dirty="0">
              <a:solidFill>
                <a:schemeClr val="bg1"/>
              </a:solidFill>
              <a:latin typeface="Times New Roman" panose="02020603050405020304" pitchFamily="18" charset="0"/>
              <a:cs typeface="Times New Roman" panose="02020603050405020304" pitchFamily="18" charset="0"/>
            </a:endParaRPr>
          </a:p>
        </p:txBody>
      </p:sp>
      <p:sp>
        <p:nvSpPr>
          <p:cNvPr id="12" name="11 - TextBox"/>
          <p:cNvSpPr txBox="1"/>
          <p:nvPr/>
        </p:nvSpPr>
        <p:spPr>
          <a:xfrm>
            <a:off x="-23015" y="1159584"/>
            <a:ext cx="554973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dirty="0">
                <a:solidFill>
                  <a:prstClr val="white"/>
                </a:solidFill>
                <a:latin typeface="Times New Roman" pitchFamily="18" charset="0"/>
                <a:cs typeface="Times New Roman" pitchFamily="18" charset="0"/>
              </a:rPr>
              <a:t>Σειρά εικόνων όπως παρατηρήθηκαν από το διαστημόπλοιο</a:t>
            </a:r>
            <a:r>
              <a:rPr kumimoji="0" lang="en-US" sz="1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SOHO </a:t>
            </a:r>
            <a:r>
              <a:rPr lang="el-GR" dirty="0">
                <a:solidFill>
                  <a:prstClr val="white"/>
                </a:solidFill>
                <a:latin typeface="Times New Roman" pitchFamily="18" charset="0"/>
                <a:cs typeface="Times New Roman" pitchFamily="18" charset="0"/>
              </a:rPr>
              <a:t>της </a:t>
            </a:r>
            <a:r>
              <a:rPr kumimoji="0" lang="en-US" sz="1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ESA </a:t>
            </a:r>
            <a:r>
              <a:rPr kumimoji="0" lang="el-GR" sz="1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τον Οκτώβριο/Νοέμβριο </a:t>
            </a:r>
            <a:r>
              <a:rPr kumimoji="0" lang="en-US" sz="1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2003, </a:t>
            </a:r>
            <a:r>
              <a:rPr kumimoji="0" lang="el-GR" sz="1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μιά περίοδο διάσημη στην επιστημονική κοινότητα για τις πολλές και ισχυρές ηλιακές εκρήξεις!</a:t>
            </a:r>
            <a:r>
              <a:rPr kumimoji="0" lang="en-US" sz="1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endParaRPr kumimoji="0" lang="el-GR" sz="1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 name="TextBox 2">
            <a:extLst>
              <a:ext uri="{FF2B5EF4-FFF2-40B4-BE49-F238E27FC236}">
                <a16:creationId xmlns:a16="http://schemas.microsoft.com/office/drawing/2014/main" id="{8FC65A3A-3C4A-413E-B590-E4910F5C9CAF}"/>
              </a:ext>
            </a:extLst>
          </p:cNvPr>
          <p:cNvSpPr txBox="1"/>
          <p:nvPr/>
        </p:nvSpPr>
        <p:spPr>
          <a:xfrm>
            <a:off x="2267744" y="6525344"/>
            <a:ext cx="208582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aramond" pitchFamily="18" charset="0"/>
                <a:ea typeface="+mn-ea"/>
                <a:cs typeface="Arial" charset="0"/>
              </a:rPr>
              <a:t>SOHO/ESA/NASA</a:t>
            </a:r>
          </a:p>
        </p:txBody>
      </p:sp>
      <p:sp>
        <p:nvSpPr>
          <p:cNvPr id="13" name="TextBox 12">
            <a:extLst>
              <a:ext uri="{FF2B5EF4-FFF2-40B4-BE49-F238E27FC236}">
                <a16:creationId xmlns:a16="http://schemas.microsoft.com/office/drawing/2014/main" id="{45805508-39A5-4235-A9E3-6B780809FBD2}"/>
              </a:ext>
            </a:extLst>
          </p:cNvPr>
          <p:cNvSpPr txBox="1"/>
          <p:nvPr/>
        </p:nvSpPr>
        <p:spPr>
          <a:xfrm>
            <a:off x="6138184" y="2088117"/>
            <a:ext cx="262706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aramond" pitchFamily="18" charset="0"/>
                <a:ea typeface="+mn-ea"/>
                <a:cs typeface="Arial" charset="0"/>
              </a:rPr>
              <a:t>TRACE/Lockheed/NASA</a:t>
            </a:r>
          </a:p>
        </p:txBody>
      </p:sp>
      <p:sp>
        <p:nvSpPr>
          <p:cNvPr id="14" name="TextBox 13">
            <a:extLst>
              <a:ext uri="{FF2B5EF4-FFF2-40B4-BE49-F238E27FC236}">
                <a16:creationId xmlns:a16="http://schemas.microsoft.com/office/drawing/2014/main" id="{E61DF769-D5D5-4D6D-AABE-049B08A60E1E}"/>
              </a:ext>
            </a:extLst>
          </p:cNvPr>
          <p:cNvSpPr txBox="1"/>
          <p:nvPr/>
        </p:nvSpPr>
        <p:spPr>
          <a:xfrm>
            <a:off x="5796136" y="6516052"/>
            <a:ext cx="155767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Garamond" pitchFamily="18" charset="0"/>
                <a:ea typeface="+mn-ea"/>
                <a:cs typeface="Arial" charset="0"/>
              </a:rPr>
              <a:t>Hinode</a:t>
            </a:r>
            <a:r>
              <a:rPr kumimoji="0" lang="en-US" sz="1800" b="0" i="0" u="none" strike="noStrike" kern="1200" cap="none" spc="0" normalizeH="0" baseline="0" noProof="0" dirty="0">
                <a:ln>
                  <a:noFill/>
                </a:ln>
                <a:solidFill>
                  <a:prstClr val="white"/>
                </a:solidFill>
                <a:effectLst/>
                <a:uLnTx/>
                <a:uFillTx/>
                <a:latin typeface="Garamond" pitchFamily="18" charset="0"/>
                <a:ea typeface="+mn-ea"/>
                <a:cs typeface="Arial" charset="0"/>
              </a:rPr>
              <a:t>/NAOJ</a:t>
            </a:r>
          </a:p>
        </p:txBody>
      </p:sp>
      <p:sp>
        <p:nvSpPr>
          <p:cNvPr id="15" name="Rectangle 13">
            <a:extLst>
              <a:ext uri="{FF2B5EF4-FFF2-40B4-BE49-F238E27FC236}">
                <a16:creationId xmlns:a16="http://schemas.microsoft.com/office/drawing/2014/main" id="{C75602CA-169A-424F-B9E0-A2FFEECA1993}"/>
              </a:ext>
            </a:extLst>
          </p:cNvPr>
          <p:cNvSpPr/>
          <p:nvPr/>
        </p:nvSpPr>
        <p:spPr>
          <a:xfrm>
            <a:off x="217066" y="-27384"/>
            <a:ext cx="7307262" cy="1015663"/>
          </a:xfrm>
          <a:prstGeom prst="rect">
            <a:avLst/>
          </a:prstGeom>
        </p:spPr>
        <p:txBody>
          <a:bodyPr>
            <a:spAutoFit/>
          </a:bodyPr>
          <a:lstStyle/>
          <a:p>
            <a:pPr algn="ctr" fontAlgn="auto">
              <a:spcBef>
                <a:spcPts val="0"/>
              </a:spcBef>
              <a:spcAft>
                <a:spcPts val="0"/>
              </a:spcAft>
              <a:defRPr/>
            </a:pPr>
            <a:r>
              <a:rPr lang="el-GR" sz="3000" b="1" dirty="0">
                <a:solidFill>
                  <a:srgbClr val="FFFF00"/>
                </a:solidFill>
                <a:effectLst>
                  <a:outerShdw blurRad="38100" dist="38100" dir="2700000" algn="tl">
                    <a:srgbClr val="000000">
                      <a:alpha val="43137"/>
                    </a:srgbClr>
                  </a:outerShdw>
                </a:effectLst>
                <a:latin typeface="Cambria" pitchFamily="18" charset="0"/>
              </a:rPr>
              <a:t>ΗΛΙΑΚΕΣ ΚΑΤΑΙΓΙΔΕΣ</a:t>
            </a:r>
            <a:endParaRPr lang="en-US" sz="3000" b="1" dirty="0">
              <a:solidFill>
                <a:srgbClr val="FFFF00"/>
              </a:solidFill>
              <a:effectLst>
                <a:outerShdw blurRad="38100" dist="38100" dir="2700000" algn="tl">
                  <a:srgbClr val="000000">
                    <a:alpha val="43137"/>
                  </a:srgbClr>
                </a:outerShdw>
              </a:effectLst>
              <a:latin typeface="Cambria" pitchFamily="18" charset="0"/>
            </a:endParaRPr>
          </a:p>
          <a:p>
            <a:pPr marL="514350" indent="-514350" algn="ctr" fontAlgn="auto">
              <a:spcBef>
                <a:spcPts val="0"/>
              </a:spcBef>
              <a:spcAft>
                <a:spcPts val="0"/>
              </a:spcAft>
              <a:buFontTx/>
              <a:buAutoNum type="arabicParenR"/>
              <a:defRPr/>
            </a:pPr>
            <a:r>
              <a:rPr lang="el-GR" sz="3000" b="1" dirty="0">
                <a:solidFill>
                  <a:srgbClr val="FFFF00"/>
                </a:solidFill>
                <a:effectLst>
                  <a:outerShdw blurRad="38100" dist="38100" dir="2700000" algn="tl">
                    <a:srgbClr val="000000">
                      <a:alpha val="43137"/>
                    </a:srgbClr>
                  </a:outerShdw>
                </a:effectLst>
                <a:latin typeface="Cambria" pitchFamily="18" charset="0"/>
              </a:rPr>
              <a:t>Ηλιακές εκλάμψεις (</a:t>
            </a:r>
            <a:r>
              <a:rPr lang="en-US" sz="3000" b="1" dirty="0">
                <a:solidFill>
                  <a:srgbClr val="FFFF00"/>
                </a:solidFill>
                <a:effectLst>
                  <a:outerShdw blurRad="38100" dist="38100" dir="2700000" algn="tl">
                    <a:srgbClr val="000000">
                      <a:alpha val="43137"/>
                    </a:srgbClr>
                  </a:outerShdw>
                </a:effectLst>
                <a:latin typeface="Cambria" pitchFamily="18" charset="0"/>
              </a:rPr>
              <a:t>Solar flares</a:t>
            </a:r>
            <a:r>
              <a:rPr lang="el-GR" sz="3000" b="1" dirty="0">
                <a:solidFill>
                  <a:srgbClr val="FFFF00"/>
                </a:solidFill>
                <a:effectLst>
                  <a:outerShdw blurRad="38100" dist="38100" dir="2700000" algn="tl">
                    <a:srgbClr val="000000">
                      <a:alpha val="43137"/>
                    </a:srgbClr>
                  </a:outerShdw>
                </a:effectLst>
                <a:latin typeface="Cambria" pitchFamily="18" charset="0"/>
              </a:rPr>
              <a:t>)</a:t>
            </a:r>
            <a:endParaRPr lang="en-US" sz="3000" b="1" dirty="0">
              <a:solidFill>
                <a:srgbClr val="FFFF00"/>
              </a:solidFill>
              <a:effectLst>
                <a:outerShdw blurRad="38100" dist="38100" dir="2700000" algn="tl">
                  <a:srgbClr val="000000">
                    <a:alpha val="43137"/>
                  </a:srgbClr>
                </a:outerShdw>
              </a:effectLst>
              <a:latin typeface="Cambria" pitchFamily="18" charset="0"/>
            </a:endParaRP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un-earth-presentation_Blue_storms">
            <a:hlinkClick r:id="" action="ppaction://media"/>
            <a:extLst>
              <a:ext uri="{FF2B5EF4-FFF2-40B4-BE49-F238E27FC236}">
                <a16:creationId xmlns:a16="http://schemas.microsoft.com/office/drawing/2014/main" id="{9AF1A72D-C691-4146-BB8B-884EDB70800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6" y="1936576"/>
            <a:ext cx="4876800" cy="4876800"/>
          </a:xfrm>
          <a:prstGeom prst="rect">
            <a:avLst/>
          </a:prstGeom>
        </p:spPr>
      </p:pic>
      <p:pic>
        <p:nvPicPr>
          <p:cNvPr id="8" name="Picture 8" descr="soho1"/>
          <p:cNvPicPr>
            <a:picLocks noChangeAspect="1" noChangeArrowheads="1"/>
          </p:cNvPicPr>
          <p:nvPr/>
        </p:nvPicPr>
        <p:blipFill>
          <a:blip r:embed="rId6" cstate="print"/>
          <a:srcRect/>
          <a:stretch>
            <a:fillRect/>
          </a:stretch>
        </p:blipFill>
        <p:spPr bwMode="auto">
          <a:xfrm>
            <a:off x="44428" y="799760"/>
            <a:ext cx="1974592" cy="1440755"/>
          </a:xfrm>
          <a:prstGeom prst="rect">
            <a:avLst/>
          </a:prstGeom>
          <a:noFill/>
        </p:spPr>
      </p:pic>
      <p:pic>
        <p:nvPicPr>
          <p:cNvPr id="5" name="Picture 4"/>
          <p:cNvPicPr>
            <a:picLocks noChangeAspect="1" noChangeArrowheads="1"/>
          </p:cNvPicPr>
          <p:nvPr/>
        </p:nvPicPr>
        <p:blipFill>
          <a:blip r:embed="rId7" cstate="print"/>
          <a:srcRect/>
          <a:stretch>
            <a:fillRect/>
          </a:stretch>
        </p:blipFill>
        <p:spPr bwMode="auto">
          <a:xfrm>
            <a:off x="4300388" y="838044"/>
            <a:ext cx="4952132" cy="2086900"/>
          </a:xfrm>
          <a:prstGeom prst="rect">
            <a:avLst/>
          </a:prstGeom>
          <a:noFill/>
          <a:ln w="25400">
            <a:noFill/>
            <a:miter lim="800000"/>
            <a:headEnd/>
            <a:tailEnd/>
          </a:ln>
          <a:effectLst/>
        </p:spPr>
      </p:pic>
      <p:pic>
        <p:nvPicPr>
          <p:cNvPr id="6" name="Picture 5"/>
          <p:cNvPicPr>
            <a:picLocks noChangeAspect="1" noChangeArrowheads="1"/>
          </p:cNvPicPr>
          <p:nvPr/>
        </p:nvPicPr>
        <p:blipFill>
          <a:blip r:embed="rId8" cstate="print"/>
          <a:srcRect/>
          <a:stretch>
            <a:fillRect/>
          </a:stretch>
        </p:blipFill>
        <p:spPr bwMode="auto">
          <a:xfrm>
            <a:off x="4919531" y="3480568"/>
            <a:ext cx="4260981" cy="3332808"/>
          </a:xfrm>
          <a:prstGeom prst="rect">
            <a:avLst/>
          </a:prstGeom>
          <a:noFill/>
          <a:ln w="12700">
            <a:noFill/>
            <a:miter lim="800000"/>
            <a:headEnd/>
            <a:tailEnd/>
          </a:ln>
          <a:effectLst/>
        </p:spPr>
      </p:pic>
      <p:sp>
        <p:nvSpPr>
          <p:cNvPr id="10" name="9 - Ορθογώνιο"/>
          <p:cNvSpPr/>
          <p:nvPr/>
        </p:nvSpPr>
        <p:spPr>
          <a:xfrm>
            <a:off x="1277888" y="777478"/>
            <a:ext cx="773832"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Calibri"/>
                <a:ea typeface="+mn-ea"/>
                <a:cs typeface="Arial" charset="0"/>
              </a:rPr>
              <a:t> SOHO</a:t>
            </a:r>
            <a:br>
              <a:rPr kumimoji="0" lang="en-US" sz="1800" b="1" i="1" u="none" strike="noStrike" kern="1200" cap="none" spc="0" normalizeH="0" baseline="0" noProof="0" dirty="0">
                <a:ln>
                  <a:noFill/>
                </a:ln>
                <a:solidFill>
                  <a:srgbClr val="FF0000"/>
                </a:solidFill>
                <a:effectLst/>
                <a:uLnTx/>
                <a:uFillTx/>
                <a:latin typeface="Calibri"/>
                <a:ea typeface="+mn-ea"/>
                <a:cs typeface="Arial" charset="0"/>
              </a:rPr>
            </a:br>
            <a:r>
              <a:rPr kumimoji="0" lang="en-US" sz="1800" b="1" i="1" u="none" strike="noStrike" kern="1200" cap="none" spc="0" normalizeH="0" baseline="0" noProof="0" dirty="0">
                <a:ln>
                  <a:noFill/>
                </a:ln>
                <a:solidFill>
                  <a:srgbClr val="FF0000"/>
                </a:solidFill>
                <a:effectLst/>
                <a:uLnTx/>
                <a:uFillTx/>
                <a:latin typeface="Calibri"/>
                <a:ea typeface="+mn-ea"/>
                <a:cs typeface="Arial" charset="0"/>
              </a:rPr>
              <a:t>  ESA</a:t>
            </a:r>
            <a:endParaRPr kumimoji="0" lang="el-GR" sz="18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1" name="TextBox 10">
            <a:extLst>
              <a:ext uri="{FF2B5EF4-FFF2-40B4-BE49-F238E27FC236}">
                <a16:creationId xmlns:a16="http://schemas.microsoft.com/office/drawing/2014/main" id="{80845D88-775F-4132-9309-EB18BE662115}"/>
              </a:ext>
            </a:extLst>
          </p:cNvPr>
          <p:cNvSpPr txBox="1"/>
          <p:nvPr/>
        </p:nvSpPr>
        <p:spPr>
          <a:xfrm>
            <a:off x="5006626" y="3184956"/>
            <a:ext cx="208582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aramond" pitchFamily="18" charset="0"/>
                <a:ea typeface="+mn-ea"/>
                <a:cs typeface="Arial" charset="0"/>
              </a:rPr>
              <a:t>SOHO/ESA/NASA</a:t>
            </a:r>
          </a:p>
        </p:txBody>
      </p:sp>
      <p:sp>
        <p:nvSpPr>
          <p:cNvPr id="9" name="1 - Τίτλος">
            <a:extLst>
              <a:ext uri="{FF2B5EF4-FFF2-40B4-BE49-F238E27FC236}">
                <a16:creationId xmlns:a16="http://schemas.microsoft.com/office/drawing/2014/main" id="{3F4E121C-7432-40A2-9088-5017F20FA19F}"/>
              </a:ext>
            </a:extLst>
          </p:cNvPr>
          <p:cNvSpPr txBox="1">
            <a:spLocks/>
          </p:cNvSpPr>
          <p:nvPr/>
        </p:nvSpPr>
        <p:spPr>
          <a:xfrm>
            <a:off x="755576" y="-171400"/>
            <a:ext cx="7772400" cy="1143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l-GR" sz="3000" b="1" dirty="0">
                <a:solidFill>
                  <a:srgbClr val="FFFF00"/>
                </a:solidFill>
                <a:latin typeface="Cambria" panose="02040503050406030204" pitchFamily="18" charset="0"/>
                <a:cs typeface="Times New Roman" panose="02020603050405020304" pitchFamily="18" charset="0"/>
              </a:rPr>
              <a:t>2)</a:t>
            </a:r>
            <a:r>
              <a:rPr lang="el-GR" altLang="el-GR" sz="3000" b="1" dirty="0">
                <a:solidFill>
                  <a:srgbClr val="FFFF00"/>
                </a:solidFill>
                <a:latin typeface="Cambria" panose="02040503050406030204" pitchFamily="18" charset="0"/>
                <a:cs typeface="Times New Roman" panose="02020603050405020304" pitchFamily="18" charset="0"/>
              </a:rPr>
              <a:t> Στεμματικές Εκτινάξεις Μάζας</a:t>
            </a:r>
            <a:br>
              <a:rPr lang="el-GR" altLang="el-GR" sz="3000" b="1" dirty="0">
                <a:solidFill>
                  <a:srgbClr val="FFFF00"/>
                </a:solidFill>
                <a:latin typeface="Cambria" panose="02040503050406030204" pitchFamily="18" charset="0"/>
                <a:cs typeface="Times New Roman" panose="02020603050405020304" pitchFamily="18" charset="0"/>
              </a:rPr>
            </a:br>
            <a:r>
              <a:rPr lang="en-US" altLang="el-GR" sz="3000" b="1" dirty="0">
                <a:solidFill>
                  <a:srgbClr val="FFFF00"/>
                </a:solidFill>
                <a:latin typeface="Cambria" panose="02040503050406030204" pitchFamily="18" charset="0"/>
                <a:cs typeface="Times New Roman" panose="02020603050405020304" pitchFamily="18" charset="0"/>
              </a:rPr>
              <a:t>Coronal Mass Ejections  (CMEs)</a:t>
            </a:r>
            <a:endParaRPr lang="el-GR" altLang="el-GR" sz="3000" b="1" dirty="0">
              <a:latin typeface="Cambria" panose="02040503050406030204" pitchFamily="18" charset="0"/>
            </a:endParaRPr>
          </a:p>
        </p:txBody>
      </p:sp>
    </p:spTree>
  </p:cSld>
  <p:clrMapOvr>
    <a:masterClrMapping/>
  </p:clrMapOvr>
  <p:transition spd="med">
    <p:pull dir="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9" name="Picture 3">
            <a:extLst>
              <a:ext uri="{FF2B5EF4-FFF2-40B4-BE49-F238E27FC236}">
                <a16:creationId xmlns:a16="http://schemas.microsoft.com/office/drawing/2014/main" id="{D6F51481-9288-4F1B-B30E-06599E61A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836613"/>
            <a:ext cx="6048375"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1 - Τίτλος">
            <a:extLst>
              <a:ext uri="{FF2B5EF4-FFF2-40B4-BE49-F238E27FC236}">
                <a16:creationId xmlns:a16="http://schemas.microsoft.com/office/drawing/2014/main" id="{B4BAFFE2-0962-40A8-90A6-D6147555264F}"/>
              </a:ext>
            </a:extLst>
          </p:cNvPr>
          <p:cNvSpPr txBox="1">
            <a:spLocks/>
          </p:cNvSpPr>
          <p:nvPr/>
        </p:nvSpPr>
        <p:spPr>
          <a:xfrm>
            <a:off x="0" y="-27384"/>
            <a:ext cx="9144000" cy="908050"/>
          </a:xfrm>
          <a:prstGeom prst="rect">
            <a:avLst/>
          </a:prstGeom>
          <a:solidFill>
            <a:schemeClr val="tx1"/>
          </a:solidFill>
        </p:spPr>
        <p:txBody>
          <a:bodyPr/>
          <a:lstStyle/>
          <a:p>
            <a:pPr algn="ctr" eaLnBrk="0" hangingPunct="0">
              <a:defRPr/>
            </a:pPr>
            <a:r>
              <a:rPr lang="en-US" sz="3000" b="1" dirty="0">
                <a:solidFill>
                  <a:srgbClr val="FFFF00"/>
                </a:solidFill>
                <a:latin typeface="Cambria" pitchFamily="18" charset="0"/>
                <a:ea typeface="+mj-ea"/>
                <a:cs typeface="Times New Roman" pitchFamily="18" charset="0"/>
              </a:rPr>
              <a:t>3)</a:t>
            </a:r>
            <a:r>
              <a:rPr lang="el-GR" sz="3000" b="1" dirty="0">
                <a:solidFill>
                  <a:srgbClr val="FFFF00"/>
                </a:solidFill>
                <a:latin typeface="Cambria" pitchFamily="18" charset="0"/>
                <a:ea typeface="+mj-ea"/>
                <a:cs typeface="Times New Roman" pitchFamily="18" charset="0"/>
              </a:rPr>
              <a:t> Ηλιακά Ενεργειακά Σωματίδια </a:t>
            </a:r>
          </a:p>
          <a:p>
            <a:pPr algn="ctr" eaLnBrk="0" hangingPunct="0">
              <a:defRPr/>
            </a:pPr>
            <a:r>
              <a:rPr lang="en-US" sz="3000" b="1" dirty="0">
                <a:solidFill>
                  <a:srgbClr val="FFFF00"/>
                </a:solidFill>
                <a:latin typeface="Cambria" pitchFamily="18" charset="0"/>
                <a:ea typeface="+mj-ea"/>
                <a:cs typeface="Times New Roman" pitchFamily="18" charset="0"/>
              </a:rPr>
              <a:t>Solar Energetic Particles, (SEPs)</a:t>
            </a:r>
            <a:r>
              <a:rPr lang="el-GR" sz="3000" b="1" dirty="0">
                <a:solidFill>
                  <a:srgbClr val="FFFF00"/>
                </a:solidFill>
                <a:latin typeface="Cambria" pitchFamily="18" charset="0"/>
                <a:ea typeface="+mj-ea"/>
                <a:cs typeface="Times New Roman" pitchFamily="18" charset="0"/>
              </a:rPr>
              <a:t> </a:t>
            </a:r>
            <a:endParaRPr lang="el-GR" sz="3000" b="1" dirty="0">
              <a:latin typeface="Cambria" pitchFamily="18" charset="0"/>
              <a:ea typeface="+mj-ea"/>
              <a:cs typeface="+mj-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3">
            <a:extLst>
              <a:ext uri="{FF2B5EF4-FFF2-40B4-BE49-F238E27FC236}">
                <a16:creationId xmlns:a16="http://schemas.microsoft.com/office/drawing/2014/main" id="{D7F56DD7-3656-4E4A-85DB-7665C120424F}"/>
              </a:ext>
            </a:extLst>
          </p:cNvPr>
          <p:cNvGrpSpPr>
            <a:grpSpLocks/>
          </p:cNvGrpSpPr>
          <p:nvPr/>
        </p:nvGrpSpPr>
        <p:grpSpPr bwMode="auto">
          <a:xfrm>
            <a:off x="-11113" y="0"/>
            <a:ext cx="9155113" cy="838200"/>
            <a:chOff x="-10616" y="0"/>
            <a:chExt cx="9154616" cy="944003"/>
          </a:xfrm>
        </p:grpSpPr>
        <p:sp>
          <p:nvSpPr>
            <p:cNvPr id="11" name="TextBox 4">
              <a:extLst>
                <a:ext uri="{FF2B5EF4-FFF2-40B4-BE49-F238E27FC236}">
                  <a16:creationId xmlns:a16="http://schemas.microsoft.com/office/drawing/2014/main" id="{A9E326F1-4942-4CBE-A0A5-97178B82EB15}"/>
                </a:ext>
              </a:extLst>
            </p:cNvPr>
            <p:cNvSpPr txBox="1"/>
            <p:nvPr/>
          </p:nvSpPr>
          <p:spPr bwMode="auto">
            <a:xfrm>
              <a:off x="496" y="0"/>
              <a:ext cx="9143504" cy="92791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endParaRPr lang="en-US" dirty="0"/>
            </a:p>
          </p:txBody>
        </p:sp>
        <p:pic>
          <p:nvPicPr>
            <p:cNvPr id="8210" name="Picture 4">
              <a:extLst>
                <a:ext uri="{FF2B5EF4-FFF2-40B4-BE49-F238E27FC236}">
                  <a16:creationId xmlns:a16="http://schemas.microsoft.com/office/drawing/2014/main" id="{32E4DB0A-0C3E-430E-805B-C3F9F51BAD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6" y="35139"/>
              <a:ext cx="838200" cy="8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6">
              <a:extLst>
                <a:ext uri="{FF2B5EF4-FFF2-40B4-BE49-F238E27FC236}">
                  <a16:creationId xmlns:a16="http://schemas.microsoft.com/office/drawing/2014/main" id="{F271D963-6464-4EE5-95B2-C324670D1471}"/>
                </a:ext>
              </a:extLst>
            </p:cNvPr>
            <p:cNvSpPr txBox="1"/>
            <p:nvPr/>
          </p:nvSpPr>
          <p:spPr bwMode="auto">
            <a:xfrm>
              <a:off x="683084" y="130516"/>
              <a:ext cx="4266968" cy="727668"/>
            </a:xfrm>
            <a:prstGeom prst="rect">
              <a:avLst/>
            </a:prstGeom>
            <a:noFill/>
          </p:spPr>
          <p:txBody>
            <a:bodyPr>
              <a:spAutoFit/>
            </a:bodyPr>
            <a:lstStyle/>
            <a:p>
              <a:pPr algn="ctr" fontAlgn="auto">
                <a:spcBef>
                  <a:spcPts val="0"/>
                </a:spcBef>
                <a:spcAft>
                  <a:spcPts val="0"/>
                </a:spcAft>
                <a:defRPr/>
              </a:pPr>
              <a:r>
                <a:rPr lang="en-US" b="1" dirty="0">
                  <a:solidFill>
                    <a:srgbClr val="0000FF"/>
                  </a:solidFill>
                  <a:effectLst>
                    <a:outerShdw blurRad="38100" dist="38100" dir="2700000" algn="tl">
                      <a:srgbClr val="000000">
                        <a:alpha val="43137"/>
                      </a:srgbClr>
                    </a:outerShdw>
                  </a:effectLst>
                  <a:latin typeface="Lucida Calligraphy" pitchFamily="66" charset="0"/>
                  <a:cs typeface="Arial" charset="0"/>
                </a:rPr>
                <a:t>National Observatory of Athens (NOA)</a:t>
              </a:r>
            </a:p>
          </p:txBody>
        </p:sp>
        <p:pic>
          <p:nvPicPr>
            <p:cNvPr id="8212" name="Picture 4">
              <a:extLst>
                <a:ext uri="{FF2B5EF4-FFF2-40B4-BE49-F238E27FC236}">
                  <a16:creationId xmlns:a16="http://schemas.microsoft.com/office/drawing/2014/main" id="{BF3C0E9B-7D3B-41E0-BDC8-338D583E0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
              <a:ext cx="3886200" cy="94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195" name="24 - Εικόνα">
            <a:extLst>
              <a:ext uri="{FF2B5EF4-FFF2-40B4-BE49-F238E27FC236}">
                <a16:creationId xmlns:a16="http://schemas.microsoft.com/office/drawing/2014/main" id="{AFEC6B79-43F4-4832-A6AB-0D5224E77BA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100013"/>
            <a:ext cx="936625" cy="93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3">
            <a:extLst>
              <a:ext uri="{FF2B5EF4-FFF2-40B4-BE49-F238E27FC236}">
                <a16:creationId xmlns:a16="http://schemas.microsoft.com/office/drawing/2014/main" id="{55F9B66C-9F0A-4A34-8CF4-0DCDD11EEEDA}"/>
              </a:ext>
            </a:extLst>
          </p:cNvPr>
          <p:cNvSpPr/>
          <p:nvPr/>
        </p:nvSpPr>
        <p:spPr>
          <a:xfrm>
            <a:off x="-107950" y="981075"/>
            <a:ext cx="7920038" cy="3508375"/>
          </a:xfrm>
          <a:prstGeom prst="rect">
            <a:avLst/>
          </a:prstGeom>
        </p:spPr>
        <p:txBody>
          <a:bodyPr>
            <a:spAutoFit/>
          </a:bodyPr>
          <a:lstStyle/>
          <a:p>
            <a:pPr algn="ctr" fontAlgn="auto">
              <a:spcBef>
                <a:spcPts val="0"/>
              </a:spcBef>
              <a:spcAft>
                <a:spcPts val="0"/>
              </a:spcAft>
              <a:defRPr/>
            </a:pPr>
            <a:r>
              <a:rPr lang="el-GR" b="1" dirty="0">
                <a:solidFill>
                  <a:srgbClr val="FF0000"/>
                </a:solidFill>
                <a:effectLst>
                  <a:outerShdw blurRad="38100" dist="38100" dir="2700000" algn="tl">
                    <a:srgbClr val="000000">
                      <a:alpha val="43137"/>
                    </a:srgbClr>
                  </a:outerShdw>
                </a:effectLst>
                <a:latin typeface="Cambria" pitchFamily="18" charset="0"/>
              </a:rPr>
              <a:t>                                                     </a:t>
            </a:r>
            <a:r>
              <a:rPr lang="el-GR" sz="2400" b="1" dirty="0">
                <a:solidFill>
                  <a:srgbClr val="FF0000"/>
                </a:solidFill>
                <a:effectLst>
                  <a:outerShdw blurRad="38100" dist="38100" dir="2700000" algn="tl">
                    <a:srgbClr val="000000">
                      <a:alpha val="43137"/>
                    </a:srgbClr>
                  </a:outerShdw>
                </a:effectLst>
                <a:latin typeface="Cambria" pitchFamily="18" charset="0"/>
              </a:rPr>
              <a:t>ΔΙΑΣΤΗΜΙΚΟΣ ΚΑΙΡΟΣ</a:t>
            </a:r>
          </a:p>
          <a:p>
            <a:pPr algn="ctr" fontAlgn="auto">
              <a:spcBef>
                <a:spcPts val="0"/>
              </a:spcBef>
              <a:spcAft>
                <a:spcPts val="0"/>
              </a:spcAft>
              <a:defRPr/>
            </a:pPr>
            <a:endParaRPr lang="el-GR" b="1" dirty="0">
              <a:solidFill>
                <a:srgbClr val="FF0000"/>
              </a:solidFill>
              <a:effectLst>
                <a:outerShdw blurRad="38100" dist="38100" dir="2700000" algn="tl">
                  <a:srgbClr val="000000">
                    <a:alpha val="43137"/>
                  </a:srgbClr>
                </a:outerShdw>
              </a:effectLst>
              <a:latin typeface="Cambria" pitchFamily="18" charset="0"/>
            </a:endParaRPr>
          </a:p>
          <a:p>
            <a:pPr algn="ctr" fontAlgn="auto">
              <a:spcBef>
                <a:spcPts val="0"/>
              </a:spcBef>
              <a:spcAft>
                <a:spcPts val="0"/>
              </a:spcAft>
              <a:defRPr/>
            </a:pPr>
            <a:endParaRPr lang="el-GR" b="1" dirty="0">
              <a:solidFill>
                <a:srgbClr val="FF0000"/>
              </a:solidFill>
              <a:effectLst>
                <a:outerShdw blurRad="38100" dist="38100" dir="2700000" algn="tl">
                  <a:srgbClr val="000000">
                    <a:alpha val="43137"/>
                  </a:srgbClr>
                </a:outerShdw>
              </a:effectLst>
              <a:latin typeface="Cambria" pitchFamily="18" charset="0"/>
            </a:endParaRPr>
          </a:p>
          <a:p>
            <a:pPr algn="ctr" fontAlgn="auto">
              <a:spcBef>
                <a:spcPts val="0"/>
              </a:spcBef>
              <a:spcAft>
                <a:spcPts val="0"/>
              </a:spcAft>
              <a:defRPr/>
            </a:pPr>
            <a:endParaRPr lang="el-GR" b="1" dirty="0">
              <a:solidFill>
                <a:srgbClr val="FF0000"/>
              </a:solidFill>
              <a:effectLst>
                <a:outerShdw blurRad="38100" dist="38100" dir="2700000" algn="tl">
                  <a:srgbClr val="000000">
                    <a:alpha val="43137"/>
                  </a:srgbClr>
                </a:outerShdw>
              </a:effectLst>
              <a:latin typeface="Cambria" pitchFamily="18" charset="0"/>
            </a:endParaRPr>
          </a:p>
          <a:p>
            <a:pPr algn="ctr" fontAlgn="auto">
              <a:spcBef>
                <a:spcPts val="0"/>
              </a:spcBef>
              <a:spcAft>
                <a:spcPts val="0"/>
              </a:spcAft>
              <a:defRPr/>
            </a:pPr>
            <a:endParaRPr lang="el-GR" b="1" dirty="0">
              <a:solidFill>
                <a:srgbClr val="FF0000"/>
              </a:solidFill>
              <a:effectLst>
                <a:outerShdw blurRad="38100" dist="38100" dir="2700000" algn="tl">
                  <a:srgbClr val="000000">
                    <a:alpha val="43137"/>
                  </a:srgbClr>
                </a:outerShdw>
              </a:effectLst>
              <a:latin typeface="Cambria" pitchFamily="18" charset="0"/>
            </a:endParaRPr>
          </a:p>
          <a:p>
            <a:pPr algn="ctr" fontAlgn="auto">
              <a:spcBef>
                <a:spcPts val="0"/>
              </a:spcBef>
              <a:spcAft>
                <a:spcPts val="0"/>
              </a:spcAft>
              <a:defRPr/>
            </a:pPr>
            <a:endParaRPr lang="el-GR" b="1" dirty="0">
              <a:solidFill>
                <a:srgbClr val="FF0000"/>
              </a:solidFill>
              <a:effectLst>
                <a:outerShdw blurRad="38100" dist="38100" dir="2700000" algn="tl">
                  <a:srgbClr val="000000">
                    <a:alpha val="43137"/>
                  </a:srgbClr>
                </a:outerShdw>
              </a:effectLst>
              <a:latin typeface="Cambria" pitchFamily="18" charset="0"/>
            </a:endParaRPr>
          </a:p>
          <a:p>
            <a:pPr algn="ctr" fontAlgn="auto">
              <a:spcBef>
                <a:spcPts val="0"/>
              </a:spcBef>
              <a:spcAft>
                <a:spcPts val="0"/>
              </a:spcAft>
              <a:defRPr/>
            </a:pPr>
            <a:endParaRPr lang="el-GR" b="1" dirty="0">
              <a:solidFill>
                <a:srgbClr val="FF0000"/>
              </a:solidFill>
              <a:effectLst>
                <a:outerShdw blurRad="38100" dist="38100" dir="2700000" algn="tl">
                  <a:srgbClr val="000000">
                    <a:alpha val="43137"/>
                  </a:srgbClr>
                </a:outerShdw>
              </a:effectLst>
              <a:latin typeface="Cambria" pitchFamily="18" charset="0"/>
            </a:endParaRPr>
          </a:p>
          <a:p>
            <a:pPr algn="ctr" fontAlgn="auto">
              <a:spcBef>
                <a:spcPts val="0"/>
              </a:spcBef>
              <a:spcAft>
                <a:spcPts val="0"/>
              </a:spcAft>
              <a:defRPr/>
            </a:pPr>
            <a:r>
              <a:rPr lang="el-GR" b="1" dirty="0">
                <a:solidFill>
                  <a:srgbClr val="FF0000"/>
                </a:solidFill>
                <a:effectLst>
                  <a:outerShdw blurRad="38100" dist="38100" dir="2700000" algn="tl">
                    <a:srgbClr val="000000">
                      <a:alpha val="43137"/>
                    </a:srgbClr>
                  </a:outerShdw>
                </a:effectLst>
                <a:latin typeface="Cambria" pitchFamily="18" charset="0"/>
              </a:rPr>
              <a:t>Δυσμενείς συνθήκες στο διαστημικό χώρο μπορούν να προκαλέσουν</a:t>
            </a:r>
          </a:p>
          <a:p>
            <a:pPr algn="ctr" fontAlgn="auto">
              <a:spcBef>
                <a:spcPts val="0"/>
              </a:spcBef>
              <a:spcAft>
                <a:spcPts val="0"/>
              </a:spcAft>
              <a:defRPr/>
            </a:pPr>
            <a:r>
              <a:rPr lang="el-GR" b="1" dirty="0">
                <a:solidFill>
                  <a:srgbClr val="FF0000"/>
                </a:solidFill>
                <a:effectLst>
                  <a:outerShdw blurRad="38100" dist="38100" dir="2700000" algn="tl">
                    <a:srgbClr val="000000">
                      <a:alpha val="43137"/>
                    </a:srgbClr>
                  </a:outerShdw>
                </a:effectLst>
                <a:latin typeface="Cambria" pitchFamily="18" charset="0"/>
              </a:rPr>
              <a:t>….</a:t>
            </a:r>
            <a:endParaRPr lang="el-GR" sz="1300" b="1" dirty="0">
              <a:solidFill>
                <a:srgbClr val="FF0000"/>
              </a:solidFill>
              <a:effectLst>
                <a:outerShdw blurRad="38100" dist="38100" dir="2700000" algn="tl">
                  <a:srgbClr val="000000">
                    <a:alpha val="43137"/>
                  </a:srgbClr>
                </a:outerShdw>
              </a:effectLst>
              <a:latin typeface="Cambria" pitchFamily="18" charset="0"/>
            </a:endParaRPr>
          </a:p>
          <a:p>
            <a:pPr algn="ctr" fontAlgn="auto">
              <a:spcBef>
                <a:spcPts val="0"/>
              </a:spcBef>
              <a:spcAft>
                <a:spcPts val="0"/>
              </a:spcAft>
              <a:defRPr/>
            </a:pPr>
            <a:r>
              <a:rPr lang="el-GR" b="1" dirty="0">
                <a:solidFill>
                  <a:srgbClr val="FF0000"/>
                </a:solidFill>
                <a:effectLst>
                  <a:outerShdw blurRad="38100" dist="38100" dir="2700000" algn="tl">
                    <a:srgbClr val="000000">
                      <a:alpha val="43137"/>
                    </a:srgbClr>
                  </a:outerShdw>
                </a:effectLst>
                <a:latin typeface="Cambria" pitchFamily="18" charset="0"/>
              </a:rPr>
              <a:t>Και οδηγούν σε πλήθος κοινωνικές-οικονομικές απώλειες και επιπτώσεις στην κοινωνία μας που βασίζεται τόσο πολύ </a:t>
            </a:r>
          </a:p>
          <a:p>
            <a:pPr algn="ctr" fontAlgn="auto">
              <a:spcBef>
                <a:spcPts val="0"/>
              </a:spcBef>
              <a:spcAft>
                <a:spcPts val="0"/>
              </a:spcAft>
              <a:defRPr/>
            </a:pPr>
            <a:r>
              <a:rPr lang="el-GR" b="1" dirty="0">
                <a:solidFill>
                  <a:srgbClr val="FF0000"/>
                </a:solidFill>
                <a:effectLst>
                  <a:outerShdw blurRad="38100" dist="38100" dir="2700000" algn="tl">
                    <a:srgbClr val="000000">
                      <a:alpha val="43137"/>
                    </a:srgbClr>
                  </a:outerShdw>
                </a:effectLst>
                <a:latin typeface="Cambria" pitchFamily="18" charset="0"/>
              </a:rPr>
              <a:t>στα τεχνολογικά επιτεύγματα του ανθρώπου</a:t>
            </a:r>
            <a:endParaRPr lang="en-US" b="1" dirty="0">
              <a:solidFill>
                <a:srgbClr val="FF0000"/>
              </a:solidFill>
              <a:effectLst>
                <a:outerShdw blurRad="38100" dist="38100" dir="2700000" algn="tl">
                  <a:srgbClr val="000000">
                    <a:alpha val="43137"/>
                  </a:srgbClr>
                </a:outerShdw>
              </a:effectLst>
              <a:latin typeface="Cambria" pitchFamily="18" charset="0"/>
            </a:endParaRPr>
          </a:p>
        </p:txBody>
      </p:sp>
      <p:pic>
        <p:nvPicPr>
          <p:cNvPr id="8197" name="Picture 21">
            <a:extLst>
              <a:ext uri="{FF2B5EF4-FFF2-40B4-BE49-F238E27FC236}">
                <a16:creationId xmlns:a16="http://schemas.microsoft.com/office/drawing/2014/main" id="{D8C15920-9424-4121-BB95-CF0B61368A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00" y="1489075"/>
            <a:ext cx="338296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22 - TextBox">
            <a:extLst>
              <a:ext uri="{FF2B5EF4-FFF2-40B4-BE49-F238E27FC236}">
                <a16:creationId xmlns:a16="http://schemas.microsoft.com/office/drawing/2014/main" id="{0F5E51E9-D869-4FA3-BE28-E5335A6FA662}"/>
              </a:ext>
            </a:extLst>
          </p:cNvPr>
          <p:cNvSpPr txBox="1">
            <a:spLocks noChangeArrowheads="1"/>
          </p:cNvSpPr>
          <p:nvPr/>
        </p:nvSpPr>
        <p:spPr bwMode="auto">
          <a:xfrm>
            <a:off x="3203575" y="2093913"/>
            <a:ext cx="39608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l-GR" sz="1600" i="1"/>
              <a:t>National Space Weather Program </a:t>
            </a:r>
            <a:endParaRPr lang="el-GR" altLang="el-GR" sz="1600" i="1"/>
          </a:p>
          <a:p>
            <a:pPr algn="ctr" eaLnBrk="1" hangingPunct="1"/>
            <a:r>
              <a:rPr lang="en-US" altLang="el-GR" sz="1600" i="1"/>
              <a:t>Council, Washington, DC, June 2010</a:t>
            </a:r>
            <a:endParaRPr lang="el-GR" altLang="el-GR" sz="1600" i="1"/>
          </a:p>
          <a:p>
            <a:pPr algn="ctr" eaLnBrk="1" hangingPunct="1"/>
            <a:r>
              <a:rPr lang="en-US" altLang="el-GR" sz="1600" i="1"/>
              <a:t>Baker and Lanzerotti, 2016</a:t>
            </a:r>
            <a:r>
              <a:rPr lang="el-GR" altLang="el-GR" sz="1600" i="1"/>
              <a:t> </a:t>
            </a:r>
          </a:p>
        </p:txBody>
      </p:sp>
      <p:pic>
        <p:nvPicPr>
          <p:cNvPr id="8199" name="Picture 9">
            <a:extLst>
              <a:ext uri="{FF2B5EF4-FFF2-40B4-BE49-F238E27FC236}">
                <a16:creationId xmlns:a16="http://schemas.microsoft.com/office/drawing/2014/main" id="{C4C98780-0E95-43AB-A409-490EB9D371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0288" y="5084763"/>
            <a:ext cx="165576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4">
            <a:extLst>
              <a:ext uri="{FF2B5EF4-FFF2-40B4-BE49-F238E27FC236}">
                <a16:creationId xmlns:a16="http://schemas.microsoft.com/office/drawing/2014/main" id="{EC71812B-2B26-421B-821C-3BBBFD0155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96188" y="908050"/>
            <a:ext cx="142875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storm3dgenerator.gif                                           000142FDTinker                         ABA78158:">
            <a:extLst>
              <a:ext uri="{FF2B5EF4-FFF2-40B4-BE49-F238E27FC236}">
                <a16:creationId xmlns:a16="http://schemas.microsoft.com/office/drawing/2014/main" id="{EA786FCA-3C91-4DFE-96C9-1878B9212A00}"/>
              </a:ext>
            </a:extLst>
          </p:cNvPr>
          <p:cNvPicPr>
            <a:picLocks noChangeAspect="1" noChangeArrowheads="1"/>
          </p:cNvPicPr>
          <p:nvPr/>
        </p:nvPicPr>
        <p:blipFill>
          <a:blip r:embed="rId9"/>
          <a:srcRect/>
          <a:stretch>
            <a:fillRect/>
          </a:stretch>
        </p:blipFill>
        <p:spPr bwMode="auto">
          <a:xfrm>
            <a:off x="4427538" y="5418138"/>
            <a:ext cx="2146300" cy="1439862"/>
          </a:xfrm>
          <a:prstGeom prst="rect">
            <a:avLst/>
          </a:prstGeom>
          <a:noFill/>
          <a:effectLst>
            <a:outerShdw dist="99190" dir="19211666" algn="ctr" rotWithShape="0">
              <a:schemeClr val="bg2">
                <a:alpha val="50000"/>
              </a:schemeClr>
            </a:outerShdw>
          </a:effectLst>
        </p:spPr>
      </p:pic>
      <p:pic>
        <p:nvPicPr>
          <p:cNvPr id="8202" name="Picture 13">
            <a:extLst>
              <a:ext uri="{FF2B5EF4-FFF2-40B4-BE49-F238E27FC236}">
                <a16:creationId xmlns:a16="http://schemas.microsoft.com/office/drawing/2014/main" id="{0C48C08F-8298-40D2-A242-AF69328917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200" y="908050"/>
            <a:ext cx="1712913"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17">
            <a:extLst>
              <a:ext uri="{FF2B5EF4-FFF2-40B4-BE49-F238E27FC236}">
                <a16:creationId xmlns:a16="http://schemas.microsoft.com/office/drawing/2014/main" id="{98DC67B0-C814-43EF-A717-744199D7AE0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925" y="5216525"/>
            <a:ext cx="35306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2">
            <a:extLst>
              <a:ext uri="{FF2B5EF4-FFF2-40B4-BE49-F238E27FC236}">
                <a16:creationId xmlns:a16="http://schemas.microsoft.com/office/drawing/2014/main" id="{D29897DF-7F7A-46D9-891A-FE8AEEDE0BA1}"/>
              </a:ext>
            </a:extLst>
          </p:cNvPr>
          <p:cNvSpPr>
            <a:spLocks noChangeArrowheads="1"/>
          </p:cNvSpPr>
          <p:nvPr/>
        </p:nvSpPr>
        <p:spPr bwMode="auto">
          <a:xfrm>
            <a:off x="-180975" y="1341438"/>
            <a:ext cx="1728788" cy="1200150"/>
          </a:xfrm>
          <a:prstGeom prst="rect">
            <a:avLst/>
          </a:prstGeom>
          <a:noFill/>
          <a:ln>
            <a:noFill/>
          </a:ln>
          <a:effectLst/>
        </p:spPr>
        <p:txBody>
          <a:bodyPr>
            <a:spAutoFit/>
          </a:bodyPr>
          <a:lstStyle/>
          <a:p>
            <a:pPr algn="ctr">
              <a:defRPr/>
            </a:pPr>
            <a:r>
              <a:rPr lang="el-GR" altLang="en-US" dirty="0">
                <a:latin typeface="+mj-lt"/>
              </a:rPr>
              <a:t>Προβλήματα στις </a:t>
            </a:r>
            <a:r>
              <a:rPr lang="el-GR" altLang="en-US" dirty="0" err="1">
                <a:latin typeface="+mj-lt"/>
              </a:rPr>
              <a:t>ραδιο</a:t>
            </a:r>
            <a:r>
              <a:rPr lang="el-GR" altLang="en-US" dirty="0">
                <a:latin typeface="+mj-lt"/>
              </a:rPr>
              <a:t>- </a:t>
            </a:r>
            <a:r>
              <a:rPr lang="el-GR" altLang="en-US" dirty="0" err="1">
                <a:latin typeface="+mj-lt"/>
              </a:rPr>
              <a:t>τηλεπι</a:t>
            </a:r>
            <a:r>
              <a:rPr lang="el-GR" altLang="en-US" dirty="0">
                <a:latin typeface="+mj-lt"/>
              </a:rPr>
              <a:t>-κοινωνίες </a:t>
            </a:r>
            <a:endParaRPr lang="en-US" altLang="en-US" dirty="0">
              <a:latin typeface="+mj-lt"/>
            </a:endParaRPr>
          </a:p>
        </p:txBody>
      </p:sp>
      <p:sp>
        <p:nvSpPr>
          <p:cNvPr id="20" name="Rectangle 15">
            <a:extLst>
              <a:ext uri="{FF2B5EF4-FFF2-40B4-BE49-F238E27FC236}">
                <a16:creationId xmlns:a16="http://schemas.microsoft.com/office/drawing/2014/main" id="{9284B9B9-C518-4D9A-BF75-031BB814E65F}"/>
              </a:ext>
            </a:extLst>
          </p:cNvPr>
          <p:cNvSpPr>
            <a:spLocks noChangeArrowheads="1"/>
          </p:cNvSpPr>
          <p:nvPr/>
        </p:nvSpPr>
        <p:spPr bwMode="auto">
          <a:xfrm>
            <a:off x="7391400" y="3573463"/>
            <a:ext cx="1752600" cy="922337"/>
          </a:xfrm>
          <a:prstGeom prst="rect">
            <a:avLst/>
          </a:prstGeom>
          <a:noFill/>
          <a:ln>
            <a:noFill/>
          </a:ln>
          <a:effectLst/>
        </p:spPr>
        <p:txBody>
          <a:bodyPr>
            <a:spAutoFit/>
          </a:bodyPr>
          <a:lstStyle/>
          <a:p>
            <a:pPr algn="ctr">
              <a:defRPr/>
            </a:pPr>
            <a:r>
              <a:rPr lang="el-GR" altLang="en-US" dirty="0">
                <a:latin typeface="+mj-lt"/>
              </a:rPr>
              <a:t>Διακοπή λειτουργίας δορυφόρων</a:t>
            </a:r>
            <a:endParaRPr lang="en-US" altLang="en-US" dirty="0">
              <a:latin typeface="+mj-lt"/>
            </a:endParaRPr>
          </a:p>
        </p:txBody>
      </p:sp>
      <p:sp>
        <p:nvSpPr>
          <p:cNvPr id="21" name="Rectangle 11">
            <a:extLst>
              <a:ext uri="{FF2B5EF4-FFF2-40B4-BE49-F238E27FC236}">
                <a16:creationId xmlns:a16="http://schemas.microsoft.com/office/drawing/2014/main" id="{88E893FF-F239-475A-99F0-BA59C0F0DAEC}"/>
              </a:ext>
            </a:extLst>
          </p:cNvPr>
          <p:cNvSpPr>
            <a:spLocks noChangeArrowheads="1"/>
          </p:cNvSpPr>
          <p:nvPr/>
        </p:nvSpPr>
        <p:spPr bwMode="auto">
          <a:xfrm>
            <a:off x="4356100" y="4799013"/>
            <a:ext cx="2286000" cy="646112"/>
          </a:xfrm>
          <a:prstGeom prst="rect">
            <a:avLst/>
          </a:prstGeom>
          <a:noFill/>
          <a:ln>
            <a:noFill/>
          </a:ln>
          <a:effectLst/>
        </p:spPr>
        <p:txBody>
          <a:bodyPr>
            <a:spAutoFit/>
          </a:bodyPr>
          <a:lstStyle/>
          <a:p>
            <a:pPr algn="ctr">
              <a:defRPr/>
            </a:pPr>
            <a:r>
              <a:rPr lang="el-GR" altLang="en-US" dirty="0">
                <a:latin typeface="+mj-lt"/>
              </a:rPr>
              <a:t>Βλάβες σε μονάδες ηλεκτρικού ρεύματος</a:t>
            </a:r>
            <a:endParaRPr lang="en-US" altLang="en-US" sz="1600" dirty="0">
              <a:latin typeface="+mj-lt"/>
            </a:endParaRPr>
          </a:p>
        </p:txBody>
      </p:sp>
      <p:sp useBgFill="1">
        <p:nvSpPr>
          <p:cNvPr id="22" name="Rectangle 16">
            <a:extLst>
              <a:ext uri="{FF2B5EF4-FFF2-40B4-BE49-F238E27FC236}">
                <a16:creationId xmlns:a16="http://schemas.microsoft.com/office/drawing/2014/main" id="{BB2C575B-5C23-4F77-86B6-8A5A3D1BA543}"/>
              </a:ext>
            </a:extLst>
          </p:cNvPr>
          <p:cNvSpPr>
            <a:spLocks noChangeArrowheads="1"/>
          </p:cNvSpPr>
          <p:nvPr/>
        </p:nvSpPr>
        <p:spPr bwMode="auto">
          <a:xfrm>
            <a:off x="250825" y="4791075"/>
            <a:ext cx="2971800" cy="366713"/>
          </a:xfrm>
          <a:prstGeom prst="rect">
            <a:avLst/>
          </a:prstGeom>
          <a:ln>
            <a:noFill/>
          </a:ln>
          <a:effectLst/>
        </p:spPr>
        <p:txBody>
          <a:bodyPr>
            <a:spAutoFit/>
          </a:bodyPr>
          <a:lstStyle/>
          <a:p>
            <a:pPr algn="ctr">
              <a:defRPr/>
            </a:pPr>
            <a:r>
              <a:rPr lang="el-GR" altLang="en-US" dirty="0">
                <a:latin typeface="+mj-lt"/>
              </a:rPr>
              <a:t>Προβλήματα στην πλοήγηση</a:t>
            </a:r>
            <a:endParaRPr lang="en-US" altLang="en-US" dirty="0">
              <a:latin typeface="+mj-lt"/>
            </a:endParaRPr>
          </a:p>
        </p:txBody>
      </p:sp>
      <p:sp>
        <p:nvSpPr>
          <p:cNvPr id="23" name="Rectangle 15">
            <a:extLst>
              <a:ext uri="{FF2B5EF4-FFF2-40B4-BE49-F238E27FC236}">
                <a16:creationId xmlns:a16="http://schemas.microsoft.com/office/drawing/2014/main" id="{635065B2-F569-4556-8A52-03EC8B60115E}"/>
              </a:ext>
            </a:extLst>
          </p:cNvPr>
          <p:cNvSpPr>
            <a:spLocks noChangeArrowheads="1"/>
          </p:cNvSpPr>
          <p:nvPr/>
        </p:nvSpPr>
        <p:spPr bwMode="auto">
          <a:xfrm>
            <a:off x="6516688" y="4716463"/>
            <a:ext cx="2951162" cy="368300"/>
          </a:xfrm>
          <a:prstGeom prst="rect">
            <a:avLst/>
          </a:prstGeom>
          <a:noFill/>
          <a:ln>
            <a:noFill/>
          </a:ln>
          <a:effectLst/>
        </p:spPr>
        <p:txBody>
          <a:bodyPr>
            <a:spAutoFit/>
          </a:bodyPr>
          <a:lstStyle/>
          <a:p>
            <a:pPr algn="ctr">
              <a:defRPr/>
            </a:pPr>
            <a:r>
              <a:rPr lang="el-GR" altLang="en-US" dirty="0">
                <a:latin typeface="+mj-lt"/>
              </a:rPr>
              <a:t>Ασφάλεια αστροναυτών</a:t>
            </a:r>
            <a:endParaRPr lang="en-US" altLang="en-US" dirty="0">
              <a:latin typeface="+mj-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Rectangle 13">
            <a:extLst>
              <a:ext uri="{FF2B5EF4-FFF2-40B4-BE49-F238E27FC236}">
                <a16:creationId xmlns:a16="http://schemas.microsoft.com/office/drawing/2014/main" id="{41A31793-626B-4BE7-BFBE-CF87F4C07C36}"/>
              </a:ext>
            </a:extLst>
          </p:cNvPr>
          <p:cNvSpPr/>
          <p:nvPr/>
        </p:nvSpPr>
        <p:spPr>
          <a:xfrm>
            <a:off x="0" y="188913"/>
            <a:ext cx="9144000" cy="1831975"/>
          </a:xfrm>
          <a:prstGeom prst="rect">
            <a:avLst/>
          </a:prstGeom>
        </p:spPr>
        <p:txBody>
          <a:bodyPr>
            <a:spAutoFit/>
          </a:bodyPr>
          <a:lstStyle/>
          <a:p>
            <a:pPr algn="ctr" fontAlgn="auto">
              <a:spcBef>
                <a:spcPts val="0"/>
              </a:spcBef>
              <a:spcAft>
                <a:spcPts val="0"/>
              </a:spcAft>
              <a:defRPr/>
            </a:pPr>
            <a:endParaRPr lang="en-US" sz="2100" b="1" dirty="0">
              <a:solidFill>
                <a:srgbClr val="FF0000"/>
              </a:solidFill>
              <a:effectLst>
                <a:outerShdw blurRad="38100" dist="38100" dir="2700000" algn="tl">
                  <a:srgbClr val="000000">
                    <a:alpha val="43137"/>
                  </a:srgbClr>
                </a:outerShdw>
              </a:effectLst>
              <a:latin typeface="Cambria" pitchFamily="18" charset="0"/>
            </a:endParaRPr>
          </a:p>
          <a:p>
            <a:pPr algn="ctr" fontAlgn="auto">
              <a:spcBef>
                <a:spcPts val="0"/>
              </a:spcBef>
              <a:spcAft>
                <a:spcPts val="0"/>
              </a:spcAft>
              <a:defRPr/>
            </a:pPr>
            <a:r>
              <a:rPr lang="en-US" sz="3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O  </a:t>
            </a:r>
            <a:r>
              <a:rPr lang="el-GR" sz="3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Διαστημικός Καιρός μπορεί να βλάψει ανθρώπους στο διάστημα</a:t>
            </a:r>
            <a:endParaRPr lang="en-US" sz="3400" b="1" dirty="0">
              <a:solidFill>
                <a:srgbClr val="FFFF00"/>
              </a:solidFill>
              <a:effectLst>
                <a:outerShdw blurRad="38100" dist="38100" dir="2700000" algn="tl">
                  <a:srgbClr val="000000">
                    <a:alpha val="43137"/>
                  </a:srgbClr>
                </a:outerShdw>
              </a:effectLst>
              <a:latin typeface="Cambria" pitchFamily="18" charset="0"/>
            </a:endParaRPr>
          </a:p>
          <a:p>
            <a:pPr algn="ctr" fontAlgn="auto">
              <a:spcBef>
                <a:spcPts val="0"/>
              </a:spcBef>
              <a:spcAft>
                <a:spcPts val="0"/>
              </a:spcAft>
              <a:defRPr/>
            </a:pPr>
            <a:endParaRPr lang="en-US" sz="2400" b="1" dirty="0">
              <a:solidFill>
                <a:srgbClr val="FFFF00"/>
              </a:solidFill>
              <a:latin typeface="+mn-lt"/>
            </a:endParaRPr>
          </a:p>
        </p:txBody>
      </p:sp>
      <p:pic>
        <p:nvPicPr>
          <p:cNvPr id="17411" name="Picture 4">
            <a:extLst>
              <a:ext uri="{FF2B5EF4-FFF2-40B4-BE49-F238E27FC236}">
                <a16:creationId xmlns:a16="http://schemas.microsoft.com/office/drawing/2014/main" id="{14781A4F-68BE-4AC7-9C24-8471F3501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07" t="2902" r="3777" b="4405"/>
          <a:stretch>
            <a:fillRect/>
          </a:stretch>
        </p:blipFill>
        <p:spPr bwMode="auto">
          <a:xfrm>
            <a:off x="38100" y="2284413"/>
            <a:ext cx="4462463"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7412" name="Picture 5">
            <a:hlinkClick r:id="rId4" action="ppaction://hlinkfile"/>
            <a:extLst>
              <a:ext uri="{FF2B5EF4-FFF2-40B4-BE49-F238E27FC236}">
                <a16:creationId xmlns:a16="http://schemas.microsoft.com/office/drawing/2014/main" id="{DF2B0C30-FA2D-4D24-816B-0A0EB05E6C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205038"/>
            <a:ext cx="4608513"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6" name="Rektangel 7">
            <a:extLst>
              <a:ext uri="{FF2B5EF4-FFF2-40B4-BE49-F238E27FC236}">
                <a16:creationId xmlns:a16="http://schemas.microsoft.com/office/drawing/2014/main" id="{CA27320A-D0D7-4530-8D80-6F64F37B644F}"/>
              </a:ext>
            </a:extLst>
          </p:cNvPr>
          <p:cNvSpPr>
            <a:spLocks noChangeArrowheads="1"/>
          </p:cNvSpPr>
          <p:nvPr/>
        </p:nvSpPr>
        <p:spPr bwMode="auto">
          <a:xfrm>
            <a:off x="684213" y="5054600"/>
            <a:ext cx="2463800" cy="246063"/>
          </a:xfrm>
          <a:prstGeom prst="rect">
            <a:avLst/>
          </a:prstGeom>
          <a:noFill/>
          <a:ln w="9525">
            <a:noFill/>
            <a:miter lim="800000"/>
            <a:headEnd/>
            <a:tailEnd/>
          </a:ln>
        </p:spPr>
        <p:txBody>
          <a:bodyPr>
            <a:spAutoFit/>
          </a:bodyPr>
          <a:lstStyle/>
          <a:p>
            <a:pPr>
              <a:defRPr/>
            </a:pPr>
            <a:r>
              <a:rPr lang="nb-NO" sz="1000" dirty="0">
                <a:solidFill>
                  <a:schemeClr val="bg1">
                    <a:lumMod val="95000"/>
                  </a:schemeClr>
                </a:solidFill>
              </a:rPr>
              <a:t>NASA</a:t>
            </a:r>
            <a:endParaRPr lang="en-GB" sz="1000" dirty="0">
              <a:solidFill>
                <a:schemeClr val="bg1">
                  <a:lumMod val="95000"/>
                </a:schemeClr>
              </a:solidFill>
            </a:endParaRPr>
          </a:p>
        </p:txBody>
      </p:sp>
      <p:sp>
        <p:nvSpPr>
          <p:cNvPr id="19" name="Rektangel 7">
            <a:extLst>
              <a:ext uri="{FF2B5EF4-FFF2-40B4-BE49-F238E27FC236}">
                <a16:creationId xmlns:a16="http://schemas.microsoft.com/office/drawing/2014/main" id="{73F7C3DF-4761-4B7F-A8D5-7224E6B862D4}"/>
              </a:ext>
            </a:extLst>
          </p:cNvPr>
          <p:cNvSpPr>
            <a:spLocks noChangeArrowheads="1"/>
          </p:cNvSpPr>
          <p:nvPr/>
        </p:nvSpPr>
        <p:spPr bwMode="auto">
          <a:xfrm>
            <a:off x="8101013" y="5414963"/>
            <a:ext cx="2463800" cy="246062"/>
          </a:xfrm>
          <a:prstGeom prst="rect">
            <a:avLst/>
          </a:prstGeom>
          <a:noFill/>
          <a:ln w="9525">
            <a:noFill/>
            <a:miter lim="800000"/>
            <a:headEnd/>
            <a:tailEnd/>
          </a:ln>
        </p:spPr>
        <p:txBody>
          <a:bodyPr>
            <a:spAutoFit/>
          </a:bodyPr>
          <a:lstStyle/>
          <a:p>
            <a:pPr>
              <a:defRPr/>
            </a:pPr>
            <a:r>
              <a:rPr lang="nb-NO" sz="1000" dirty="0">
                <a:solidFill>
                  <a:schemeClr val="bg1">
                    <a:lumMod val="95000"/>
                  </a:schemeClr>
                </a:solidFill>
              </a:rPr>
              <a:t>NASA</a:t>
            </a:r>
            <a:endParaRPr lang="en-GB" sz="1000" dirty="0">
              <a:solidFill>
                <a:schemeClr val="bg1">
                  <a:lumMod val="95000"/>
                </a:schemeClr>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2000D2-9E54-4D46-AC9A-9C1E7F96276A}"/>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AE3BCD4-CD9F-457A-AC66-BCB5F5EECFD6}" type="slidenum">
              <a:rPr lang="es-ES" altLang="el-GR">
                <a:solidFill>
                  <a:srgbClr val="898989"/>
                </a:solidFill>
                <a:latin typeface="Calibri" panose="020F0502020204030204" pitchFamily="34" charset="0"/>
              </a:rPr>
              <a:pPr eaLnBrk="1" hangingPunct="1"/>
              <a:t>9</a:t>
            </a:fld>
            <a:endParaRPr lang="es-ES" altLang="el-GR">
              <a:solidFill>
                <a:srgbClr val="898989"/>
              </a:solidFill>
              <a:latin typeface="Calibri" panose="020F0502020204030204" pitchFamily="34" charset="0"/>
            </a:endParaRPr>
          </a:p>
        </p:txBody>
      </p:sp>
      <p:sp useBgFill="1">
        <p:nvSpPr>
          <p:cNvPr id="3" name="Rectangle 13">
            <a:extLst>
              <a:ext uri="{FF2B5EF4-FFF2-40B4-BE49-F238E27FC236}">
                <a16:creationId xmlns:a16="http://schemas.microsoft.com/office/drawing/2014/main" id="{207CE041-1AE0-4BAA-9DB3-DB0BD6389FA8}"/>
              </a:ext>
            </a:extLst>
          </p:cNvPr>
          <p:cNvSpPr/>
          <p:nvPr/>
        </p:nvSpPr>
        <p:spPr>
          <a:xfrm>
            <a:off x="107950" y="-25400"/>
            <a:ext cx="8640763" cy="4246563"/>
          </a:xfrm>
          <a:prstGeom prst="rect">
            <a:avLst/>
          </a:prstGeom>
        </p:spPr>
        <p:txBody>
          <a:bodyPr>
            <a:spAutoFit/>
          </a:bodyPr>
          <a:lstStyle/>
          <a:p>
            <a:pPr algn="ctr" fontAlgn="auto">
              <a:spcBef>
                <a:spcPts val="0"/>
              </a:spcBef>
              <a:spcAft>
                <a:spcPts val="0"/>
              </a:spcAft>
              <a:defRPr/>
            </a:pPr>
            <a:r>
              <a:rPr lang="el-GR" sz="2600" b="1" dirty="0">
                <a:solidFill>
                  <a:srgbClr val="FF0000"/>
                </a:solidFill>
                <a:effectLst>
                  <a:outerShdw blurRad="38100" dist="38100" dir="2700000" algn="tl">
                    <a:srgbClr val="000000">
                      <a:alpha val="43137"/>
                    </a:srgbClr>
                  </a:outerShdw>
                </a:effectLst>
                <a:latin typeface="+mj-lt"/>
              </a:rPr>
              <a:t>ΕΠΙΠΤΩΣΕΙΣ ΔΙΑΣΤΗΜΙΚΟΥ ΚΑΙΡΟΥ </a:t>
            </a:r>
            <a:endParaRPr lang="en-US" sz="2600" b="1" dirty="0">
              <a:solidFill>
                <a:srgbClr val="FF0000"/>
              </a:solidFill>
              <a:effectLst>
                <a:outerShdw blurRad="38100" dist="38100" dir="2700000" algn="tl">
                  <a:srgbClr val="000000">
                    <a:alpha val="43137"/>
                  </a:srgbClr>
                </a:outerShdw>
              </a:effectLst>
              <a:latin typeface="+mj-lt"/>
            </a:endParaRPr>
          </a:p>
          <a:p>
            <a:pPr algn="ctr" fontAlgn="auto">
              <a:spcBef>
                <a:spcPts val="0"/>
              </a:spcBef>
              <a:spcAft>
                <a:spcPts val="0"/>
              </a:spcAft>
              <a:defRPr/>
            </a:pPr>
            <a:r>
              <a:rPr lang="el-GR" sz="2600" b="1" i="1" dirty="0">
                <a:solidFill>
                  <a:srgbClr val="FF0000"/>
                </a:solidFill>
                <a:effectLst>
                  <a:outerShdw blurRad="38100" dist="38100" dir="2700000" algn="tl">
                    <a:srgbClr val="000000">
                      <a:alpha val="43137"/>
                    </a:srgbClr>
                  </a:outerShdw>
                </a:effectLst>
                <a:latin typeface="+mj-lt"/>
              </a:rPr>
              <a:t>Εγγύς Διαστημικό Περιβάλλον της Γης- Διαπλανητικό Χώρος </a:t>
            </a:r>
            <a:endParaRPr lang="en-US" sz="2600" b="1" i="1" dirty="0">
              <a:solidFill>
                <a:srgbClr val="FF0000"/>
              </a:solidFill>
              <a:effectLst>
                <a:outerShdw blurRad="38100" dist="38100" dir="2700000" algn="tl">
                  <a:srgbClr val="000000">
                    <a:alpha val="43137"/>
                  </a:srgbClr>
                </a:outerShdw>
              </a:effectLst>
              <a:latin typeface="+mj-lt"/>
            </a:endParaRPr>
          </a:p>
          <a:p>
            <a:pPr algn="ctr" fontAlgn="auto">
              <a:spcBef>
                <a:spcPts val="0"/>
              </a:spcBef>
              <a:spcAft>
                <a:spcPts val="0"/>
              </a:spcAft>
              <a:defRPr/>
            </a:pPr>
            <a:endParaRPr lang="en-US" sz="2000" b="1" i="1" dirty="0">
              <a:solidFill>
                <a:srgbClr val="FF0000"/>
              </a:solidFill>
              <a:effectLst>
                <a:outerShdw blurRad="38100" dist="38100" dir="2700000" algn="tl">
                  <a:srgbClr val="000000">
                    <a:alpha val="43137"/>
                  </a:srgbClr>
                </a:outerShdw>
              </a:effectLst>
              <a:latin typeface="+mj-lt"/>
            </a:endParaRPr>
          </a:p>
          <a:p>
            <a:pPr algn="just" fontAlgn="auto">
              <a:spcBef>
                <a:spcPts val="0"/>
              </a:spcBef>
              <a:spcAft>
                <a:spcPts val="0"/>
              </a:spcAft>
              <a:buClr>
                <a:srgbClr val="0030C9"/>
              </a:buClr>
              <a:defRPr/>
            </a:pPr>
            <a:endParaRPr lang="en-US" sz="2200" b="1" i="1" dirty="0">
              <a:solidFill>
                <a:srgbClr val="0030C9"/>
              </a:solidFill>
              <a:latin typeface="+mj-lt"/>
            </a:endParaRPr>
          </a:p>
          <a:p>
            <a:pPr algn="just" fontAlgn="auto">
              <a:spcBef>
                <a:spcPts val="0"/>
              </a:spcBef>
              <a:spcAft>
                <a:spcPts val="0"/>
              </a:spcAft>
              <a:buClr>
                <a:srgbClr val="0030C9"/>
              </a:buClr>
              <a:defRPr/>
            </a:pPr>
            <a:r>
              <a:rPr lang="el-GR" sz="2200" b="1" i="1" dirty="0">
                <a:solidFill>
                  <a:srgbClr val="0030C9"/>
                </a:solidFill>
                <a:latin typeface="+mj-lt"/>
              </a:rPr>
              <a:t>Επιπτώσεις Ηλιακών Σωματιδίων (</a:t>
            </a:r>
            <a:r>
              <a:rPr lang="en-US" sz="2200" b="1" i="1" dirty="0">
                <a:solidFill>
                  <a:srgbClr val="0030C9"/>
                </a:solidFill>
                <a:latin typeface="+mj-lt"/>
              </a:rPr>
              <a:t>SEPs) </a:t>
            </a:r>
            <a:r>
              <a:rPr lang="el-GR" sz="2200" b="1" i="1" dirty="0">
                <a:solidFill>
                  <a:srgbClr val="0030C9"/>
                </a:solidFill>
                <a:latin typeface="+mj-lt"/>
              </a:rPr>
              <a:t>στα Τεχνολογικά Συστήματα</a:t>
            </a:r>
            <a:endParaRPr lang="en-US" sz="1000" b="1" i="1" dirty="0">
              <a:solidFill>
                <a:srgbClr val="0030C9"/>
              </a:solidFill>
              <a:latin typeface="+mj-lt"/>
            </a:endParaRPr>
          </a:p>
          <a:p>
            <a:pPr algn="just" fontAlgn="auto">
              <a:spcBef>
                <a:spcPts val="0"/>
              </a:spcBef>
              <a:spcAft>
                <a:spcPts val="0"/>
              </a:spcAft>
              <a:buClr>
                <a:srgbClr val="0030C9"/>
              </a:buClr>
              <a:defRPr/>
            </a:pPr>
            <a:endParaRPr lang="en-US" sz="2200" b="1" i="1" dirty="0">
              <a:solidFill>
                <a:srgbClr val="0030C9"/>
              </a:solidFill>
              <a:latin typeface="+mj-lt"/>
            </a:endParaRPr>
          </a:p>
          <a:p>
            <a:pPr algn="just" fontAlgn="auto">
              <a:spcBef>
                <a:spcPts val="0"/>
              </a:spcBef>
              <a:spcAft>
                <a:spcPts val="0"/>
              </a:spcAft>
              <a:buClr>
                <a:srgbClr val="0030C9"/>
              </a:buClr>
              <a:defRPr/>
            </a:pPr>
            <a:endParaRPr lang="en-US" sz="2200" b="1" i="1" dirty="0">
              <a:solidFill>
                <a:srgbClr val="0030C9"/>
              </a:solidFill>
              <a:latin typeface="+mj-lt"/>
            </a:endParaRPr>
          </a:p>
          <a:p>
            <a:pPr algn="just" fontAlgn="auto">
              <a:spcBef>
                <a:spcPts val="0"/>
              </a:spcBef>
              <a:spcAft>
                <a:spcPts val="0"/>
              </a:spcAft>
              <a:buClr>
                <a:srgbClr val="0030C9"/>
              </a:buClr>
              <a:defRPr/>
            </a:pPr>
            <a:endParaRPr lang="en-US" sz="2200" b="1" i="1" dirty="0">
              <a:solidFill>
                <a:srgbClr val="0030C9"/>
              </a:solidFill>
              <a:latin typeface="+mj-lt"/>
            </a:endParaRPr>
          </a:p>
          <a:p>
            <a:pPr algn="just" fontAlgn="auto">
              <a:spcBef>
                <a:spcPts val="0"/>
              </a:spcBef>
              <a:spcAft>
                <a:spcPts val="0"/>
              </a:spcAft>
              <a:buClr>
                <a:srgbClr val="0030C9"/>
              </a:buClr>
              <a:defRPr/>
            </a:pPr>
            <a:endParaRPr lang="en-US" sz="2200" b="1" i="1" dirty="0">
              <a:solidFill>
                <a:srgbClr val="0030C9"/>
              </a:solidFill>
              <a:latin typeface="+mj-lt"/>
            </a:endParaRPr>
          </a:p>
          <a:p>
            <a:pPr algn="just" fontAlgn="auto">
              <a:spcBef>
                <a:spcPts val="0"/>
              </a:spcBef>
              <a:spcAft>
                <a:spcPts val="0"/>
              </a:spcAft>
              <a:buClr>
                <a:srgbClr val="0030C9"/>
              </a:buClr>
              <a:defRPr/>
            </a:pPr>
            <a:endParaRPr lang="en-US" sz="2200" b="1" i="1" dirty="0">
              <a:solidFill>
                <a:srgbClr val="0030C9"/>
              </a:solidFill>
              <a:latin typeface="+mj-lt"/>
            </a:endParaRPr>
          </a:p>
          <a:p>
            <a:pPr algn="just" fontAlgn="auto">
              <a:spcBef>
                <a:spcPts val="0"/>
              </a:spcBef>
              <a:spcAft>
                <a:spcPts val="0"/>
              </a:spcAft>
              <a:buClr>
                <a:srgbClr val="0030C9"/>
              </a:buClr>
              <a:defRPr/>
            </a:pPr>
            <a:endParaRPr lang="en-US" sz="2200" b="1" i="1" dirty="0">
              <a:solidFill>
                <a:srgbClr val="0030C9"/>
              </a:solidFill>
              <a:latin typeface="+mj-lt"/>
            </a:endParaRPr>
          </a:p>
          <a:p>
            <a:pPr algn="just" fontAlgn="auto">
              <a:spcBef>
                <a:spcPts val="0"/>
              </a:spcBef>
              <a:spcAft>
                <a:spcPts val="0"/>
              </a:spcAft>
              <a:buClr>
                <a:srgbClr val="0030C9"/>
              </a:buClr>
              <a:defRPr/>
            </a:pPr>
            <a:endParaRPr lang="en-US" sz="2200" b="1" i="1" dirty="0">
              <a:solidFill>
                <a:srgbClr val="0030C9"/>
              </a:solidFill>
              <a:latin typeface="+mj-lt"/>
            </a:endParaRPr>
          </a:p>
        </p:txBody>
      </p:sp>
      <p:sp useBgFill="1">
        <p:nvSpPr>
          <p:cNvPr id="9220" name="Rectangle 3">
            <a:extLst>
              <a:ext uri="{FF2B5EF4-FFF2-40B4-BE49-F238E27FC236}">
                <a16:creationId xmlns:a16="http://schemas.microsoft.com/office/drawing/2014/main" id="{A581F782-CC3E-49F2-B5EE-877203236D41}"/>
              </a:ext>
            </a:extLst>
          </p:cNvPr>
          <p:cNvSpPr txBox="1">
            <a:spLocks noChangeArrowheads="1"/>
          </p:cNvSpPr>
          <p:nvPr/>
        </p:nvSpPr>
        <p:spPr bwMode="auto">
          <a:xfrm>
            <a:off x="-36512" y="1989063"/>
            <a:ext cx="7200800" cy="2232025"/>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600"/>
              </a:spcBef>
              <a:buClr>
                <a:schemeClr val="accent1"/>
              </a:buClr>
              <a:buSzPct val="70000"/>
              <a:buFont typeface="Wingdings" panose="05000000000000000000" pitchFamily="2" charset="2"/>
              <a:buChar char=""/>
            </a:pPr>
            <a:r>
              <a:rPr lang="el-GR" altLang="el-GR" dirty="0">
                <a:latin typeface="Cambria" panose="02040503050406030204" pitchFamily="18" charset="0"/>
              </a:rPr>
              <a:t>Μερικές φορές τα </a:t>
            </a:r>
            <a:r>
              <a:rPr lang="en-US" altLang="el-GR" dirty="0">
                <a:latin typeface="Cambria" panose="02040503050406030204" pitchFamily="18" charset="0"/>
              </a:rPr>
              <a:t>SEPs </a:t>
            </a:r>
            <a:r>
              <a:rPr lang="el-GR" altLang="el-GR" dirty="0">
                <a:latin typeface="Cambria" panose="02040503050406030204" pitchFamily="18" charset="0"/>
              </a:rPr>
              <a:t>μπορεί να έχουν αρκετή ενέργεια ώστε να διαπεράσουν την ασπίδα του μαγνητικού πεδίου της Γης και να εισέλθουν στην ιονόσφαιρα. Τα </a:t>
            </a:r>
            <a:r>
              <a:rPr lang="en-US" altLang="el-GR" dirty="0">
                <a:latin typeface="Cambria" panose="02040503050406030204" pitchFamily="18" charset="0"/>
              </a:rPr>
              <a:t>SEPs </a:t>
            </a:r>
            <a:r>
              <a:rPr lang="el-GR" altLang="el-GR" dirty="0">
                <a:latin typeface="Cambria" panose="02040503050406030204" pitchFamily="18" charset="0"/>
              </a:rPr>
              <a:t>εισέρχονται ευκολότερα από τις πολικές περιοχές κοντά στους πόλους του μαγνητικού πεδίου της Γης από ό,τι από τον ισημερινό λόγω των ‘ανοικτών’ μαγνητικών γραμμών</a:t>
            </a:r>
            <a:r>
              <a:rPr lang="en-US" altLang="el-GR" dirty="0">
                <a:latin typeface="Cambria" panose="02040503050406030204" pitchFamily="18" charset="0"/>
              </a:rPr>
              <a:t> </a:t>
            </a:r>
            <a:r>
              <a:rPr lang="en-US" altLang="el-GR" dirty="0">
                <a:latin typeface="Cambria" panose="02040503050406030204" pitchFamily="18" charset="0"/>
                <a:sym typeface="Symbol" panose="05050102010706020507" pitchFamily="18" charset="2"/>
              </a:rPr>
              <a:t></a:t>
            </a:r>
            <a:r>
              <a:rPr lang="en-US" altLang="el-GR" dirty="0">
                <a:latin typeface="Cambria" panose="02040503050406030204" pitchFamily="18" charset="0"/>
              </a:rPr>
              <a:t> </a:t>
            </a:r>
            <a:r>
              <a:rPr lang="el-GR" altLang="el-GR" dirty="0">
                <a:latin typeface="Cambria" panose="02040503050406030204" pitchFamily="18" charset="0"/>
              </a:rPr>
              <a:t>δορυφόροι σε τροχιές </a:t>
            </a:r>
            <a:r>
              <a:rPr lang="en-US" altLang="el-GR" dirty="0">
                <a:latin typeface="Cambria" panose="02040503050406030204" pitchFamily="18" charset="0"/>
              </a:rPr>
              <a:t>LEO </a:t>
            </a:r>
            <a:r>
              <a:rPr lang="el-GR" altLang="el-GR" dirty="0">
                <a:latin typeface="Cambria" panose="02040503050406030204" pitchFamily="18" charset="0"/>
              </a:rPr>
              <a:t>με μεγάλη κλίση (π.χ. </a:t>
            </a:r>
            <a:r>
              <a:rPr lang="en-US" altLang="el-GR" dirty="0">
                <a:latin typeface="Cambria" panose="02040503050406030204" pitchFamily="18" charset="0"/>
              </a:rPr>
              <a:t>IRIDIUM)</a:t>
            </a:r>
            <a:r>
              <a:rPr lang="el-GR" altLang="el-GR" dirty="0">
                <a:latin typeface="Cambria" panose="02040503050406030204" pitchFamily="18" charset="0"/>
              </a:rPr>
              <a:t> μπορούν να είναι κάποιες φορές ευάλωτοι στα </a:t>
            </a:r>
            <a:r>
              <a:rPr lang="en-US" altLang="el-GR" dirty="0">
                <a:latin typeface="Cambria" panose="02040503050406030204" pitchFamily="18" charset="0"/>
              </a:rPr>
              <a:t>SEPs, </a:t>
            </a:r>
            <a:r>
              <a:rPr lang="el-GR" altLang="el-GR" dirty="0">
                <a:latin typeface="Cambria" panose="02040503050406030204" pitchFamily="18" charset="0"/>
              </a:rPr>
              <a:t>καθώς και ο Διεθνής Διαστημικός Σταθμός (</a:t>
            </a:r>
            <a:r>
              <a:rPr lang="en-US" altLang="el-GR" dirty="0">
                <a:latin typeface="Cambria" panose="02040503050406030204" pitchFamily="18" charset="0"/>
              </a:rPr>
              <a:t>ISS</a:t>
            </a:r>
            <a:r>
              <a:rPr lang="el-GR" altLang="el-GR" dirty="0">
                <a:latin typeface="Cambria" panose="02040503050406030204" pitchFamily="18" charset="0"/>
              </a:rPr>
              <a:t>) που έχει τροχιακή κλίση </a:t>
            </a:r>
            <a:r>
              <a:rPr lang="en-US" altLang="el-GR" dirty="0">
                <a:latin typeface="Cambria" panose="02040503050406030204" pitchFamily="18" charset="0"/>
              </a:rPr>
              <a:t>51.64°. </a:t>
            </a:r>
          </a:p>
        </p:txBody>
      </p:sp>
      <p:sp useBgFill="1">
        <p:nvSpPr>
          <p:cNvPr id="9221" name="Rectangle 3">
            <a:extLst>
              <a:ext uri="{FF2B5EF4-FFF2-40B4-BE49-F238E27FC236}">
                <a16:creationId xmlns:a16="http://schemas.microsoft.com/office/drawing/2014/main" id="{7D1595EB-4103-4803-A309-E549CBE7F7F4}"/>
              </a:ext>
            </a:extLst>
          </p:cNvPr>
          <p:cNvSpPr txBox="1">
            <a:spLocks noChangeArrowheads="1"/>
          </p:cNvSpPr>
          <p:nvPr/>
        </p:nvSpPr>
        <p:spPr bwMode="auto">
          <a:xfrm>
            <a:off x="0" y="4579639"/>
            <a:ext cx="7092950" cy="201771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600"/>
              </a:spcBef>
              <a:buClr>
                <a:schemeClr val="accent1"/>
              </a:buClr>
              <a:buSzPct val="70000"/>
              <a:buFont typeface="Wingdings" panose="05000000000000000000" pitchFamily="2" charset="2"/>
              <a:buChar char=""/>
            </a:pPr>
            <a:r>
              <a:rPr lang="el-GR" altLang="el-GR" b="1" dirty="0">
                <a:latin typeface="Cambria" panose="02040503050406030204" pitchFamily="18" charset="0"/>
              </a:rPr>
              <a:t>Τα </a:t>
            </a:r>
            <a:r>
              <a:rPr lang="en-US" altLang="el-GR" b="1" dirty="0">
                <a:latin typeface="Cambria" panose="02040503050406030204" pitchFamily="18" charset="0"/>
              </a:rPr>
              <a:t>SEPs </a:t>
            </a:r>
            <a:r>
              <a:rPr lang="el-GR" altLang="el-GR" b="1" dirty="0">
                <a:latin typeface="Cambria" panose="02040503050406030204" pitchFamily="18" charset="0"/>
              </a:rPr>
              <a:t>μπορούν επίσης να επιδράσουν στη διάδοση των σημάτων μεταξύ της Γης και των δορυφόρων</a:t>
            </a:r>
            <a:r>
              <a:rPr lang="el-GR" altLang="el-GR" dirty="0">
                <a:latin typeface="Cambria" panose="02040503050406030204" pitchFamily="18" charset="0"/>
              </a:rPr>
              <a:t>. Πρωτόνια ενέργειας 1-100 </a:t>
            </a:r>
            <a:r>
              <a:rPr lang="en-US" altLang="el-GR" dirty="0">
                <a:latin typeface="Cambria" panose="02040503050406030204" pitchFamily="18" charset="0"/>
              </a:rPr>
              <a:t>MeV </a:t>
            </a:r>
            <a:r>
              <a:rPr lang="el-GR" altLang="el-GR" dirty="0">
                <a:latin typeface="Cambria" panose="02040503050406030204" pitchFamily="18" charset="0"/>
              </a:rPr>
              <a:t>προκαλούν αυξημένο ιονισμό που απορροφά τα ραδιοκύματα στις συχνότητες στα βραχέα και υπερβραχέα μήκη κύματος (</a:t>
            </a:r>
            <a:r>
              <a:rPr lang="en-US" altLang="el-GR" dirty="0">
                <a:latin typeface="Cambria" panose="02040503050406030204" pitchFamily="18" charset="0"/>
              </a:rPr>
              <a:t>HF</a:t>
            </a:r>
            <a:r>
              <a:rPr lang="el-GR" altLang="el-GR" dirty="0">
                <a:latin typeface="Cambria" panose="02040503050406030204" pitchFamily="18" charset="0"/>
              </a:rPr>
              <a:t> </a:t>
            </a:r>
            <a:r>
              <a:rPr lang="en-US" altLang="el-GR" dirty="0">
                <a:latin typeface="Cambria" panose="02040503050406030204" pitchFamily="18" charset="0"/>
              </a:rPr>
              <a:t>and VHF bands</a:t>
            </a:r>
            <a:r>
              <a:rPr lang="el-GR" altLang="el-GR" dirty="0">
                <a:latin typeface="Cambria" panose="02040503050406030204" pitchFamily="18" charset="0"/>
              </a:rPr>
              <a:t>) </a:t>
            </a:r>
            <a:r>
              <a:rPr lang="el-GR" altLang="el-GR" b="1" dirty="0">
                <a:latin typeface="Cambria" panose="02040503050406030204" pitchFamily="18" charset="0"/>
              </a:rPr>
              <a:t>με αποτέλεσμα να υπάρχουν προβλήματα στις τηλεπικοινωνίες</a:t>
            </a:r>
            <a:r>
              <a:rPr lang="el-GR" altLang="el-GR" dirty="0">
                <a:latin typeface="Cambria" panose="02040503050406030204" pitchFamily="18" charset="0"/>
              </a:rPr>
              <a:t> (μειωμένη διάδοση των ραδιοκυμάτων διαμέσου των πολικών περιοχών) και λάθη στις θέσεις πλοήγησης.</a:t>
            </a:r>
            <a:endParaRPr lang="en-US" altLang="el-GR" dirty="0">
              <a:latin typeface="Cambria" panose="02040503050406030204" pitchFamily="18" charset="0"/>
            </a:endParaRPr>
          </a:p>
          <a:p>
            <a:pPr algn="just" eaLnBrk="1" hangingPunct="1">
              <a:spcBef>
                <a:spcPts val="600"/>
              </a:spcBef>
              <a:buClr>
                <a:schemeClr val="accent1"/>
              </a:buClr>
              <a:buSzPct val="70000"/>
              <a:buFont typeface="Wingdings" panose="05000000000000000000" pitchFamily="2" charset="2"/>
              <a:buChar char=""/>
            </a:pPr>
            <a:endParaRPr lang="en-US" altLang="el-GR" dirty="0">
              <a:latin typeface="Calibri" panose="020F0502020204030204" pitchFamily="34" charset="0"/>
            </a:endParaRPr>
          </a:p>
        </p:txBody>
      </p:sp>
      <p:sp>
        <p:nvSpPr>
          <p:cNvPr id="9222" name="9 - TextBox">
            <a:extLst>
              <a:ext uri="{FF2B5EF4-FFF2-40B4-BE49-F238E27FC236}">
                <a16:creationId xmlns:a16="http://schemas.microsoft.com/office/drawing/2014/main" id="{B5DEDF1B-92D0-4FBF-88E6-916731400B56}"/>
              </a:ext>
            </a:extLst>
          </p:cNvPr>
          <p:cNvSpPr txBox="1">
            <a:spLocks noChangeArrowheads="1"/>
          </p:cNvSpPr>
          <p:nvPr/>
        </p:nvSpPr>
        <p:spPr bwMode="auto">
          <a:xfrm>
            <a:off x="179388" y="908050"/>
            <a:ext cx="85693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l-GR" sz="2200" b="1" i="1">
                <a:solidFill>
                  <a:srgbClr val="FF0000"/>
                </a:solidFill>
              </a:rPr>
              <a:t>Malandraki and Crosby, </a:t>
            </a:r>
            <a:r>
              <a:rPr lang="en-US" altLang="el-GR" sz="2200" b="1">
                <a:solidFill>
                  <a:srgbClr val="FF0000"/>
                </a:solidFill>
              </a:rPr>
              <a:t>Springer Book, ASSL, </a:t>
            </a:r>
            <a:r>
              <a:rPr lang="en-US" altLang="el-GR" sz="2200" b="1" i="1">
                <a:solidFill>
                  <a:srgbClr val="FF0000"/>
                </a:solidFill>
              </a:rPr>
              <a:t>2018</a:t>
            </a:r>
          </a:p>
        </p:txBody>
      </p:sp>
      <p:pic>
        <p:nvPicPr>
          <p:cNvPr id="9223" name="Picture 13">
            <a:extLst>
              <a:ext uri="{FF2B5EF4-FFF2-40B4-BE49-F238E27FC236}">
                <a16:creationId xmlns:a16="http://schemas.microsoft.com/office/drawing/2014/main" id="{71ABA452-ED86-47FD-80BD-121CC579FB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850" y="4476750"/>
            <a:ext cx="1712913"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4">
            <a:extLst>
              <a:ext uri="{FF2B5EF4-FFF2-40B4-BE49-F238E27FC236}">
                <a16:creationId xmlns:a16="http://schemas.microsoft.com/office/drawing/2014/main" id="{042A2E90-9B73-464C-8211-0B42093BB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1773238"/>
            <a:ext cx="142875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88</TotalTime>
  <Words>1761</Words>
  <Application>Microsoft Office PowerPoint</Application>
  <PresentationFormat>On-screen Show (4:3)</PresentationFormat>
  <Paragraphs>214</Paragraphs>
  <Slides>20</Slides>
  <Notes>15</Notes>
  <HiddenSlides>0</HiddenSlides>
  <MMClips>3</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20</vt:i4>
      </vt:variant>
    </vt:vector>
  </HeadingPairs>
  <TitlesOfParts>
    <vt:vector size="35" baseType="lpstr">
      <vt:lpstr>Aharoni</vt:lpstr>
      <vt:lpstr>Arial</vt:lpstr>
      <vt:lpstr>Calibri</vt:lpstr>
      <vt:lpstr>Cambria</vt:lpstr>
      <vt:lpstr>Century Schoolbook</vt:lpstr>
      <vt:lpstr>Garamond</vt:lpstr>
      <vt:lpstr>Lucida Calligraphy</vt:lpstr>
      <vt:lpstr>Symbol</vt:lpstr>
      <vt:lpstr>Times New Roman</vt:lpstr>
      <vt:lpstr>Wingdings</vt:lpstr>
      <vt:lpstr>Wingdings 2</vt:lpstr>
      <vt:lpstr>Oriel</vt:lpstr>
      <vt:lpstr>Θέμα του Office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Πλεονεκτήματα του εργαλείου HESPERIA REleASE</vt:lpstr>
      <vt:lpstr>PowerPoint Presentation</vt:lpstr>
      <vt:lpstr>PowerPoint Presentation</vt:lpstr>
      <vt:lpstr>PowerPoint Presentation</vt:lpstr>
      <vt:lpstr>PowerPoint Presentation</vt:lpstr>
      <vt:lpstr>PowerPoint Presentation</vt:lpstr>
      <vt:lpstr>Probing the Energetic Particle Environment near the Sun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Dimou Athena</dc:creator>
  <cp:lastModifiedBy>Αθηνά Δήμου</cp:lastModifiedBy>
  <cp:revision>14</cp:revision>
  <dcterms:created xsi:type="dcterms:W3CDTF">2019-11-06T15:34:14Z</dcterms:created>
  <dcterms:modified xsi:type="dcterms:W3CDTF">2019-11-28T15:07:13Z</dcterms:modified>
</cp:coreProperties>
</file>