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04" r:id="rId2"/>
    <p:sldId id="410" r:id="rId3"/>
    <p:sldId id="409" r:id="rId4"/>
    <p:sldId id="406" r:id="rId5"/>
    <p:sldId id="407" r:id="rId6"/>
    <p:sldId id="411" r:id="rId7"/>
    <p:sldId id="412" r:id="rId8"/>
    <p:sldId id="405" r:id="rId9"/>
    <p:sldId id="413" r:id="rId10"/>
    <p:sldId id="414" r:id="rId11"/>
    <p:sldId id="392" r:id="rId12"/>
    <p:sldId id="373" r:id="rId13"/>
    <p:sldId id="385" r:id="rId14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0066"/>
    <a:srgbClr val="FFFF99"/>
    <a:srgbClr val="CC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02" autoAdjust="0"/>
    <p:restoredTop sz="94660"/>
  </p:normalViewPr>
  <p:slideViewPr>
    <p:cSldViewPr>
      <p:cViewPr varScale="1">
        <p:scale>
          <a:sx n="81" d="100"/>
          <a:sy n="81" d="100"/>
        </p:scale>
        <p:origin x="-941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0238809-2178-406A-8494-254E39A3A720}" type="datetimeFigureOut">
              <a:rPr lang="el-GR"/>
              <a:pPr>
                <a:defRPr/>
              </a:pPr>
              <a:t>26/11/2019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l-G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CB43C3E7-B8DF-4464-8217-D0D62024470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4BEB5-1E8D-41BD-AA5F-729025CD7252}" type="datetimeFigureOut">
              <a:rPr lang="el-GR"/>
              <a:pPr>
                <a:defRPr/>
              </a:pPr>
              <a:t>26/11/2019</a:t>
            </a:fld>
            <a:endParaRPr lang="el-G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2EB29-926E-4E86-9BDE-C43322C5CAE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</a:t>
            </a:r>
            <a:fld id="{C478BECF-646D-40F0-8186-18DD0EDF038E}" type="datetimeFigureOut">
              <a:rPr lang="el-GR"/>
              <a:pPr>
                <a:defRPr/>
              </a:pPr>
              <a:t>26/11/2019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Institute evaluation  2013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407266-C5AC-43CB-8B0E-E10CBE4C564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pic>
        <p:nvPicPr>
          <p:cNvPr id="3077" name="Picture 20" descr="hcmr-LOGO-version-0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4438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 userDrawn="1"/>
        </p:nvCxnSpPr>
        <p:spPr>
          <a:xfrm>
            <a:off x="1285875" y="500063"/>
            <a:ext cx="4714875" cy="1587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/>
          <p:cNvSpPr txBox="1">
            <a:spLocks/>
          </p:cNvSpPr>
          <p:nvPr userDrawn="1"/>
        </p:nvSpPr>
        <p:spPr bwMode="auto">
          <a:xfrm>
            <a:off x="5857875" y="0"/>
            <a:ext cx="3286125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b="1" dirty="0">
                <a:solidFill>
                  <a:schemeClr val="tx2"/>
                </a:solidFill>
                <a:latin typeface="Arial Narrow" pitchFamily="34" charset="0"/>
                <a:ea typeface="+mj-ea"/>
                <a:cs typeface="+mj-cs"/>
              </a:rPr>
              <a:t>Institute  of  Oceanography</a:t>
            </a:r>
            <a:endParaRPr lang="el-GR" b="1" dirty="0">
              <a:solidFill>
                <a:schemeClr val="tx2"/>
              </a:solidFill>
              <a:latin typeface="Arial Narrow" pitchFamily="34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latin typeface="Arial Narrow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 Narrow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 Narrow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 Narrow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 Narrow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My%20Ekpaideusi\2019-11%20&#919;&#956;&#949;&#961;&#943;&#948;&#945;%20&#917;&#913;&#913;%20-%20&#934;&#965;&#963;&#953;&#954;&#941;&#962;%20&#922;&#945;&#964;&#945;&#963;&#964;&#961;&#959;&#966;&#941;&#962;\Landslide%20Japan.wm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0" y="927011"/>
            <a:ext cx="91440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100" b="1" dirty="0">
                <a:solidFill>
                  <a:srgbClr val="002060"/>
                </a:solidFill>
              </a:rPr>
              <a:t>Εθνικό πρόγραμμα χαρτογράφησης θαλάσσιων</a:t>
            </a:r>
            <a:r>
              <a:rPr lang="en-GB" sz="2100" b="1" dirty="0">
                <a:solidFill>
                  <a:srgbClr val="002060"/>
                </a:solidFill>
              </a:rPr>
              <a:t> </a:t>
            </a:r>
            <a:r>
              <a:rPr lang="el-GR" sz="2100" b="1" dirty="0" err="1">
                <a:solidFill>
                  <a:srgbClr val="002060"/>
                </a:solidFill>
              </a:rPr>
              <a:t>γεωκινδύνων</a:t>
            </a:r>
            <a:r>
              <a:rPr lang="el-GR" sz="2100" b="1" dirty="0">
                <a:solidFill>
                  <a:srgbClr val="002060"/>
                </a:solidFill>
              </a:rPr>
              <a:t> </a:t>
            </a:r>
            <a:endParaRPr lang="en-GB" sz="2100" b="1" dirty="0">
              <a:solidFill>
                <a:srgbClr val="002060"/>
              </a:solidFill>
            </a:endParaRPr>
          </a:p>
          <a:p>
            <a:pPr algn="ctr"/>
            <a:r>
              <a:rPr lang="el-GR" sz="2100" b="1" dirty="0">
                <a:solidFill>
                  <a:srgbClr val="002060"/>
                </a:solidFill>
              </a:rPr>
              <a:t>και εκτίμησης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l-GR" sz="2100" b="1" dirty="0">
                <a:solidFill>
                  <a:srgbClr val="002060"/>
                </a:solidFill>
              </a:rPr>
              <a:t>πιθανών καταστροφικών επιπτώσεων: </a:t>
            </a:r>
            <a:endParaRPr lang="en-GB" sz="2100" b="1" dirty="0">
              <a:solidFill>
                <a:srgbClr val="002060"/>
              </a:solidFill>
            </a:endParaRPr>
          </a:p>
          <a:p>
            <a:pPr algn="ctr"/>
            <a:r>
              <a:rPr lang="el-GR" sz="2100" b="1" dirty="0">
                <a:solidFill>
                  <a:srgbClr val="002060"/>
                </a:solidFill>
              </a:rPr>
              <a:t>υποθαλάσσια ρήγματα, κατολισθήσεις,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l-GR" sz="2100" b="1" dirty="0">
                <a:solidFill>
                  <a:srgbClr val="002060"/>
                </a:solidFill>
              </a:rPr>
              <a:t>ηφαίστεια, </a:t>
            </a:r>
            <a:r>
              <a:rPr lang="el-GR" sz="2100" b="1" dirty="0" err="1">
                <a:solidFill>
                  <a:srgbClr val="002060"/>
                </a:solidFill>
              </a:rPr>
              <a:t>τσουνάμι</a:t>
            </a:r>
            <a:endParaRPr lang="el-GR" sz="21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026" name="AutoShape 2" descr="giant Tsunam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tsunami_prepare_20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3577" y="2285872"/>
            <a:ext cx="7616846" cy="4284476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980709"/>
            <a:ext cx="9144000" cy="8002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Δ. Σακελλαρίου</a:t>
            </a:r>
            <a:endParaRPr lang="el-G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Δρ Γεωλόγος, Διευθυντής Ερευνών</a:t>
            </a:r>
          </a:p>
          <a:p>
            <a:pPr algn="ctr"/>
            <a:r>
              <a:rPr lang="el-GR" sz="1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Ινστ</a:t>
            </a:r>
            <a:r>
              <a:rPr lang="el-GR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Ωκεανογραφίας, ΕΛΛΗΝΙΚΟ ΚΕΝΤΡΟ ΘΑΛΑΣΙΩΝ ΕΡΕΥΝΩΝ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0" y="2636912"/>
            <a:ext cx="4536504" cy="3193460"/>
            <a:chOff x="35496" y="3949758"/>
            <a:chExt cx="4067944" cy="2863618"/>
          </a:xfrm>
        </p:grpSpPr>
        <p:sp>
          <p:nvSpPr>
            <p:cNvPr id="6" name="Rectangle 1"/>
            <p:cNvSpPr>
              <a:spLocks noChangeArrowheads="1"/>
            </p:cNvSpPr>
            <p:nvPr/>
          </p:nvSpPr>
          <p:spPr bwMode="auto">
            <a:xfrm>
              <a:off x="179512" y="4672007"/>
              <a:ext cx="1440160" cy="1277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l-GR" sz="11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Ερευνητικοί Πλόες</a:t>
              </a:r>
            </a:p>
            <a:p>
              <a:pPr>
                <a:defRPr/>
              </a:pPr>
              <a:r>
                <a:rPr lang="en-US" sz="11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NORTH AEGEAN TROUGH / 2000</a:t>
              </a:r>
            </a:p>
            <a:p>
              <a:pPr>
                <a:defRPr/>
              </a:pPr>
              <a:endParaRPr lang="en-US" sz="11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defRPr/>
              </a:pPr>
              <a:r>
                <a:rPr lang="en-US" sz="11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AEGEAN EXPLORATION / 2013-2015</a:t>
              </a:r>
              <a:endParaRPr lang="el-GR" sz="11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7" name="Group 21"/>
            <p:cNvGrpSpPr>
              <a:grpSpLocks noChangeAspect="1"/>
            </p:cNvGrpSpPr>
            <p:nvPr/>
          </p:nvGrpSpPr>
          <p:grpSpPr>
            <a:xfrm>
              <a:off x="35496" y="3949758"/>
              <a:ext cx="4067944" cy="2863618"/>
              <a:chOff x="360040" y="3949758"/>
              <a:chExt cx="4067944" cy="2863618"/>
            </a:xfrm>
          </p:grpSpPr>
          <p:pic>
            <p:nvPicPr>
              <p:cNvPr id="8" name="Picture 7" descr="North Aegean - IGME_AEX7_GEBCO-crop2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360041" y="3949758"/>
                <a:ext cx="4067943" cy="286361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9" name="Rectangle 10"/>
              <p:cNvSpPr>
                <a:spLocks noChangeArrowheads="1"/>
              </p:cNvSpPr>
              <p:nvPr/>
            </p:nvSpPr>
            <p:spPr bwMode="auto">
              <a:xfrm>
                <a:off x="360040" y="3980987"/>
                <a:ext cx="2051720" cy="360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0000" tIns="46800" rIns="90000" bIns="46800" anchor="ctr">
                <a:spAutoFit/>
              </a:bodyPr>
              <a:lstStyle/>
              <a:p>
                <a:pPr algn="ctr"/>
                <a:r>
                  <a:rPr lang="el-GR" sz="2000" b="1" dirty="0">
                    <a:solidFill>
                      <a:schemeClr val="bg1"/>
                    </a:solidFill>
                  </a:rPr>
                  <a:t>Κυρά Παναγιά</a:t>
                </a:r>
              </a:p>
            </p:txBody>
          </p:sp>
          <p:sp>
            <p:nvSpPr>
              <p:cNvPr id="10" name="Rectangle 10"/>
              <p:cNvSpPr>
                <a:spLocks noChangeArrowheads="1"/>
              </p:cNvSpPr>
              <p:nvPr/>
            </p:nvSpPr>
            <p:spPr bwMode="auto">
              <a:xfrm>
                <a:off x="3059832" y="6174156"/>
                <a:ext cx="1296144" cy="279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0000" tIns="46800" rIns="90000" bIns="46800" anchor="ctr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5 km</a:t>
                </a:r>
                <a:endParaRPr lang="el-GR" sz="1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1" name="Freeform 10"/>
          <p:cNvSpPr>
            <a:spLocks noChangeAspect="1"/>
          </p:cNvSpPr>
          <p:nvPr/>
        </p:nvSpPr>
        <p:spPr>
          <a:xfrm rot="2249005">
            <a:off x="3264040" y="4981127"/>
            <a:ext cx="1065863" cy="813478"/>
          </a:xfrm>
          <a:custGeom>
            <a:avLst/>
            <a:gdLst>
              <a:gd name="connsiteX0" fmla="*/ 0 w 2867025"/>
              <a:gd name="connsiteY0" fmla="*/ 2138363 h 2138363"/>
              <a:gd name="connsiteX1" fmla="*/ 2867025 w 2867025"/>
              <a:gd name="connsiteY1" fmla="*/ 0 h 2138363"/>
              <a:gd name="connsiteX0" fmla="*/ 0 w 955774"/>
              <a:gd name="connsiteY0" fmla="*/ 729457 h 729457"/>
              <a:gd name="connsiteX1" fmla="*/ 955774 w 955774"/>
              <a:gd name="connsiteY1" fmla="*/ 0 h 72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5774" h="729457">
                <a:moveTo>
                  <a:pt x="0" y="729457"/>
                </a:moveTo>
                <a:lnTo>
                  <a:pt x="955774" y="0"/>
                </a:lnTo>
              </a:path>
            </a:pathLst>
          </a:cu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12" name="Group 32"/>
          <p:cNvGrpSpPr/>
          <p:nvPr/>
        </p:nvGrpSpPr>
        <p:grpSpPr>
          <a:xfrm>
            <a:off x="397339" y="2979588"/>
            <a:ext cx="3847332" cy="2617999"/>
            <a:chOff x="432835" y="3961572"/>
            <a:chExt cx="3847332" cy="2617999"/>
          </a:xfrm>
        </p:grpSpPr>
        <p:sp>
          <p:nvSpPr>
            <p:cNvPr id="20" name="Freeform 19"/>
            <p:cNvSpPr/>
            <p:nvPr/>
          </p:nvSpPr>
          <p:spPr>
            <a:xfrm>
              <a:off x="2897875" y="3961572"/>
              <a:ext cx="1382292" cy="1286693"/>
            </a:xfrm>
            <a:custGeom>
              <a:avLst/>
              <a:gdLst>
                <a:gd name="connsiteX0" fmla="*/ 0 w 1239520"/>
                <a:gd name="connsiteY0" fmla="*/ 158750 h 1153795"/>
                <a:gd name="connsiteX1" fmla="*/ 232410 w 1239520"/>
                <a:gd name="connsiteY1" fmla="*/ 101600 h 1153795"/>
                <a:gd name="connsiteX2" fmla="*/ 579120 w 1239520"/>
                <a:gd name="connsiteY2" fmla="*/ 71120 h 1153795"/>
                <a:gd name="connsiteX3" fmla="*/ 853440 w 1239520"/>
                <a:gd name="connsiteY3" fmla="*/ 17780 h 1153795"/>
                <a:gd name="connsiteX4" fmla="*/ 1062990 w 1239520"/>
                <a:gd name="connsiteY4" fmla="*/ 25400 h 1153795"/>
                <a:gd name="connsiteX5" fmla="*/ 1207770 w 1239520"/>
                <a:gd name="connsiteY5" fmla="*/ 170180 h 1153795"/>
                <a:gd name="connsiteX6" fmla="*/ 1238250 w 1239520"/>
                <a:gd name="connsiteY6" fmla="*/ 334010 h 1153795"/>
                <a:gd name="connsiteX7" fmla="*/ 1200150 w 1239520"/>
                <a:gd name="connsiteY7" fmla="*/ 551180 h 1153795"/>
                <a:gd name="connsiteX8" fmla="*/ 1101090 w 1239520"/>
                <a:gd name="connsiteY8" fmla="*/ 745490 h 1153795"/>
                <a:gd name="connsiteX9" fmla="*/ 986790 w 1239520"/>
                <a:gd name="connsiteY9" fmla="*/ 886460 h 1153795"/>
                <a:gd name="connsiteX10" fmla="*/ 784860 w 1239520"/>
                <a:gd name="connsiteY10" fmla="*/ 1016000 h 1153795"/>
                <a:gd name="connsiteX11" fmla="*/ 685800 w 1239520"/>
                <a:gd name="connsiteY11" fmla="*/ 1088390 h 1153795"/>
                <a:gd name="connsiteX12" fmla="*/ 556260 w 1239520"/>
                <a:gd name="connsiteY12" fmla="*/ 1126490 h 1153795"/>
                <a:gd name="connsiteX13" fmla="*/ 384810 w 1239520"/>
                <a:gd name="connsiteY13" fmla="*/ 1145540 h 1153795"/>
                <a:gd name="connsiteX14" fmla="*/ 247650 w 1239520"/>
                <a:gd name="connsiteY14" fmla="*/ 1076960 h 1153795"/>
                <a:gd name="connsiteX15" fmla="*/ 190500 w 1239520"/>
                <a:gd name="connsiteY15" fmla="*/ 932180 h 1153795"/>
                <a:gd name="connsiteX16" fmla="*/ 205740 w 1239520"/>
                <a:gd name="connsiteY16" fmla="*/ 779780 h 1153795"/>
                <a:gd name="connsiteX17" fmla="*/ 220980 w 1239520"/>
                <a:gd name="connsiteY17" fmla="*/ 695960 h 1153795"/>
                <a:gd name="connsiteX18" fmla="*/ 198120 w 1239520"/>
                <a:gd name="connsiteY18" fmla="*/ 612140 h 1153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39520" h="1153795">
                  <a:moveTo>
                    <a:pt x="0" y="158750"/>
                  </a:moveTo>
                  <a:cubicBezTo>
                    <a:pt x="67945" y="137477"/>
                    <a:pt x="135890" y="116205"/>
                    <a:pt x="232410" y="101600"/>
                  </a:cubicBezTo>
                  <a:cubicBezTo>
                    <a:pt x="328930" y="86995"/>
                    <a:pt x="475615" y="85090"/>
                    <a:pt x="579120" y="71120"/>
                  </a:cubicBezTo>
                  <a:cubicBezTo>
                    <a:pt x="682625" y="57150"/>
                    <a:pt x="772795" y="25400"/>
                    <a:pt x="853440" y="17780"/>
                  </a:cubicBezTo>
                  <a:cubicBezTo>
                    <a:pt x="934085" y="10160"/>
                    <a:pt x="1003935" y="0"/>
                    <a:pt x="1062990" y="25400"/>
                  </a:cubicBezTo>
                  <a:cubicBezTo>
                    <a:pt x="1122045" y="50800"/>
                    <a:pt x="1178560" y="118745"/>
                    <a:pt x="1207770" y="170180"/>
                  </a:cubicBezTo>
                  <a:cubicBezTo>
                    <a:pt x="1236980" y="221615"/>
                    <a:pt x="1239520" y="270510"/>
                    <a:pt x="1238250" y="334010"/>
                  </a:cubicBezTo>
                  <a:cubicBezTo>
                    <a:pt x="1236980" y="397510"/>
                    <a:pt x="1223010" y="482600"/>
                    <a:pt x="1200150" y="551180"/>
                  </a:cubicBezTo>
                  <a:cubicBezTo>
                    <a:pt x="1177290" y="619760"/>
                    <a:pt x="1136650" y="689610"/>
                    <a:pt x="1101090" y="745490"/>
                  </a:cubicBezTo>
                  <a:cubicBezTo>
                    <a:pt x="1065530" y="801370"/>
                    <a:pt x="1039495" y="841375"/>
                    <a:pt x="986790" y="886460"/>
                  </a:cubicBezTo>
                  <a:cubicBezTo>
                    <a:pt x="934085" y="931545"/>
                    <a:pt x="835025" y="982345"/>
                    <a:pt x="784860" y="1016000"/>
                  </a:cubicBezTo>
                  <a:cubicBezTo>
                    <a:pt x="734695" y="1049655"/>
                    <a:pt x="723900" y="1069975"/>
                    <a:pt x="685800" y="1088390"/>
                  </a:cubicBezTo>
                  <a:cubicBezTo>
                    <a:pt x="647700" y="1106805"/>
                    <a:pt x="606425" y="1116965"/>
                    <a:pt x="556260" y="1126490"/>
                  </a:cubicBezTo>
                  <a:cubicBezTo>
                    <a:pt x="506095" y="1136015"/>
                    <a:pt x="436245" y="1153795"/>
                    <a:pt x="384810" y="1145540"/>
                  </a:cubicBezTo>
                  <a:cubicBezTo>
                    <a:pt x="333375" y="1137285"/>
                    <a:pt x="280035" y="1112520"/>
                    <a:pt x="247650" y="1076960"/>
                  </a:cubicBezTo>
                  <a:cubicBezTo>
                    <a:pt x="215265" y="1041400"/>
                    <a:pt x="197485" y="981710"/>
                    <a:pt x="190500" y="932180"/>
                  </a:cubicBezTo>
                  <a:cubicBezTo>
                    <a:pt x="183515" y="882650"/>
                    <a:pt x="200660" y="819150"/>
                    <a:pt x="205740" y="779780"/>
                  </a:cubicBezTo>
                  <a:cubicBezTo>
                    <a:pt x="210820" y="740410"/>
                    <a:pt x="222250" y="723900"/>
                    <a:pt x="220980" y="695960"/>
                  </a:cubicBezTo>
                  <a:cubicBezTo>
                    <a:pt x="219710" y="668020"/>
                    <a:pt x="208915" y="640080"/>
                    <a:pt x="198120" y="612140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432835" y="4131526"/>
              <a:ext cx="2528773" cy="2448045"/>
            </a:xfrm>
            <a:custGeom>
              <a:avLst/>
              <a:gdLst>
                <a:gd name="connsiteX0" fmla="*/ 2107565 w 2267585"/>
                <a:gd name="connsiteY0" fmla="*/ 6350 h 2195195"/>
                <a:gd name="connsiteX1" fmla="*/ 1966595 w 2267585"/>
                <a:gd name="connsiteY1" fmla="*/ 10160 h 2195195"/>
                <a:gd name="connsiteX2" fmla="*/ 1848485 w 2267585"/>
                <a:gd name="connsiteY2" fmla="*/ 67310 h 2195195"/>
                <a:gd name="connsiteX3" fmla="*/ 1715135 w 2267585"/>
                <a:gd name="connsiteY3" fmla="*/ 177800 h 2195195"/>
                <a:gd name="connsiteX4" fmla="*/ 1505585 w 2267585"/>
                <a:gd name="connsiteY4" fmla="*/ 219710 h 2195195"/>
                <a:gd name="connsiteX5" fmla="*/ 1349375 w 2267585"/>
                <a:gd name="connsiteY5" fmla="*/ 318770 h 2195195"/>
                <a:gd name="connsiteX6" fmla="*/ 1288415 w 2267585"/>
                <a:gd name="connsiteY6" fmla="*/ 402590 h 2195195"/>
                <a:gd name="connsiteX7" fmla="*/ 1174115 w 2267585"/>
                <a:gd name="connsiteY7" fmla="*/ 474980 h 2195195"/>
                <a:gd name="connsiteX8" fmla="*/ 1082675 w 2267585"/>
                <a:gd name="connsiteY8" fmla="*/ 562610 h 2195195"/>
                <a:gd name="connsiteX9" fmla="*/ 1017905 w 2267585"/>
                <a:gd name="connsiteY9" fmla="*/ 669290 h 2195195"/>
                <a:gd name="connsiteX10" fmla="*/ 949325 w 2267585"/>
                <a:gd name="connsiteY10" fmla="*/ 844550 h 2195195"/>
                <a:gd name="connsiteX11" fmla="*/ 907415 w 2267585"/>
                <a:gd name="connsiteY11" fmla="*/ 974090 h 2195195"/>
                <a:gd name="connsiteX12" fmla="*/ 709295 w 2267585"/>
                <a:gd name="connsiteY12" fmla="*/ 1221740 h 2195195"/>
                <a:gd name="connsiteX13" fmla="*/ 606425 w 2267585"/>
                <a:gd name="connsiteY13" fmla="*/ 1408430 h 2195195"/>
                <a:gd name="connsiteX14" fmla="*/ 503555 w 2267585"/>
                <a:gd name="connsiteY14" fmla="*/ 1488440 h 2195195"/>
                <a:gd name="connsiteX15" fmla="*/ 389255 w 2267585"/>
                <a:gd name="connsiteY15" fmla="*/ 1617980 h 2195195"/>
                <a:gd name="connsiteX16" fmla="*/ 183515 w 2267585"/>
                <a:gd name="connsiteY16" fmla="*/ 1724660 h 2195195"/>
                <a:gd name="connsiteX17" fmla="*/ 65405 w 2267585"/>
                <a:gd name="connsiteY17" fmla="*/ 1873250 h 2195195"/>
                <a:gd name="connsiteX18" fmla="*/ 4445 w 2267585"/>
                <a:gd name="connsiteY18" fmla="*/ 2033270 h 2195195"/>
                <a:gd name="connsiteX19" fmla="*/ 92075 w 2267585"/>
                <a:gd name="connsiteY19" fmla="*/ 2162810 h 2195195"/>
                <a:gd name="connsiteX20" fmla="*/ 290195 w 2267585"/>
                <a:gd name="connsiteY20" fmla="*/ 2193290 h 2195195"/>
                <a:gd name="connsiteX21" fmla="*/ 400685 w 2267585"/>
                <a:gd name="connsiteY21" fmla="*/ 2151380 h 2195195"/>
                <a:gd name="connsiteX22" fmla="*/ 541655 w 2267585"/>
                <a:gd name="connsiteY22" fmla="*/ 2048510 h 2195195"/>
                <a:gd name="connsiteX23" fmla="*/ 758825 w 2267585"/>
                <a:gd name="connsiteY23" fmla="*/ 1869440 h 2195195"/>
                <a:gd name="connsiteX24" fmla="*/ 892175 w 2267585"/>
                <a:gd name="connsiteY24" fmla="*/ 1724660 h 2195195"/>
                <a:gd name="connsiteX25" fmla="*/ 1067435 w 2267585"/>
                <a:gd name="connsiteY25" fmla="*/ 1644650 h 2195195"/>
                <a:gd name="connsiteX26" fmla="*/ 1204595 w 2267585"/>
                <a:gd name="connsiteY26" fmla="*/ 1610360 h 2195195"/>
                <a:gd name="connsiteX27" fmla="*/ 1334135 w 2267585"/>
                <a:gd name="connsiteY27" fmla="*/ 1545590 h 2195195"/>
                <a:gd name="connsiteX28" fmla="*/ 1459865 w 2267585"/>
                <a:gd name="connsiteY28" fmla="*/ 1446530 h 2195195"/>
                <a:gd name="connsiteX29" fmla="*/ 1570355 w 2267585"/>
                <a:gd name="connsiteY29" fmla="*/ 1355090 h 2195195"/>
                <a:gd name="connsiteX30" fmla="*/ 1692275 w 2267585"/>
                <a:gd name="connsiteY30" fmla="*/ 1286510 h 2195195"/>
                <a:gd name="connsiteX31" fmla="*/ 1768475 w 2267585"/>
                <a:gd name="connsiteY31" fmla="*/ 1012190 h 2195195"/>
                <a:gd name="connsiteX32" fmla="*/ 1878965 w 2267585"/>
                <a:gd name="connsiteY32" fmla="*/ 695960 h 2195195"/>
                <a:gd name="connsiteX33" fmla="*/ 1993265 w 2267585"/>
                <a:gd name="connsiteY33" fmla="*/ 547370 h 2195195"/>
                <a:gd name="connsiteX34" fmla="*/ 2069465 w 2267585"/>
                <a:gd name="connsiteY34" fmla="*/ 471170 h 2195195"/>
                <a:gd name="connsiteX35" fmla="*/ 2168525 w 2267585"/>
                <a:gd name="connsiteY35" fmla="*/ 391160 h 2195195"/>
                <a:gd name="connsiteX36" fmla="*/ 2267585 w 2267585"/>
                <a:gd name="connsiteY36" fmla="*/ 375920 h 2195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267585" h="2195195">
                  <a:moveTo>
                    <a:pt x="2107565" y="6350"/>
                  </a:moveTo>
                  <a:cubicBezTo>
                    <a:pt x="2058670" y="3175"/>
                    <a:pt x="2009775" y="0"/>
                    <a:pt x="1966595" y="10160"/>
                  </a:cubicBezTo>
                  <a:cubicBezTo>
                    <a:pt x="1923415" y="20320"/>
                    <a:pt x="1890395" y="39370"/>
                    <a:pt x="1848485" y="67310"/>
                  </a:cubicBezTo>
                  <a:cubicBezTo>
                    <a:pt x="1806575" y="95250"/>
                    <a:pt x="1772285" y="152400"/>
                    <a:pt x="1715135" y="177800"/>
                  </a:cubicBezTo>
                  <a:cubicBezTo>
                    <a:pt x="1657985" y="203200"/>
                    <a:pt x="1566545" y="196215"/>
                    <a:pt x="1505585" y="219710"/>
                  </a:cubicBezTo>
                  <a:cubicBezTo>
                    <a:pt x="1444625" y="243205"/>
                    <a:pt x="1385570" y="288290"/>
                    <a:pt x="1349375" y="318770"/>
                  </a:cubicBezTo>
                  <a:cubicBezTo>
                    <a:pt x="1313180" y="349250"/>
                    <a:pt x="1317625" y="376555"/>
                    <a:pt x="1288415" y="402590"/>
                  </a:cubicBezTo>
                  <a:cubicBezTo>
                    <a:pt x="1259205" y="428625"/>
                    <a:pt x="1208405" y="448310"/>
                    <a:pt x="1174115" y="474980"/>
                  </a:cubicBezTo>
                  <a:cubicBezTo>
                    <a:pt x="1139825" y="501650"/>
                    <a:pt x="1108710" y="530225"/>
                    <a:pt x="1082675" y="562610"/>
                  </a:cubicBezTo>
                  <a:cubicBezTo>
                    <a:pt x="1056640" y="594995"/>
                    <a:pt x="1040130" y="622300"/>
                    <a:pt x="1017905" y="669290"/>
                  </a:cubicBezTo>
                  <a:cubicBezTo>
                    <a:pt x="995680" y="716280"/>
                    <a:pt x="967740" y="793750"/>
                    <a:pt x="949325" y="844550"/>
                  </a:cubicBezTo>
                  <a:cubicBezTo>
                    <a:pt x="930910" y="895350"/>
                    <a:pt x="947420" y="911225"/>
                    <a:pt x="907415" y="974090"/>
                  </a:cubicBezTo>
                  <a:cubicBezTo>
                    <a:pt x="867410" y="1036955"/>
                    <a:pt x="759460" y="1149350"/>
                    <a:pt x="709295" y="1221740"/>
                  </a:cubicBezTo>
                  <a:cubicBezTo>
                    <a:pt x="659130" y="1294130"/>
                    <a:pt x="640715" y="1363980"/>
                    <a:pt x="606425" y="1408430"/>
                  </a:cubicBezTo>
                  <a:cubicBezTo>
                    <a:pt x="572135" y="1452880"/>
                    <a:pt x="539750" y="1453515"/>
                    <a:pt x="503555" y="1488440"/>
                  </a:cubicBezTo>
                  <a:cubicBezTo>
                    <a:pt x="467360" y="1523365"/>
                    <a:pt x="442595" y="1578610"/>
                    <a:pt x="389255" y="1617980"/>
                  </a:cubicBezTo>
                  <a:cubicBezTo>
                    <a:pt x="335915" y="1657350"/>
                    <a:pt x="237490" y="1682115"/>
                    <a:pt x="183515" y="1724660"/>
                  </a:cubicBezTo>
                  <a:cubicBezTo>
                    <a:pt x="129540" y="1767205"/>
                    <a:pt x="95250" y="1821815"/>
                    <a:pt x="65405" y="1873250"/>
                  </a:cubicBezTo>
                  <a:cubicBezTo>
                    <a:pt x="35560" y="1924685"/>
                    <a:pt x="0" y="1985010"/>
                    <a:pt x="4445" y="2033270"/>
                  </a:cubicBezTo>
                  <a:cubicBezTo>
                    <a:pt x="8890" y="2081530"/>
                    <a:pt x="44450" y="2136140"/>
                    <a:pt x="92075" y="2162810"/>
                  </a:cubicBezTo>
                  <a:cubicBezTo>
                    <a:pt x="139700" y="2189480"/>
                    <a:pt x="238760" y="2195195"/>
                    <a:pt x="290195" y="2193290"/>
                  </a:cubicBezTo>
                  <a:cubicBezTo>
                    <a:pt x="341630" y="2191385"/>
                    <a:pt x="358775" y="2175510"/>
                    <a:pt x="400685" y="2151380"/>
                  </a:cubicBezTo>
                  <a:cubicBezTo>
                    <a:pt x="442595" y="2127250"/>
                    <a:pt x="481965" y="2095500"/>
                    <a:pt x="541655" y="2048510"/>
                  </a:cubicBezTo>
                  <a:cubicBezTo>
                    <a:pt x="601345" y="2001520"/>
                    <a:pt x="700405" y="1923415"/>
                    <a:pt x="758825" y="1869440"/>
                  </a:cubicBezTo>
                  <a:cubicBezTo>
                    <a:pt x="817245" y="1815465"/>
                    <a:pt x="840740" y="1762125"/>
                    <a:pt x="892175" y="1724660"/>
                  </a:cubicBezTo>
                  <a:cubicBezTo>
                    <a:pt x="943610" y="1687195"/>
                    <a:pt x="1015365" y="1663700"/>
                    <a:pt x="1067435" y="1644650"/>
                  </a:cubicBezTo>
                  <a:cubicBezTo>
                    <a:pt x="1119505" y="1625600"/>
                    <a:pt x="1160145" y="1626870"/>
                    <a:pt x="1204595" y="1610360"/>
                  </a:cubicBezTo>
                  <a:cubicBezTo>
                    <a:pt x="1249045" y="1593850"/>
                    <a:pt x="1291590" y="1572895"/>
                    <a:pt x="1334135" y="1545590"/>
                  </a:cubicBezTo>
                  <a:cubicBezTo>
                    <a:pt x="1376680" y="1518285"/>
                    <a:pt x="1420495" y="1478280"/>
                    <a:pt x="1459865" y="1446530"/>
                  </a:cubicBezTo>
                  <a:cubicBezTo>
                    <a:pt x="1499235" y="1414780"/>
                    <a:pt x="1531620" y="1381760"/>
                    <a:pt x="1570355" y="1355090"/>
                  </a:cubicBezTo>
                  <a:cubicBezTo>
                    <a:pt x="1609090" y="1328420"/>
                    <a:pt x="1659255" y="1343660"/>
                    <a:pt x="1692275" y="1286510"/>
                  </a:cubicBezTo>
                  <a:cubicBezTo>
                    <a:pt x="1725295" y="1229360"/>
                    <a:pt x="1737360" y="1110615"/>
                    <a:pt x="1768475" y="1012190"/>
                  </a:cubicBezTo>
                  <a:cubicBezTo>
                    <a:pt x="1799590" y="913765"/>
                    <a:pt x="1841500" y="773430"/>
                    <a:pt x="1878965" y="695960"/>
                  </a:cubicBezTo>
                  <a:cubicBezTo>
                    <a:pt x="1916430" y="618490"/>
                    <a:pt x="1961515" y="584835"/>
                    <a:pt x="1993265" y="547370"/>
                  </a:cubicBezTo>
                  <a:cubicBezTo>
                    <a:pt x="2025015" y="509905"/>
                    <a:pt x="2040255" y="497205"/>
                    <a:pt x="2069465" y="471170"/>
                  </a:cubicBezTo>
                  <a:cubicBezTo>
                    <a:pt x="2098675" y="445135"/>
                    <a:pt x="2135505" y="407035"/>
                    <a:pt x="2168525" y="391160"/>
                  </a:cubicBezTo>
                  <a:cubicBezTo>
                    <a:pt x="2201545" y="375285"/>
                    <a:pt x="2234565" y="375602"/>
                    <a:pt x="2267585" y="375920"/>
                  </a:cubicBezTo>
                </a:path>
              </a:pathLst>
            </a:cu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11"/>
          <p:cNvGrpSpPr>
            <a:grpSpLocks noChangeAspect="1"/>
          </p:cNvGrpSpPr>
          <p:nvPr/>
        </p:nvGrpSpPr>
        <p:grpSpPr>
          <a:xfrm>
            <a:off x="4481651" y="706640"/>
            <a:ext cx="4662349" cy="3226416"/>
            <a:chOff x="360040" y="1052735"/>
            <a:chExt cx="4067944" cy="2815079"/>
          </a:xfrm>
        </p:grpSpPr>
        <p:pic>
          <p:nvPicPr>
            <p:cNvPr id="13" name="Picture 12" descr="North Aegean - IGME_AEX7_GEBCO-crop3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0040" y="1052735"/>
              <a:ext cx="4067943" cy="28150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Freeform 13"/>
            <p:cNvSpPr/>
            <p:nvPr/>
          </p:nvSpPr>
          <p:spPr>
            <a:xfrm>
              <a:off x="539552" y="3717032"/>
              <a:ext cx="936104" cy="0"/>
            </a:xfrm>
            <a:custGeom>
              <a:avLst/>
              <a:gdLst>
                <a:gd name="connsiteX0" fmla="*/ 0 w 1164566"/>
                <a:gd name="connsiteY0" fmla="*/ 17253 h 17253"/>
                <a:gd name="connsiteX1" fmla="*/ 1164566 w 1164566"/>
                <a:gd name="connsiteY1" fmla="*/ 0 h 17253"/>
                <a:gd name="connsiteX0" fmla="*/ 0 w 936104"/>
                <a:gd name="connsiteY0" fmla="*/ 17253 h 17253"/>
                <a:gd name="connsiteX1" fmla="*/ 936104 w 936104"/>
                <a:gd name="connsiteY1" fmla="*/ 0 h 17253"/>
                <a:gd name="connsiteX0" fmla="*/ 0 w 936104"/>
                <a:gd name="connsiteY0" fmla="*/ 17253 h 17253"/>
                <a:gd name="connsiteX1" fmla="*/ 936104 w 936104"/>
                <a:gd name="connsiteY1" fmla="*/ 0 h 17253"/>
                <a:gd name="connsiteX0" fmla="*/ 0 w 936104"/>
                <a:gd name="connsiteY0" fmla="*/ 0 h 0"/>
                <a:gd name="connsiteX1" fmla="*/ 936104 w 93610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6104">
                  <a:moveTo>
                    <a:pt x="0" y="0"/>
                  </a:moveTo>
                  <a:lnTo>
                    <a:pt x="936104" y="0"/>
                  </a:lnTo>
                </a:path>
              </a:pathLst>
            </a:cu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539552" y="3429000"/>
              <a:ext cx="936104" cy="279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pPr algn="ctr"/>
              <a:r>
                <a:rPr lang="en-US" sz="1200" dirty="0"/>
                <a:t>5 km</a:t>
              </a:r>
              <a:endParaRPr lang="el-GR" sz="1200" dirty="0"/>
            </a:p>
          </p:txBody>
        </p: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539552" y="1088833"/>
              <a:ext cx="2052736" cy="351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pPr algn="ctr"/>
              <a:r>
                <a:rPr lang="el-GR" sz="2000" b="1" dirty="0" err="1"/>
                <a:t>Αγιο</a:t>
              </a:r>
              <a:r>
                <a:rPr lang="el-GR" sz="2000" b="1" dirty="0"/>
                <a:t> Όρος</a:t>
              </a:r>
            </a:p>
          </p:txBody>
        </p:sp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2843808" y="3509860"/>
              <a:ext cx="1584176" cy="279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pPr algn="ctr"/>
              <a:r>
                <a:rPr lang="en-US" sz="1200" dirty="0" err="1"/>
                <a:t>Lykousis</a:t>
              </a:r>
              <a:r>
                <a:rPr lang="en-US" sz="1200" dirty="0"/>
                <a:t> et al., 2002</a:t>
              </a:r>
              <a:endParaRPr lang="el-GR" sz="1200" dirty="0"/>
            </a:p>
          </p:txBody>
        </p:sp>
      </p:grpSp>
      <p:grpSp>
        <p:nvGrpSpPr>
          <p:cNvPr id="25" name="Group 31"/>
          <p:cNvGrpSpPr/>
          <p:nvPr/>
        </p:nvGrpSpPr>
        <p:grpSpPr>
          <a:xfrm>
            <a:off x="4919204" y="1010269"/>
            <a:ext cx="3871092" cy="2642589"/>
            <a:chOff x="4919204" y="838869"/>
            <a:chExt cx="3871092" cy="2642589"/>
          </a:xfrm>
        </p:grpSpPr>
        <p:sp>
          <p:nvSpPr>
            <p:cNvPr id="22" name="Freeform 21"/>
            <p:cNvSpPr/>
            <p:nvPr/>
          </p:nvSpPr>
          <p:spPr>
            <a:xfrm>
              <a:off x="7043610" y="838869"/>
              <a:ext cx="1746686" cy="1468672"/>
            </a:xfrm>
            <a:custGeom>
              <a:avLst/>
              <a:gdLst>
                <a:gd name="connsiteX0" fmla="*/ 0 w 1524000"/>
                <a:gd name="connsiteY0" fmla="*/ 584200 h 1281430"/>
                <a:gd name="connsiteX1" fmla="*/ 198120 w 1524000"/>
                <a:gd name="connsiteY1" fmla="*/ 542290 h 1281430"/>
                <a:gd name="connsiteX2" fmla="*/ 377190 w 1524000"/>
                <a:gd name="connsiteY2" fmla="*/ 424180 h 1281430"/>
                <a:gd name="connsiteX3" fmla="*/ 541020 w 1524000"/>
                <a:gd name="connsiteY3" fmla="*/ 203200 h 1281430"/>
                <a:gd name="connsiteX4" fmla="*/ 727710 w 1524000"/>
                <a:gd name="connsiteY4" fmla="*/ 39370 h 1281430"/>
                <a:gd name="connsiteX5" fmla="*/ 922020 w 1524000"/>
                <a:gd name="connsiteY5" fmla="*/ 16510 h 1281430"/>
                <a:gd name="connsiteX6" fmla="*/ 1097280 w 1524000"/>
                <a:gd name="connsiteY6" fmla="*/ 16510 h 1281430"/>
                <a:gd name="connsiteX7" fmla="*/ 1280160 w 1524000"/>
                <a:gd name="connsiteY7" fmla="*/ 115570 h 1281430"/>
                <a:gd name="connsiteX8" fmla="*/ 1409700 w 1524000"/>
                <a:gd name="connsiteY8" fmla="*/ 260350 h 1281430"/>
                <a:gd name="connsiteX9" fmla="*/ 1493520 w 1524000"/>
                <a:gd name="connsiteY9" fmla="*/ 401320 h 1281430"/>
                <a:gd name="connsiteX10" fmla="*/ 1520190 w 1524000"/>
                <a:gd name="connsiteY10" fmla="*/ 568960 h 1281430"/>
                <a:gd name="connsiteX11" fmla="*/ 1470660 w 1524000"/>
                <a:gd name="connsiteY11" fmla="*/ 824230 h 1281430"/>
                <a:gd name="connsiteX12" fmla="*/ 1295400 w 1524000"/>
                <a:gd name="connsiteY12" fmla="*/ 1014730 h 1281430"/>
                <a:gd name="connsiteX13" fmla="*/ 1013460 w 1524000"/>
                <a:gd name="connsiteY13" fmla="*/ 1129030 h 1281430"/>
                <a:gd name="connsiteX14" fmla="*/ 857250 w 1524000"/>
                <a:gd name="connsiteY14" fmla="*/ 1193800 h 1281430"/>
                <a:gd name="connsiteX15" fmla="*/ 681990 w 1524000"/>
                <a:gd name="connsiteY15" fmla="*/ 1281430 h 128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24000" h="1281430">
                  <a:moveTo>
                    <a:pt x="0" y="584200"/>
                  </a:moveTo>
                  <a:cubicBezTo>
                    <a:pt x="67627" y="576580"/>
                    <a:pt x="135255" y="568960"/>
                    <a:pt x="198120" y="542290"/>
                  </a:cubicBezTo>
                  <a:cubicBezTo>
                    <a:pt x="260985" y="515620"/>
                    <a:pt x="320040" y="480695"/>
                    <a:pt x="377190" y="424180"/>
                  </a:cubicBezTo>
                  <a:cubicBezTo>
                    <a:pt x="434340" y="367665"/>
                    <a:pt x="482600" y="267335"/>
                    <a:pt x="541020" y="203200"/>
                  </a:cubicBezTo>
                  <a:cubicBezTo>
                    <a:pt x="599440" y="139065"/>
                    <a:pt x="664210" y="70485"/>
                    <a:pt x="727710" y="39370"/>
                  </a:cubicBezTo>
                  <a:cubicBezTo>
                    <a:pt x="791210" y="8255"/>
                    <a:pt x="860425" y="20320"/>
                    <a:pt x="922020" y="16510"/>
                  </a:cubicBezTo>
                  <a:cubicBezTo>
                    <a:pt x="983615" y="12700"/>
                    <a:pt x="1037590" y="0"/>
                    <a:pt x="1097280" y="16510"/>
                  </a:cubicBezTo>
                  <a:cubicBezTo>
                    <a:pt x="1156970" y="33020"/>
                    <a:pt x="1228090" y="74930"/>
                    <a:pt x="1280160" y="115570"/>
                  </a:cubicBezTo>
                  <a:cubicBezTo>
                    <a:pt x="1332230" y="156210"/>
                    <a:pt x="1374140" y="212725"/>
                    <a:pt x="1409700" y="260350"/>
                  </a:cubicBezTo>
                  <a:cubicBezTo>
                    <a:pt x="1445260" y="307975"/>
                    <a:pt x="1475105" y="349885"/>
                    <a:pt x="1493520" y="401320"/>
                  </a:cubicBezTo>
                  <a:cubicBezTo>
                    <a:pt x="1511935" y="452755"/>
                    <a:pt x="1524000" y="498475"/>
                    <a:pt x="1520190" y="568960"/>
                  </a:cubicBezTo>
                  <a:cubicBezTo>
                    <a:pt x="1516380" y="639445"/>
                    <a:pt x="1508125" y="749935"/>
                    <a:pt x="1470660" y="824230"/>
                  </a:cubicBezTo>
                  <a:cubicBezTo>
                    <a:pt x="1433195" y="898525"/>
                    <a:pt x="1371600" y="963930"/>
                    <a:pt x="1295400" y="1014730"/>
                  </a:cubicBezTo>
                  <a:cubicBezTo>
                    <a:pt x="1219200" y="1065530"/>
                    <a:pt x="1013460" y="1129030"/>
                    <a:pt x="1013460" y="1129030"/>
                  </a:cubicBezTo>
                  <a:cubicBezTo>
                    <a:pt x="940435" y="1158875"/>
                    <a:pt x="912495" y="1168400"/>
                    <a:pt x="857250" y="1193800"/>
                  </a:cubicBezTo>
                  <a:cubicBezTo>
                    <a:pt x="802005" y="1219200"/>
                    <a:pt x="741997" y="1250315"/>
                    <a:pt x="681990" y="1281430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4919204" y="1556465"/>
              <a:ext cx="2626579" cy="1924993"/>
            </a:xfrm>
            <a:custGeom>
              <a:avLst/>
              <a:gdLst>
                <a:gd name="connsiteX0" fmla="*/ 1712595 w 2291715"/>
                <a:gd name="connsiteY0" fmla="*/ 0 h 1679575"/>
                <a:gd name="connsiteX1" fmla="*/ 1522095 w 2291715"/>
                <a:gd name="connsiteY1" fmla="*/ 49530 h 1679575"/>
                <a:gd name="connsiteX2" fmla="*/ 1266825 w 2291715"/>
                <a:gd name="connsiteY2" fmla="*/ 140970 h 1679575"/>
                <a:gd name="connsiteX3" fmla="*/ 931545 w 2291715"/>
                <a:gd name="connsiteY3" fmla="*/ 255270 h 1679575"/>
                <a:gd name="connsiteX4" fmla="*/ 661035 w 2291715"/>
                <a:gd name="connsiteY4" fmla="*/ 312420 h 1679575"/>
                <a:gd name="connsiteX5" fmla="*/ 409575 w 2291715"/>
                <a:gd name="connsiteY5" fmla="*/ 430530 h 1679575"/>
                <a:gd name="connsiteX6" fmla="*/ 165735 w 2291715"/>
                <a:gd name="connsiteY6" fmla="*/ 670560 h 1679575"/>
                <a:gd name="connsiteX7" fmla="*/ 17145 w 2291715"/>
                <a:gd name="connsiteY7" fmla="*/ 887730 h 1679575"/>
                <a:gd name="connsiteX8" fmla="*/ 62865 w 2291715"/>
                <a:gd name="connsiteY8" fmla="*/ 1123950 h 1679575"/>
                <a:gd name="connsiteX9" fmla="*/ 260985 w 2291715"/>
                <a:gd name="connsiteY9" fmla="*/ 1203960 h 1679575"/>
                <a:gd name="connsiteX10" fmla="*/ 447675 w 2291715"/>
                <a:gd name="connsiteY10" fmla="*/ 1367790 h 1679575"/>
                <a:gd name="connsiteX11" fmla="*/ 607695 w 2291715"/>
                <a:gd name="connsiteY11" fmla="*/ 1520190 h 1679575"/>
                <a:gd name="connsiteX12" fmla="*/ 813435 w 2291715"/>
                <a:gd name="connsiteY12" fmla="*/ 1653540 h 1679575"/>
                <a:gd name="connsiteX13" fmla="*/ 1049655 w 2291715"/>
                <a:gd name="connsiteY13" fmla="*/ 1676400 h 1679575"/>
                <a:gd name="connsiteX14" fmla="*/ 1362075 w 2291715"/>
                <a:gd name="connsiteY14" fmla="*/ 1653540 h 1679575"/>
                <a:gd name="connsiteX15" fmla="*/ 1598295 w 2291715"/>
                <a:gd name="connsiteY15" fmla="*/ 1596390 h 1679575"/>
                <a:gd name="connsiteX16" fmla="*/ 1769745 w 2291715"/>
                <a:gd name="connsiteY16" fmla="*/ 1524000 h 1679575"/>
                <a:gd name="connsiteX17" fmla="*/ 1906905 w 2291715"/>
                <a:gd name="connsiteY17" fmla="*/ 1276350 h 1679575"/>
                <a:gd name="connsiteX18" fmla="*/ 2017395 w 2291715"/>
                <a:gd name="connsiteY18" fmla="*/ 1047750 h 1679575"/>
                <a:gd name="connsiteX19" fmla="*/ 2124075 w 2291715"/>
                <a:gd name="connsiteY19" fmla="*/ 880110 h 1679575"/>
                <a:gd name="connsiteX20" fmla="*/ 2291715 w 2291715"/>
                <a:gd name="connsiteY20" fmla="*/ 731520 h 167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91715" h="1679575">
                  <a:moveTo>
                    <a:pt x="1712595" y="0"/>
                  </a:moveTo>
                  <a:cubicBezTo>
                    <a:pt x="1654492" y="13017"/>
                    <a:pt x="1596390" y="26035"/>
                    <a:pt x="1522095" y="49530"/>
                  </a:cubicBezTo>
                  <a:cubicBezTo>
                    <a:pt x="1447800" y="73025"/>
                    <a:pt x="1266825" y="140970"/>
                    <a:pt x="1266825" y="140970"/>
                  </a:cubicBezTo>
                  <a:cubicBezTo>
                    <a:pt x="1168400" y="175260"/>
                    <a:pt x="1032510" y="226695"/>
                    <a:pt x="931545" y="255270"/>
                  </a:cubicBezTo>
                  <a:cubicBezTo>
                    <a:pt x="830580" y="283845"/>
                    <a:pt x="748030" y="283210"/>
                    <a:pt x="661035" y="312420"/>
                  </a:cubicBezTo>
                  <a:cubicBezTo>
                    <a:pt x="574040" y="341630"/>
                    <a:pt x="492125" y="370840"/>
                    <a:pt x="409575" y="430530"/>
                  </a:cubicBezTo>
                  <a:cubicBezTo>
                    <a:pt x="327025" y="490220"/>
                    <a:pt x="231140" y="594360"/>
                    <a:pt x="165735" y="670560"/>
                  </a:cubicBezTo>
                  <a:cubicBezTo>
                    <a:pt x="100330" y="746760"/>
                    <a:pt x="34290" y="812165"/>
                    <a:pt x="17145" y="887730"/>
                  </a:cubicBezTo>
                  <a:cubicBezTo>
                    <a:pt x="0" y="963295"/>
                    <a:pt x="22225" y="1071245"/>
                    <a:pt x="62865" y="1123950"/>
                  </a:cubicBezTo>
                  <a:cubicBezTo>
                    <a:pt x="103505" y="1176655"/>
                    <a:pt x="196850" y="1163320"/>
                    <a:pt x="260985" y="1203960"/>
                  </a:cubicBezTo>
                  <a:cubicBezTo>
                    <a:pt x="325120" y="1244600"/>
                    <a:pt x="389890" y="1315085"/>
                    <a:pt x="447675" y="1367790"/>
                  </a:cubicBezTo>
                  <a:cubicBezTo>
                    <a:pt x="505460" y="1420495"/>
                    <a:pt x="546735" y="1472565"/>
                    <a:pt x="607695" y="1520190"/>
                  </a:cubicBezTo>
                  <a:cubicBezTo>
                    <a:pt x="668655" y="1567815"/>
                    <a:pt x="739775" y="1627505"/>
                    <a:pt x="813435" y="1653540"/>
                  </a:cubicBezTo>
                  <a:cubicBezTo>
                    <a:pt x="887095" y="1679575"/>
                    <a:pt x="958215" y="1676400"/>
                    <a:pt x="1049655" y="1676400"/>
                  </a:cubicBezTo>
                  <a:cubicBezTo>
                    <a:pt x="1141095" y="1676400"/>
                    <a:pt x="1270635" y="1666875"/>
                    <a:pt x="1362075" y="1653540"/>
                  </a:cubicBezTo>
                  <a:cubicBezTo>
                    <a:pt x="1453515" y="1640205"/>
                    <a:pt x="1530350" y="1617980"/>
                    <a:pt x="1598295" y="1596390"/>
                  </a:cubicBezTo>
                  <a:cubicBezTo>
                    <a:pt x="1666240" y="1574800"/>
                    <a:pt x="1718310" y="1577340"/>
                    <a:pt x="1769745" y="1524000"/>
                  </a:cubicBezTo>
                  <a:cubicBezTo>
                    <a:pt x="1821180" y="1470660"/>
                    <a:pt x="1865630" y="1355725"/>
                    <a:pt x="1906905" y="1276350"/>
                  </a:cubicBezTo>
                  <a:cubicBezTo>
                    <a:pt x="1948180" y="1196975"/>
                    <a:pt x="1981200" y="1113790"/>
                    <a:pt x="2017395" y="1047750"/>
                  </a:cubicBezTo>
                  <a:cubicBezTo>
                    <a:pt x="2053590" y="981710"/>
                    <a:pt x="2078355" y="932815"/>
                    <a:pt x="2124075" y="880110"/>
                  </a:cubicBezTo>
                  <a:cubicBezTo>
                    <a:pt x="2169795" y="827405"/>
                    <a:pt x="2230755" y="779462"/>
                    <a:pt x="2291715" y="731520"/>
                  </a:cubicBezTo>
                </a:path>
              </a:pathLst>
            </a:cu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Fig-1A_color-v3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4221088"/>
            <a:ext cx="2520280" cy="2483721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6939576" y="4791638"/>
            <a:ext cx="118621" cy="1186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117508" y="4554396"/>
            <a:ext cx="118621" cy="1186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0" y="1196752"/>
            <a:ext cx="4067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rgbClr val="002060"/>
                </a:solidFill>
                <a:latin typeface="Arial Black" pitchFamily="34" charset="0"/>
              </a:rPr>
              <a:t>Υποθαλάσσιες Κατολισθήσεις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EM_Aegean-Hell_Trench-Faults-Volcanos-Landslides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5229" y="781641"/>
            <a:ext cx="6098771" cy="6076359"/>
          </a:xfrm>
          <a:prstGeom prst="rect">
            <a:avLst/>
          </a:prstGeom>
        </p:spPr>
      </p:pic>
      <p:pic>
        <p:nvPicPr>
          <p:cNvPr id="7" name="Picture 6" descr="DEM_Aegean-Hell_Trench-Faults-Volcanos-Landslides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5229" y="781641"/>
            <a:ext cx="6098771" cy="6076359"/>
          </a:xfrm>
          <a:prstGeom prst="rect">
            <a:avLst/>
          </a:prstGeom>
        </p:spPr>
      </p:pic>
      <p:pic>
        <p:nvPicPr>
          <p:cNvPr id="8" name="Picture 7" descr="DEM_Aegean-Hell_Trench-Faults-Volcanos-Landslides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28230" y="764704"/>
            <a:ext cx="6115770" cy="6093296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07504" y="1025441"/>
            <a:ext cx="2664296" cy="1938992"/>
          </a:xfrm>
          <a:prstGeom prst="rect">
            <a:avLst/>
          </a:prstGeom>
          <a:solidFill>
            <a:srgbClr val="FFFF66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20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Στρατηγικό </a:t>
            </a:r>
          </a:p>
          <a:p>
            <a:pPr algn="ctr">
              <a:defRPr/>
            </a:pPr>
            <a:r>
              <a:rPr lang="el-GR" sz="20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Σχέδιο Χαρτογράφησης </a:t>
            </a:r>
          </a:p>
          <a:p>
            <a:pPr algn="ctr">
              <a:defRPr/>
            </a:pPr>
            <a:r>
              <a:rPr lang="el-GR" sz="20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των </a:t>
            </a:r>
          </a:p>
          <a:p>
            <a:pPr algn="ctr">
              <a:defRPr/>
            </a:pPr>
            <a:r>
              <a:rPr lang="el-GR" sz="20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Υποθαλάσσιων Κατολισθήσεων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365104"/>
            <a:ext cx="2699792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b="1" dirty="0">
                <a:solidFill>
                  <a:srgbClr val="002060"/>
                </a:solidFill>
              </a:rPr>
              <a:t>Συσχέτιση υποθαλάσσιων κατολισθήσεων </a:t>
            </a:r>
            <a:endParaRPr lang="en-GB" sz="1600" b="1" dirty="0">
              <a:solidFill>
                <a:srgbClr val="002060"/>
              </a:solidFill>
            </a:endParaRPr>
          </a:p>
          <a:p>
            <a:pPr algn="ctr"/>
            <a:r>
              <a:rPr lang="el-GR" sz="1600" b="1" dirty="0">
                <a:solidFill>
                  <a:srgbClr val="002060"/>
                </a:solidFill>
              </a:rPr>
              <a:t>και σεισμών </a:t>
            </a:r>
            <a:endParaRPr lang="en-GB" sz="1600" b="1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504" y="3140968"/>
            <a:ext cx="2592288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b="1" dirty="0">
                <a:solidFill>
                  <a:srgbClr val="002060"/>
                </a:solidFill>
              </a:rPr>
              <a:t>Εκτίμηση επικινδυνότητας υποθαλάσσιων</a:t>
            </a:r>
            <a:endParaRPr lang="en-GB" sz="1600" b="1" dirty="0">
              <a:solidFill>
                <a:srgbClr val="002060"/>
              </a:solidFill>
            </a:endParaRPr>
          </a:p>
          <a:p>
            <a:pPr algn="ctr"/>
            <a:r>
              <a:rPr lang="el-GR" sz="1600" b="1" dirty="0">
                <a:solidFill>
                  <a:srgbClr val="002060"/>
                </a:solidFill>
              </a:rPr>
              <a:t>πρανών</a:t>
            </a:r>
            <a:endParaRPr lang="en-GB" sz="1600" b="1" dirty="0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008" y="5589240"/>
            <a:ext cx="269979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b="1" dirty="0">
                <a:solidFill>
                  <a:srgbClr val="002060"/>
                </a:solidFill>
              </a:rPr>
              <a:t>Επικινδυνότητα πρόκλησης </a:t>
            </a:r>
            <a:r>
              <a:rPr lang="el-GR" sz="1600" b="1" dirty="0" err="1">
                <a:solidFill>
                  <a:srgbClr val="002060"/>
                </a:solidFill>
              </a:rPr>
              <a:t>τσουνάμι</a:t>
            </a:r>
            <a:endParaRPr lang="en-GB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0120" y="692696"/>
            <a:ext cx="2250112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7012" y="692696"/>
            <a:ext cx="2266988" cy="616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157442" y="6215967"/>
            <a:ext cx="2267744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ctr"/>
            <a:r>
              <a:rPr lang="en-GB" sz="1400" dirty="0" err="1">
                <a:solidFill>
                  <a:srgbClr val="002060"/>
                </a:solidFill>
              </a:rPr>
              <a:t>Lykousis</a:t>
            </a:r>
            <a:r>
              <a:rPr lang="en-GB" sz="1400" dirty="0">
                <a:solidFill>
                  <a:srgbClr val="002060"/>
                </a:solidFill>
              </a:rPr>
              <a:t> et al, 2002</a:t>
            </a:r>
            <a:endParaRPr lang="el-GR" sz="1400" dirty="0">
              <a:solidFill>
                <a:srgbClr val="002060"/>
              </a:solidFill>
            </a:endParaRPr>
          </a:p>
          <a:p>
            <a:pPr algn="ctr"/>
            <a:r>
              <a:rPr lang="en-US" sz="1400" dirty="0" err="1">
                <a:solidFill>
                  <a:srgbClr val="002060"/>
                </a:solidFill>
              </a:rPr>
              <a:t>Janin</a:t>
            </a:r>
            <a:r>
              <a:rPr lang="en-US" sz="1400" dirty="0">
                <a:solidFill>
                  <a:srgbClr val="002060"/>
                </a:solidFill>
              </a:rPr>
              <a:t> et al, 2019</a:t>
            </a:r>
            <a:endParaRPr lang="en-GB" sz="1400" dirty="0">
              <a:solidFill>
                <a:srgbClr val="002060"/>
              </a:solidFill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257850" y="3407655"/>
            <a:ext cx="3954110" cy="2736304"/>
            <a:chOff x="0" y="2348880"/>
            <a:chExt cx="2699792" cy="1868297"/>
          </a:xfrm>
        </p:grpSpPr>
        <p:pic>
          <p:nvPicPr>
            <p:cNvPr id="8" name="Picture 7" descr="North Aegean - IGME_AEX7_GEBCO-crop3.jpg"/>
            <p:cNvPicPr preferRelativeResize="0"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348880"/>
              <a:ext cx="2699792" cy="18682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0" name="Straight Connector 9"/>
            <p:cNvCxnSpPr/>
            <p:nvPr/>
          </p:nvCxnSpPr>
          <p:spPr>
            <a:xfrm>
              <a:off x="1800200" y="4028538"/>
              <a:ext cx="504056" cy="0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1728192" y="3740506"/>
              <a:ext cx="648072" cy="248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pPr algn="ctr"/>
              <a:r>
                <a:rPr lang="el-GR" sz="1000" dirty="0"/>
                <a:t>2,5 </a:t>
              </a:r>
              <a:r>
                <a:rPr lang="en-US" sz="1000" dirty="0"/>
                <a:t>km</a:t>
              </a:r>
              <a:endParaRPr lang="en-GB" sz="1000" dirty="0"/>
            </a:p>
          </p:txBody>
        </p:sp>
      </p:grp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88032" y="980728"/>
            <a:ext cx="392392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Προσομοιώσεις και σενάρια </a:t>
            </a:r>
          </a:p>
          <a:p>
            <a:pPr algn="ctr">
              <a:defRPr/>
            </a:pPr>
            <a:r>
              <a:rPr lang="el-GR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πρόκλησης  και διάδοσης </a:t>
            </a:r>
          </a:p>
          <a:p>
            <a:pPr algn="ctr">
              <a:defRPr/>
            </a:pPr>
            <a:r>
              <a:rPr lang="el-GR" b="1" dirty="0" err="1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Τσουνάμι</a:t>
            </a:r>
            <a:r>
              <a:rPr lang="el-GR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el-GR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με ρεαλιστικά δεδομένα</a:t>
            </a:r>
          </a:p>
          <a:p>
            <a:pPr algn="ctr">
              <a:defRPr/>
            </a:pPr>
            <a:endParaRPr lang="el-GR" b="1" dirty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l-GR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Αναγνώριση παράκτιων ζωνών μέγιστης επικινδυνότητας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51947" y="0"/>
            <a:ext cx="12192004" cy="6858001"/>
          </a:xfrm>
          <a:prstGeom prst="rect">
            <a:avLst/>
          </a:prstGeom>
        </p:spPr>
      </p:pic>
      <p:sp>
        <p:nvSpPr>
          <p:cNvPr id="5" name="Bulle ronde 4"/>
          <p:cNvSpPr/>
          <p:nvPr/>
        </p:nvSpPr>
        <p:spPr>
          <a:xfrm>
            <a:off x="107504" y="1916832"/>
            <a:ext cx="2520280" cy="2304256"/>
          </a:xfrm>
          <a:prstGeom prst="wedgeEllipseCallout">
            <a:avLst>
              <a:gd name="adj1" fmla="val 120462"/>
              <a:gd name="adj2" fmla="val -54902"/>
            </a:avLst>
          </a:prstGeom>
          <a:solidFill>
            <a:srgbClr val="FFFF00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dirty="0">
                <a:solidFill>
                  <a:schemeClr val="tx1"/>
                </a:solidFill>
              </a:rPr>
              <a:t>… </a:t>
            </a:r>
            <a:r>
              <a:rPr lang="el-GR" dirty="0">
                <a:solidFill>
                  <a:schemeClr val="tx1"/>
                </a:solidFill>
              </a:rPr>
              <a:t>συν-σεισμική μετατόπιση σε ενεργό ρήγμα μικρής κλίσης, με  επακόλουθη παράκτια ολίσθηση </a:t>
            </a:r>
            <a:r>
              <a:rPr lang="is-IS" dirty="0">
                <a:solidFill>
                  <a:schemeClr val="tx1"/>
                </a:solidFill>
              </a:rPr>
              <a:t>…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364088" y="6237312"/>
            <a:ext cx="35638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Η εικόνα έχει αντιγραφεί από παρουσίαση του </a:t>
            </a:r>
            <a:r>
              <a:rPr lang="en-GB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N. </a:t>
            </a:r>
            <a:r>
              <a:rPr lang="en-GB" sz="1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Chamot-Rooke</a:t>
            </a:r>
            <a:r>
              <a:rPr lang="en-GB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(ENS, Paris</a:t>
            </a:r>
            <a:r>
              <a:rPr lang="el-GR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56176" y="1218232"/>
            <a:ext cx="2987824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Στόχος</a:t>
            </a:r>
            <a:r>
              <a:rPr lang="el-GR" sz="24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:</a:t>
            </a:r>
          </a:p>
          <a:p>
            <a:pPr algn="ctr"/>
            <a:endParaRPr lang="el-GR" sz="2400" b="1" dirty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el-GR" sz="2400" b="1" dirty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Εθνικό </a:t>
            </a:r>
          </a:p>
          <a:p>
            <a:pPr algn="ctr"/>
            <a:r>
              <a:rPr lang="el-GR" sz="2400" b="1" dirty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πρόγραμμα χαρτογράφησης θαλάσσιων</a:t>
            </a:r>
            <a:r>
              <a:rPr lang="en-GB" sz="2400" b="1" dirty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l-GR" sz="2400" b="1" dirty="0" err="1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γεωκινδύνων</a:t>
            </a:r>
            <a:r>
              <a:rPr lang="el-GR" sz="2400" b="1" dirty="0">
                <a:ln w="190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και εκτίμησης πιθανών καταστροφικών φαινομένων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187624" y="0"/>
            <a:ext cx="7956376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Fig-1A_color-v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5306171" cy="5229200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3183" y="3557848"/>
            <a:ext cx="3694216" cy="325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1305" y="332656"/>
            <a:ext cx="373269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5364088" y="44624"/>
            <a:ext cx="37799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Σεισμοί</a:t>
            </a:r>
            <a:r>
              <a:rPr lang="en-GB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1900-2009, </a:t>
            </a:r>
            <a:r>
              <a:rPr lang="en-GB" sz="1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Makropoulos</a:t>
            </a:r>
            <a:r>
              <a:rPr lang="en-GB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al. (2014)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422821" y="3311406"/>
            <a:ext cx="37211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b="1" dirty="0">
                <a:solidFill>
                  <a:srgbClr val="002060"/>
                </a:solidFill>
              </a:rPr>
              <a:t>Ταχύτητες </a:t>
            </a:r>
            <a:r>
              <a:rPr lang="en-US" sz="1200" b="1" dirty="0">
                <a:solidFill>
                  <a:srgbClr val="002060"/>
                </a:solidFill>
              </a:rPr>
              <a:t>GPS </a:t>
            </a:r>
            <a:r>
              <a:rPr lang="en-US" sz="1200" b="1" dirty="0" err="1">
                <a:solidFill>
                  <a:srgbClr val="002060"/>
                </a:solidFill>
              </a:rPr>
              <a:t>Kreemer</a:t>
            </a:r>
            <a:r>
              <a:rPr lang="en-US" sz="1200" b="1" dirty="0">
                <a:solidFill>
                  <a:srgbClr val="002060"/>
                </a:solidFill>
              </a:rPr>
              <a:t> &amp; </a:t>
            </a:r>
            <a:r>
              <a:rPr lang="en-US" sz="1200" b="1" dirty="0" err="1">
                <a:solidFill>
                  <a:srgbClr val="002060"/>
                </a:solidFill>
              </a:rPr>
              <a:t>Chamot-Rooke</a:t>
            </a:r>
            <a:r>
              <a:rPr lang="en-US" sz="1200" b="1" dirty="0">
                <a:solidFill>
                  <a:srgbClr val="002060"/>
                </a:solidFill>
              </a:rPr>
              <a:t> (2004)</a:t>
            </a:r>
            <a:endParaRPr lang="el-GR" sz="1200" b="1" dirty="0">
              <a:solidFill>
                <a:srgbClr val="002060"/>
              </a:solidFill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187624" y="188640"/>
            <a:ext cx="410445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Κύρια </a:t>
            </a:r>
            <a:r>
              <a:rPr lang="el-GR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Γεωτεκτονικά</a:t>
            </a:r>
            <a:r>
              <a:rPr lang="el-G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Στοιχεία</a:t>
            </a:r>
          </a:p>
          <a:p>
            <a:pPr algn="ctr">
              <a:defRPr/>
            </a:pPr>
            <a:r>
              <a:rPr lang="el-G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Σεισμικότητα – Κινηματική</a:t>
            </a:r>
          </a:p>
          <a:p>
            <a:pPr algn="ctr">
              <a:defRPr/>
            </a:pPr>
            <a:r>
              <a:rPr lang="el-G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στην περιοχή του Αιγαίου</a:t>
            </a:r>
            <a:endParaRPr lang="en-GB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egean_Emodnet100m-Multibeam50m_resolution-lo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589247"/>
            <a:ext cx="5436096" cy="6268753"/>
          </a:xfrm>
          <a:prstGeom prst="rect">
            <a:avLst/>
          </a:prstGeom>
        </p:spPr>
      </p:pic>
      <p:pic>
        <p:nvPicPr>
          <p:cNvPr id="3" name="Picture 2" descr="surveys_multibeam-v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36912"/>
            <a:ext cx="3604429" cy="324036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1520" y="973177"/>
            <a:ext cx="3240360" cy="1323439"/>
          </a:xfrm>
          <a:prstGeom prst="rect">
            <a:avLst/>
          </a:prstGeom>
          <a:solidFill>
            <a:srgbClr val="FFFF66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20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Στρατηγικό</a:t>
            </a:r>
          </a:p>
          <a:p>
            <a:pPr algn="ctr">
              <a:defRPr/>
            </a:pPr>
            <a:r>
              <a:rPr lang="el-GR" sz="20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Σχέδιο</a:t>
            </a:r>
          </a:p>
          <a:p>
            <a:pPr algn="ctr">
              <a:defRPr/>
            </a:pPr>
            <a:r>
              <a:rPr lang="el-GR" sz="20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Χαρτογράφησης </a:t>
            </a:r>
          </a:p>
          <a:p>
            <a:pPr algn="ctr">
              <a:defRPr/>
            </a:pPr>
            <a:r>
              <a:rPr lang="el-GR" sz="20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του Πυθμένα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732240" y="6218148"/>
            <a:ext cx="2411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EMODnet</a:t>
            </a:r>
            <a:r>
              <a:rPr lang="en-GB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Bathymetry</a:t>
            </a:r>
            <a:endParaRPr lang="el-G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GB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100 m resolution</a:t>
            </a:r>
            <a:endParaRPr lang="el-GR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07504" y="5877272"/>
            <a:ext cx="34563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Χαρτογραφική κάλυψη από ΕΛΚΕΘΕ</a:t>
            </a:r>
            <a:r>
              <a:rPr lang="en-GB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50 m resolution</a:t>
            </a:r>
            <a:endParaRPr lang="el-GR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59632" y="0"/>
            <a:ext cx="7884368" cy="692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egeanBathymetry-lo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015" y="1124744"/>
            <a:ext cx="5580113" cy="5474879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940152" y="1412776"/>
          <a:ext cx="2952328" cy="3154680"/>
        </p:xfrm>
        <a:graphic>
          <a:graphicData uri="http://schemas.openxmlformats.org/drawingml/2006/table">
            <a:tbl>
              <a:tblPr/>
              <a:tblGrid>
                <a:gridCol w="1152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Depth (m) 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Area %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Area %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0-120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27.02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27.02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120-500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37.97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64.99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500-1000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24.40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89.39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1000-1500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7.82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97.21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1500-2000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1.82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99.03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2000-2500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0.97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100.00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0-2500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100.00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51520" y="260648"/>
            <a:ext cx="889248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Μορφολογική Ανάλυση του πυθμένα του Αιγαίου</a:t>
            </a:r>
          </a:p>
          <a:p>
            <a:pPr algn="ctr">
              <a:defRPr/>
            </a:pPr>
            <a:r>
              <a:rPr lang="el-G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Βυθομετρικές ζώνες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940152" y="4725144"/>
            <a:ext cx="28803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EMODnet</a:t>
            </a:r>
            <a:r>
              <a:rPr lang="en-GB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Bathymetry 2018, 100 m resolution</a:t>
            </a:r>
            <a:endParaRPr lang="el-GR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940152" y="5373216"/>
            <a:ext cx="28803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HCMR swath bathymetry, 50 m resolution</a:t>
            </a:r>
            <a:endParaRPr lang="el-GR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0152" y="1700808"/>
            <a:ext cx="2952328" cy="12241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940152" y="3717032"/>
            <a:ext cx="1152128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590288" y="4160520"/>
            <a:ext cx="1362456" cy="1339596"/>
          </a:xfrm>
          <a:custGeom>
            <a:avLst/>
            <a:gdLst>
              <a:gd name="connsiteX0" fmla="*/ 1362456 w 1362456"/>
              <a:gd name="connsiteY0" fmla="*/ 0 h 1339596"/>
              <a:gd name="connsiteX1" fmla="*/ 841248 w 1362456"/>
              <a:gd name="connsiteY1" fmla="*/ 1161288 h 1339596"/>
              <a:gd name="connsiteX2" fmla="*/ 0 w 1362456"/>
              <a:gd name="connsiteY2" fmla="*/ 1069848 h 133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2456" h="1339596">
                <a:moveTo>
                  <a:pt x="1362456" y="0"/>
                </a:moveTo>
                <a:cubicBezTo>
                  <a:pt x="1215390" y="491490"/>
                  <a:pt x="1068324" y="982980"/>
                  <a:pt x="841248" y="1161288"/>
                </a:cubicBezTo>
                <a:cubicBezTo>
                  <a:pt x="614172" y="1339596"/>
                  <a:pt x="307086" y="1204722"/>
                  <a:pt x="0" y="1069848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59632" y="0"/>
            <a:ext cx="7884368" cy="692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724128" y="1124744"/>
          <a:ext cx="3240360" cy="3291840"/>
        </p:xfrm>
        <a:graphic>
          <a:graphicData uri="http://schemas.openxmlformats.org/drawingml/2006/table">
            <a:tbl>
              <a:tblPr/>
              <a:tblGrid>
                <a:gridCol w="925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6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Slope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Area (m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Area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0-5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2.1635E+11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71.96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5-10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52856646401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17.58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10-20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24062161835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8.00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20-30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4977940931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30-40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1444267198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&gt;40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973434790.4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3.00665E+11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 descr="AegeanSlope-lo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888" y="1052736"/>
            <a:ext cx="5476497" cy="53732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68144" y="4512022"/>
            <a:ext cx="2952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>
                <a:solidFill>
                  <a:srgbClr val="002060"/>
                </a:solidFill>
              </a:rPr>
              <a:t>Προσανατολισμός πρανών</a:t>
            </a:r>
            <a:r>
              <a:rPr lang="en-GB" sz="1600" b="1" dirty="0">
                <a:solidFill>
                  <a:srgbClr val="002060"/>
                </a:solidFill>
              </a:rPr>
              <a:t>:</a:t>
            </a:r>
          </a:p>
          <a:p>
            <a:pPr>
              <a:buFont typeface="Wingdings" pitchFamily="2" charset="2"/>
              <a:buChar char="§"/>
            </a:pPr>
            <a:r>
              <a:rPr lang="en-GB" sz="1600" dirty="0">
                <a:solidFill>
                  <a:srgbClr val="002060"/>
                </a:solidFill>
              </a:rPr>
              <a:t> NE-SW to ENE-WSW</a:t>
            </a:r>
          </a:p>
          <a:p>
            <a:pPr>
              <a:buFont typeface="Wingdings" pitchFamily="2" charset="2"/>
              <a:buChar char="§"/>
            </a:pPr>
            <a:r>
              <a:rPr lang="en-GB" sz="1600" dirty="0">
                <a:solidFill>
                  <a:srgbClr val="002060"/>
                </a:solidFill>
              </a:rPr>
              <a:t> NW-SE to WNW-ESE</a:t>
            </a:r>
          </a:p>
          <a:p>
            <a:pPr>
              <a:buFont typeface="Wingdings" pitchFamily="2" charset="2"/>
              <a:buChar char="§"/>
            </a:pPr>
            <a:r>
              <a:rPr lang="en-GB" sz="1600" dirty="0">
                <a:solidFill>
                  <a:srgbClr val="002060"/>
                </a:solidFill>
              </a:rPr>
              <a:t> E-W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24128" y="1556792"/>
            <a:ext cx="3240360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51520" y="260648"/>
            <a:ext cx="889248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Μορφολογική Ανάλυση του πυθμένα του Αιγαίου</a:t>
            </a:r>
          </a:p>
          <a:p>
            <a:pPr algn="ctr">
              <a:defRPr/>
            </a:pPr>
            <a:r>
              <a:rPr lang="el-G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Κλίσεις πυθμένα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 - Seismic Profiles location-v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81394"/>
            <a:ext cx="6300192" cy="6176605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7504" y="1025441"/>
            <a:ext cx="2664296" cy="2246769"/>
          </a:xfrm>
          <a:prstGeom prst="rect">
            <a:avLst/>
          </a:prstGeom>
          <a:solidFill>
            <a:srgbClr val="FFFF66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20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Στρατηγικό </a:t>
            </a:r>
          </a:p>
          <a:p>
            <a:pPr algn="ctr">
              <a:defRPr/>
            </a:pPr>
            <a:r>
              <a:rPr lang="el-GR" sz="20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Σχέδιο Χαρτογράφησης </a:t>
            </a:r>
          </a:p>
          <a:p>
            <a:pPr algn="ctr">
              <a:defRPr/>
            </a:pPr>
            <a:r>
              <a:rPr lang="el-GR" sz="20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της </a:t>
            </a:r>
          </a:p>
          <a:p>
            <a:pPr algn="ctr">
              <a:defRPr/>
            </a:pPr>
            <a:r>
              <a:rPr lang="el-GR" sz="20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Υποθαλάσσιας Γεωλογικής </a:t>
            </a:r>
          </a:p>
          <a:p>
            <a:pPr algn="ctr">
              <a:defRPr/>
            </a:pPr>
            <a:r>
              <a:rPr lang="el-GR" sz="20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Δομής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496" y="4039904"/>
            <a:ext cx="309634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l-G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Ενεργά Ρήγματα</a:t>
            </a:r>
          </a:p>
          <a:p>
            <a:pPr>
              <a:buFont typeface="Wingdings" pitchFamily="2" charset="2"/>
              <a:buChar char="Ø"/>
              <a:defRPr/>
            </a:pPr>
            <a:endParaRPr lang="el-GR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l-G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Κατολισθήσεις</a:t>
            </a:r>
          </a:p>
          <a:p>
            <a:pPr>
              <a:buFont typeface="Wingdings" pitchFamily="2" charset="2"/>
              <a:buChar char="Ø"/>
              <a:defRPr/>
            </a:pPr>
            <a:endParaRPr lang="el-GR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l-G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Λεκάνες Ιζηματογένεσης</a:t>
            </a:r>
          </a:p>
          <a:p>
            <a:pPr>
              <a:buFont typeface="Wingdings" pitchFamily="2" charset="2"/>
              <a:buChar char="Ø"/>
              <a:defRPr/>
            </a:pPr>
            <a:endParaRPr lang="el-GR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l-G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Ηφαίστεια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87624" y="0"/>
            <a:ext cx="7956376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morgos_10-11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85466"/>
            <a:ext cx="7668344" cy="6483894"/>
          </a:xfrm>
          <a:prstGeom prst="rect">
            <a:avLst/>
          </a:prstGeom>
        </p:spPr>
      </p:pic>
      <p:pic>
        <p:nvPicPr>
          <p:cNvPr id="5" name="Picture 4" descr="Amorgos_10-11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185466"/>
            <a:ext cx="7668344" cy="64838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44208" y="2633738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>
                <a:solidFill>
                  <a:srgbClr val="002060"/>
                </a:solidFill>
              </a:rPr>
              <a:t>Tsampouraki-Kraounaki</a:t>
            </a:r>
            <a:r>
              <a:rPr lang="el-GR" sz="1000" dirty="0">
                <a:solidFill>
                  <a:srgbClr val="002060"/>
                </a:solidFill>
              </a:rPr>
              <a:t> </a:t>
            </a:r>
          </a:p>
          <a:p>
            <a:pPr algn="r"/>
            <a:r>
              <a:rPr lang="en-US" sz="1000" dirty="0">
                <a:solidFill>
                  <a:srgbClr val="002060"/>
                </a:solidFill>
              </a:rPr>
              <a:t>&amp; </a:t>
            </a:r>
            <a:r>
              <a:rPr lang="en-US" sz="1000" dirty="0" err="1">
                <a:solidFill>
                  <a:srgbClr val="002060"/>
                </a:solidFill>
              </a:rPr>
              <a:t>Sakellariou</a:t>
            </a:r>
            <a:r>
              <a:rPr lang="en-US" sz="1000" dirty="0">
                <a:solidFill>
                  <a:srgbClr val="002060"/>
                </a:solidFill>
              </a:rPr>
              <a:t>, 2017</a:t>
            </a:r>
            <a:endParaRPr lang="el-GR" sz="1000" dirty="0">
              <a:solidFill>
                <a:srgbClr val="002060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844824"/>
            <a:ext cx="1979712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17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Σεισμικές </a:t>
            </a:r>
          </a:p>
          <a:p>
            <a:pPr algn="ctr">
              <a:defRPr/>
            </a:pPr>
            <a:r>
              <a:rPr lang="el-GR" sz="17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τομές και </a:t>
            </a:r>
          </a:p>
          <a:p>
            <a:pPr algn="ctr">
              <a:defRPr/>
            </a:pPr>
            <a:r>
              <a:rPr lang="el-GR" sz="17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πολυδιαυλική</a:t>
            </a:r>
            <a:r>
              <a:rPr lang="el-GR" sz="17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7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βυθομετρία</a:t>
            </a:r>
            <a:endParaRPr lang="el-GR" sz="17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l-GR" sz="17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el-GR" sz="17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για την</a:t>
            </a:r>
          </a:p>
          <a:p>
            <a:pPr algn="ctr">
              <a:defRPr/>
            </a:pPr>
            <a:endParaRPr lang="el-GR" sz="17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l-GR" sz="17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Χαρτογράφηση</a:t>
            </a:r>
          </a:p>
          <a:p>
            <a:pPr algn="ctr">
              <a:defRPr/>
            </a:pPr>
            <a:endParaRPr lang="el-GR" sz="17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l-GR" sz="17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ενεργών ρηγμάτων,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l-GR" sz="17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ιζηματογενών λεκανών,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l-GR" sz="17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ηφαιστείων,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l-GR" sz="17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υποθαλάσσιων κατολισθήσεων</a:t>
            </a:r>
            <a:endParaRPr lang="en-GB" sz="17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egeanSlope-lo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8079" y="685248"/>
            <a:ext cx="6245921" cy="6128128"/>
          </a:xfrm>
          <a:prstGeom prst="rect">
            <a:avLst/>
          </a:prstGeom>
        </p:spPr>
      </p:pic>
      <p:pic>
        <p:nvPicPr>
          <p:cNvPr id="10" name="Picture 9" descr="Aegean_slopes-basins-faul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8079" y="686596"/>
            <a:ext cx="6245921" cy="612674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4581128"/>
            <a:ext cx="269979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b="1" dirty="0">
                <a:solidFill>
                  <a:srgbClr val="002060"/>
                </a:solidFill>
              </a:rPr>
              <a:t>Συσχέτιση υποθαλάσσιων σεισμών </a:t>
            </a:r>
            <a:endParaRPr lang="en-GB" sz="1600" b="1" dirty="0">
              <a:solidFill>
                <a:srgbClr val="002060"/>
              </a:solidFill>
            </a:endParaRPr>
          </a:p>
          <a:p>
            <a:pPr algn="ctr"/>
            <a:r>
              <a:rPr lang="el-GR" sz="1600" b="1" dirty="0">
                <a:solidFill>
                  <a:srgbClr val="002060"/>
                </a:solidFill>
              </a:rPr>
              <a:t>και ρηγμάτων? </a:t>
            </a:r>
            <a:endParaRPr lang="en-GB" sz="1600" b="1" dirty="0">
              <a:solidFill>
                <a:srgbClr val="002060"/>
              </a:solidFill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07504" y="1025441"/>
            <a:ext cx="2664296" cy="2246769"/>
          </a:xfrm>
          <a:prstGeom prst="rect">
            <a:avLst/>
          </a:prstGeom>
          <a:solidFill>
            <a:srgbClr val="FFFF66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20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Στρατηγικό </a:t>
            </a:r>
          </a:p>
          <a:p>
            <a:pPr algn="ctr">
              <a:defRPr/>
            </a:pPr>
            <a:r>
              <a:rPr lang="el-GR" sz="20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Σχέδιο Χαρτογράφησης </a:t>
            </a:r>
          </a:p>
          <a:p>
            <a:pPr algn="ctr">
              <a:defRPr/>
            </a:pPr>
            <a:r>
              <a:rPr lang="el-GR" sz="20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των </a:t>
            </a:r>
          </a:p>
          <a:p>
            <a:pPr algn="ctr">
              <a:defRPr/>
            </a:pPr>
            <a:r>
              <a:rPr lang="el-GR" sz="20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Υποθαλάσσιων Ενεργών </a:t>
            </a:r>
          </a:p>
          <a:p>
            <a:pPr algn="ctr">
              <a:defRPr/>
            </a:pPr>
            <a:r>
              <a:rPr lang="el-GR" sz="20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Ρηγμάτων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7504" y="3356992"/>
            <a:ext cx="2592288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b="1" dirty="0">
                <a:solidFill>
                  <a:srgbClr val="002060"/>
                </a:solidFill>
              </a:rPr>
              <a:t>Εκτίμηση σεισμικού δυναμικού των υποθαλάσσιων</a:t>
            </a:r>
            <a:endParaRPr lang="en-GB" sz="1600" b="1" dirty="0">
              <a:solidFill>
                <a:srgbClr val="002060"/>
              </a:solidFill>
            </a:endParaRPr>
          </a:p>
          <a:p>
            <a:pPr algn="ctr"/>
            <a:r>
              <a:rPr lang="el-GR" sz="1600" b="1" dirty="0">
                <a:solidFill>
                  <a:srgbClr val="002060"/>
                </a:solidFill>
              </a:rPr>
              <a:t>ρηγμάτων </a:t>
            </a:r>
            <a:endParaRPr lang="en-GB" sz="1600" b="1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008" y="5589240"/>
            <a:ext cx="269979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b="1" dirty="0">
                <a:solidFill>
                  <a:srgbClr val="002060"/>
                </a:solidFill>
              </a:rPr>
              <a:t>Επικινδυνότητα πρόκλησης </a:t>
            </a:r>
            <a:r>
              <a:rPr lang="el-GR" sz="1600" b="1" dirty="0" err="1">
                <a:solidFill>
                  <a:srgbClr val="002060"/>
                </a:solidFill>
              </a:rPr>
              <a:t>τσουνάμι</a:t>
            </a:r>
            <a:endParaRPr lang="en-GB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ndslide Japan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71600" y="1088739"/>
            <a:ext cx="7272808" cy="54546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068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rgbClr val="002060"/>
                </a:solidFill>
                <a:latin typeface="Arial Black" pitchFamily="34" charset="0"/>
              </a:rPr>
              <a:t>Υποθαλάσσιες Κατολισθήσεις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7269</TotalTime>
  <Words>366</Words>
  <Application>Microsoft Office PowerPoint</Application>
  <PresentationFormat>Προβολή στην οθόνη (4:3)</PresentationFormat>
  <Paragraphs>146</Paragraphs>
  <Slides>13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9" baseType="lpstr">
      <vt:lpstr>Arial</vt:lpstr>
      <vt:lpstr>Arial Black</vt:lpstr>
      <vt:lpstr>Arial Narrow</vt:lpstr>
      <vt:lpstr>Calibri</vt:lpstr>
      <vt:lpstr>Wingdings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vlikou</dc:creator>
  <cp:lastModifiedBy>athina dimou</cp:lastModifiedBy>
  <cp:revision>492</cp:revision>
  <dcterms:created xsi:type="dcterms:W3CDTF">2014-01-07T15:47:24Z</dcterms:created>
  <dcterms:modified xsi:type="dcterms:W3CDTF">2019-11-26T20:45:32Z</dcterms:modified>
</cp:coreProperties>
</file>